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Roboto Mon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-bold.fntdata"/><Relationship Id="rId50" Type="http://schemas.openxmlformats.org/officeDocument/2006/relationships/font" Target="fonts/RobotoMono-regular.fntdata"/><Relationship Id="rId53" Type="http://schemas.openxmlformats.org/officeDocument/2006/relationships/font" Target="fonts/RobotoMono-boldItalic.fntdata"/><Relationship Id="rId52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2a9a1ae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2a9a1ae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2a9a1ae1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2a9a1ae1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2a9a1ae1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2a9a1ae1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2a9a1ae1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2a9a1ae1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2a9a1ae1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2a9a1ae1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2a9a1ae1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2a9a1ae1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2a9a1ae1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2a9a1ae1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2a9a1ae1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2a9a1ae1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2a9a1ae1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2a9a1ae1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2a9a1ae1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2a9a1ae1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2a9a1ae1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2a9a1ae1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2a9a1ae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2a9a1ae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2a9a1ae1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2a9a1ae1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2a9a1ae1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2a9a1ae1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2a9a1ae1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2a9a1ae1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2a9a1ae1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2a9a1ae1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2bb2a58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c2bb2a58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2bb2a58f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c2bb2a58f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2bb2a58f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2bb2a58f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c2bb2a58f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c2bb2a58f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2bb2a58f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c2bb2a58f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c2bb2a58f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c2bb2a58f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2a9a1ae1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2a9a1ae1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2bb2a58f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c2bb2a58f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2bb2a58f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c2bb2a58f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c2bb2a58f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c2bb2a58f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c2bb2a58f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c2bb2a58f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c2bb2a58f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c2bb2a58f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c2bb2a58f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c2bb2a58f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c2bb2a58f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c2bb2a58f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c2bb2a58f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c2bb2a58f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c2bb2a58f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c2bb2a58f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c2bb2a58f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c2bb2a58f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2a9a1ae1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2a9a1ae1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c2bb2a58f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c2bb2a58f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c2bb2a58f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c2bb2a58f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c2bb2a58f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c2bb2a58f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c2bb2a58f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c2bb2a58f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c2bb2a58f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c2bb2a58f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a9a1ae1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a9a1ae1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a9a1ae1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a9a1ae1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2a9a1ae1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2a9a1ae1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2a9a1ae1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2a9a1ae1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2a9a1ae1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2a9a1ae1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Messaging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A queue</a:t>
            </a:r>
            <a:r>
              <a:rPr lang="en">
                <a:solidFill>
                  <a:schemeClr val="dk1"/>
                </a:solidFill>
              </a:rPr>
              <a:t> is the name for a post box which </a:t>
            </a:r>
            <a:r>
              <a:rPr b="1" lang="en">
                <a:solidFill>
                  <a:schemeClr val="dk1"/>
                </a:solidFill>
              </a:rPr>
              <a:t>lives inside RabbitMQ</a:t>
            </a:r>
            <a:r>
              <a:rPr lang="en">
                <a:solidFill>
                  <a:schemeClr val="dk1"/>
                </a:solidFill>
              </a:rPr>
              <a:t>. Although messages flow through RabbitMQ and your applications, they can only be stored inside a </a:t>
            </a:r>
            <a:r>
              <a:rPr i="1" lang="en">
                <a:solidFill>
                  <a:schemeClr val="dk1"/>
                </a:solidFill>
              </a:rPr>
              <a:t>queue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i="1" lang="en">
                <a:solidFill>
                  <a:schemeClr val="dk1"/>
                </a:solidFill>
              </a:rPr>
              <a:t>queue</a:t>
            </a:r>
            <a:r>
              <a:rPr lang="en">
                <a:solidFill>
                  <a:schemeClr val="dk1"/>
                </a:solidFill>
              </a:rPr>
              <a:t> is only bound by the </a:t>
            </a:r>
            <a:r>
              <a:rPr b="1" lang="en">
                <a:solidFill>
                  <a:schemeClr val="dk1"/>
                </a:solidFill>
              </a:rPr>
              <a:t>host's memory &amp; disk limits</a:t>
            </a:r>
            <a:r>
              <a:rPr lang="en">
                <a:solidFill>
                  <a:schemeClr val="dk1"/>
                </a:solidFill>
              </a:rPr>
              <a:t>, it's essentially a large message buffer.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Many </a:t>
            </a:r>
            <a:r>
              <a:rPr i="1" lang="en">
                <a:solidFill>
                  <a:schemeClr val="dk1"/>
                </a:solidFill>
              </a:rPr>
              <a:t>producers</a:t>
            </a:r>
            <a:r>
              <a:rPr lang="en">
                <a:solidFill>
                  <a:schemeClr val="dk1"/>
                </a:solidFill>
              </a:rPr>
              <a:t> can send messages that go to one queue, and </a:t>
            </a:r>
            <a:r>
              <a:rPr b="1" lang="en">
                <a:solidFill>
                  <a:schemeClr val="dk1"/>
                </a:solidFill>
              </a:rPr>
              <a:t>many </a:t>
            </a:r>
            <a:r>
              <a:rPr i="1" lang="en">
                <a:solidFill>
                  <a:schemeClr val="dk1"/>
                </a:solidFill>
              </a:rPr>
              <a:t>consumers</a:t>
            </a:r>
            <a:r>
              <a:rPr lang="en">
                <a:solidFill>
                  <a:schemeClr val="dk1"/>
                </a:solidFill>
              </a:rPr>
              <a:t> can try to receive data from one </a:t>
            </a:r>
            <a:r>
              <a:rPr i="1" lang="en">
                <a:solidFill>
                  <a:schemeClr val="dk1"/>
                </a:solidFill>
              </a:rPr>
              <a:t>queue</a:t>
            </a:r>
            <a:r>
              <a:rPr lang="en">
                <a:solidFill>
                  <a:schemeClr val="dk1"/>
                </a:solidFill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Example</a:t>
            </a:r>
            <a:endParaRPr/>
          </a:p>
        </p:txBody>
      </p:sp>
      <p:pic>
        <p:nvPicPr>
          <p:cNvPr descr="Publish path from publisher to consumer via                              exchange and queue"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900" y="1324075"/>
            <a:ext cx="66675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Exchange Types</a:t>
            </a:r>
            <a:endParaRPr/>
          </a:p>
        </p:txBody>
      </p:sp>
      <p:pic>
        <p:nvPicPr>
          <p:cNvPr descr="Image result for rabbitmq exchange binding queue"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549" y="1116575"/>
            <a:ext cx="6594901" cy="402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Exchange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120750" y="1343425"/>
            <a:ext cx="838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direct exchange delivers messages to queues based on the message </a:t>
            </a:r>
            <a:r>
              <a:rPr b="1" lang="en">
                <a:solidFill>
                  <a:schemeClr val="dk1"/>
                </a:solidFill>
              </a:rPr>
              <a:t>routing key</a:t>
            </a:r>
            <a:r>
              <a:rPr lang="en">
                <a:solidFill>
                  <a:schemeClr val="dk1"/>
                </a:solidFill>
              </a:rPr>
              <a:t>. A direct exchange is ideal for the </a:t>
            </a:r>
            <a:r>
              <a:rPr b="1" lang="en">
                <a:solidFill>
                  <a:schemeClr val="dk1"/>
                </a:solidFill>
              </a:rPr>
              <a:t>unicast routing</a:t>
            </a:r>
            <a:r>
              <a:rPr lang="en">
                <a:solidFill>
                  <a:schemeClr val="dk1"/>
                </a:solidFill>
              </a:rPr>
              <a:t> of messages (although they can be used for multicast routing as well).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Here is how it works:</a:t>
            </a:r>
            <a:endParaRPr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1. A queue </a:t>
            </a:r>
            <a:r>
              <a:rPr b="1" lang="en">
                <a:solidFill>
                  <a:schemeClr val="dk1"/>
                </a:solidFill>
              </a:rPr>
              <a:t>binds </a:t>
            </a:r>
            <a:r>
              <a:rPr lang="en">
                <a:solidFill>
                  <a:schemeClr val="dk1"/>
                </a:solidFill>
              </a:rPr>
              <a:t>to the exchange with a</a:t>
            </a:r>
            <a:r>
              <a:rPr lang="en">
                <a:solidFill>
                  <a:schemeClr val="dk1"/>
                </a:solidFill>
              </a:rPr>
              <a:t> routing key K</a:t>
            </a:r>
            <a:endParaRPr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2. When a new message with routing key R arrives at the direct exchange, the exchange </a:t>
            </a:r>
            <a:r>
              <a:rPr b="1" lang="en">
                <a:solidFill>
                  <a:schemeClr val="dk1"/>
                </a:solidFill>
              </a:rPr>
              <a:t>routes </a:t>
            </a:r>
            <a:r>
              <a:rPr lang="en">
                <a:solidFill>
                  <a:schemeClr val="dk1"/>
                </a:solidFill>
              </a:rPr>
              <a:t>it to the queue if K = 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Direct Exchange Illustration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exchange delivering messages to  queues based on routing key"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275" y="1163577"/>
            <a:ext cx="5576401" cy="4202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Fanout Exchange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 fanout exchange routes messages to all of the queues that are bound to it and the routing key is ignored. If N queues are bound to a fanout exchange, when a new message is published to that exchange a copy of the message is delivered to all N queues. Fanout exchanges are ideal for the broadcast routing of messages.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Use cases:</a:t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Massively multi-player online (MMO) games can use it for leaderboard updates or other global events</a:t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Sport news sites can use fanout exchanges for distributing score updates to mobile clients in near real-time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Distributed systems can broadcast various state and configuration updates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Fanout Exchange Illustration </a:t>
            </a:r>
            <a:endParaRPr/>
          </a:p>
        </p:txBody>
      </p:sp>
      <p:pic>
        <p:nvPicPr>
          <p:cNvPr descr="exchange delivering messages to three queues"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325" y="1222225"/>
            <a:ext cx="6648450" cy="39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Exchange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Topic exchanges route messages to one or many queues based on matching between a message routing key and the pattern that was used to bind a queue to an exchange. The topic exchange type is often used to implement various publish/subscribe pattern variations. Topic exchanges are commonly used for the multicast routing of messages.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Use Cases:</a:t>
            </a:r>
            <a:endParaRPr sz="14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>
                <a:solidFill>
                  <a:schemeClr val="dk1"/>
                </a:solidFill>
              </a:rPr>
              <a:t>Distributing data relevant to specific geographic location, for example, points of sale</a:t>
            </a:r>
            <a:endParaRPr sz="14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>
                <a:solidFill>
                  <a:schemeClr val="dk1"/>
                </a:solidFill>
              </a:rPr>
              <a:t>Background task processing done by multiple workers, each capable of handling specific set of tasks</a:t>
            </a:r>
            <a:endParaRPr sz="14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>
                <a:solidFill>
                  <a:schemeClr val="dk1"/>
                </a:solidFill>
              </a:rPr>
              <a:t>Stocks price updates (and updates on other kinds of financial data)</a:t>
            </a:r>
            <a:endParaRPr sz="14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>
                <a:solidFill>
                  <a:schemeClr val="dk1"/>
                </a:solidFill>
              </a:rPr>
              <a:t>News updates that involve categorization or tagging (for example, only for a particular sport or team)</a:t>
            </a:r>
            <a:endParaRPr sz="14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>
                <a:solidFill>
                  <a:schemeClr val="dk1"/>
                </a:solidFill>
              </a:rPr>
              <a:t>Orchestration of services of different kinds in the cloud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Exchange Illustration</a:t>
            </a:r>
            <a:endParaRPr/>
          </a:p>
        </p:txBody>
      </p:sp>
      <p:pic>
        <p:nvPicPr>
          <p:cNvPr descr="Related image"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225" y="1706000"/>
            <a:ext cx="53848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Headers Exchange</a:t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headers exchange is designed for routing on multiple attributes that are more easily expressed as message headers than a routing key.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Headers exchanges ignore the routing key attribute. Instead, the attributes used for routing are taken from the headers attribute.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A message is considered matching if the value of the header equals the value specified upon binding.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vs Synchronous Communication</a:t>
            </a:r>
            <a:endParaRPr/>
          </a:p>
        </p:txBody>
      </p:sp>
      <p:pic>
        <p:nvPicPr>
          <p:cNvPr descr="Image result for asynchronous vs synchronous messaging"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550" y="1147875"/>
            <a:ext cx="7001275" cy="39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Headers Exchange Illustration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Image result for rabbitmq headers exchange" id="170" name="Google Shape;1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25" y="1109375"/>
            <a:ext cx="8996076" cy="33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Creating a Channel</a:t>
            </a:r>
            <a:endParaRPr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ConnectionFactory factory = new ConnectionFactory();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factory.setHost(“host”);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factory.setUsername("guest");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factory.setPassword("pass");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Connection connection = factory.newConnection();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Channel channel = connection.createChannel();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 Message(Producing)</a:t>
            </a:r>
            <a:endParaRPr/>
          </a:p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channel.queueDeclare(QUEUE_NAME, false, false, false, null);//</a:t>
            </a:r>
            <a:r>
              <a:rPr lang="en" sz="1400">
                <a:solidFill>
                  <a:srgbClr val="0000FF"/>
                </a:solidFill>
              </a:rPr>
              <a:t>queue name, //passive(false- for already existing exchange), durable,autoDelete, Map of arguments.</a:t>
            </a:r>
            <a:endParaRPr sz="14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String message = "Message Body";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channel.basicPublish("", QUEUE_NAME, null, message.getBytes());//</a:t>
            </a:r>
            <a:r>
              <a:rPr lang="en" sz="1400">
                <a:solidFill>
                  <a:srgbClr val="0000FF"/>
                </a:solidFill>
              </a:rPr>
              <a:t>”” - default  exchange, routing key - same as queue name, null - other properties for the message - routing headers etc,the message body </a:t>
            </a:r>
            <a:endParaRPr sz="14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channel.close();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connection.close();</a:t>
            </a:r>
            <a:endParaRPr b="1" sz="1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a Message(Consuming)</a:t>
            </a:r>
            <a:endParaRPr/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//create channel the same way as in Producer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channel.queueDeclare(QUEUE_NAME, false, false, false, null);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//Create a Consumer Handler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Consumer consumer = new DefaultConsumer(channel) {</a:t>
            </a:r>
            <a:endParaRPr sz="12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public void handleDelivery(String consumerTag, Envelope envelope,AMQP.BasicProperties properties, byte[] body)</a:t>
            </a:r>
            <a:endParaRPr sz="1200"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throws IOException {</a:t>
            </a:r>
            <a:endParaRPr sz="1200"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String message = new String(body, "UTF-8");  }};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//Consume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channel.basicConsume(QUEUE_NAME, true, consumer);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RPC over AMQP(a design pattern)</a:t>
            </a:r>
            <a:endParaRPr/>
          </a:p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311700" y="2463325"/>
            <a:ext cx="8520600" cy="21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1C1E21"/>
              </a:buClr>
              <a:buSzPts val="1200"/>
              <a:buChar char="●"/>
            </a:pPr>
            <a:r>
              <a:rPr lang="en" sz="1200">
                <a:solidFill>
                  <a:srgbClr val="1C1E21"/>
                </a:solidFill>
              </a:rPr>
              <a:t>The Client sends a message with two properties: </a:t>
            </a:r>
            <a:r>
              <a:rPr b="1" lang="en" sz="1200">
                <a:solidFill>
                  <a:srgbClr val="1C1E21"/>
                </a:solidFill>
                <a:latin typeface="Roboto Mono"/>
                <a:ea typeface="Roboto Mono"/>
                <a:cs typeface="Roboto Mono"/>
                <a:sym typeface="Roboto Mono"/>
              </a:rPr>
              <a:t>replyTo</a:t>
            </a:r>
            <a:r>
              <a:rPr lang="en" sz="1200">
                <a:solidFill>
                  <a:srgbClr val="1C1E21"/>
                </a:solidFill>
              </a:rPr>
              <a:t>, which is set to an anonymous exclusive queue created just for the request, and </a:t>
            </a:r>
            <a:r>
              <a:rPr b="1" lang="en" sz="1200">
                <a:solidFill>
                  <a:srgbClr val="1C1E21"/>
                </a:solidFill>
                <a:latin typeface="Roboto Mono"/>
                <a:ea typeface="Roboto Mono"/>
                <a:cs typeface="Roboto Mono"/>
                <a:sym typeface="Roboto Mono"/>
              </a:rPr>
              <a:t>correlationId</a:t>
            </a:r>
            <a:r>
              <a:rPr lang="en" sz="1200">
                <a:solidFill>
                  <a:srgbClr val="1C1E21"/>
                </a:solidFill>
              </a:rPr>
              <a:t>, which is set to a unique value for every request.</a:t>
            </a:r>
            <a:endParaRPr sz="1200">
              <a:solidFill>
                <a:srgbClr val="1C1E2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1200"/>
              <a:buChar char="●"/>
            </a:pPr>
            <a:r>
              <a:rPr lang="en" sz="1200">
                <a:solidFill>
                  <a:srgbClr val="1C1E21"/>
                </a:solidFill>
              </a:rPr>
              <a:t>The request is sent to an </a:t>
            </a:r>
            <a:r>
              <a:rPr b="1" lang="en" sz="1200">
                <a:solidFill>
                  <a:srgbClr val="1C1E21"/>
                </a:solidFill>
                <a:latin typeface="Roboto Mono"/>
                <a:ea typeface="Roboto Mono"/>
                <a:cs typeface="Roboto Mono"/>
                <a:sym typeface="Roboto Mono"/>
              </a:rPr>
              <a:t>rpc_queue</a:t>
            </a:r>
            <a:r>
              <a:rPr lang="en" sz="1200">
                <a:solidFill>
                  <a:srgbClr val="1C1E21"/>
                </a:solidFill>
              </a:rPr>
              <a:t> queue.</a:t>
            </a:r>
            <a:endParaRPr sz="1200">
              <a:solidFill>
                <a:srgbClr val="1C1E2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1200"/>
              <a:buChar char="●"/>
            </a:pPr>
            <a:r>
              <a:rPr lang="en" sz="1200">
                <a:solidFill>
                  <a:srgbClr val="1C1E21"/>
                </a:solidFill>
              </a:rPr>
              <a:t>The RPC Server is waiting for requests on that queue. When a request appears, it does the job and sends a message with the result back to the Client, using the queue from the </a:t>
            </a:r>
            <a:r>
              <a:rPr b="1" lang="en" sz="1200">
                <a:solidFill>
                  <a:srgbClr val="1C1E21"/>
                </a:solidFill>
                <a:latin typeface="Roboto Mono"/>
                <a:ea typeface="Roboto Mono"/>
                <a:cs typeface="Roboto Mono"/>
                <a:sym typeface="Roboto Mono"/>
              </a:rPr>
              <a:t>replyTo</a:t>
            </a:r>
            <a:r>
              <a:rPr lang="en" sz="1200">
                <a:solidFill>
                  <a:srgbClr val="1C1E21"/>
                </a:solidFill>
              </a:rPr>
              <a:t> field.</a:t>
            </a:r>
            <a:endParaRPr sz="1200">
              <a:solidFill>
                <a:srgbClr val="1C1E2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1200"/>
              <a:buChar char="●"/>
            </a:pPr>
            <a:r>
              <a:rPr lang="en" sz="1200">
                <a:solidFill>
                  <a:srgbClr val="1C1E21"/>
                </a:solidFill>
              </a:rPr>
              <a:t>The client waits for data on the reply queue. When a message appears, it checks the </a:t>
            </a:r>
            <a:r>
              <a:rPr b="1" lang="en" sz="1200">
                <a:solidFill>
                  <a:srgbClr val="1C1E21"/>
                </a:solidFill>
                <a:latin typeface="Roboto Mono"/>
                <a:ea typeface="Roboto Mono"/>
                <a:cs typeface="Roboto Mono"/>
                <a:sym typeface="Roboto Mono"/>
              </a:rPr>
              <a:t>correlationId</a:t>
            </a:r>
            <a:r>
              <a:rPr lang="en" sz="1200">
                <a:solidFill>
                  <a:srgbClr val="1C1E21"/>
                </a:solidFill>
              </a:rPr>
              <a:t> property. If it matches the value from the request it returns the response to the application.</a:t>
            </a:r>
            <a:endParaRPr sz="1200">
              <a:solidFill>
                <a:srgbClr val="1C1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95" name="Google Shape;1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346" y="1152471"/>
            <a:ext cx="6048774" cy="11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Exchange Example(Producer)</a:t>
            </a:r>
            <a:endParaRPr/>
          </a:p>
        </p:txBody>
      </p:sp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class Producer {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private static final String EXCHANGE_NAME = "directExchange";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public static void main(String[] argv) throws Exception {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ConnectionFactory factory = new ConnectionFactory();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factory.setUri("amqps://</a:t>
            </a:r>
            <a:r>
              <a:rPr lang="en" sz="1200"/>
              <a:t>serveraddress</a:t>
            </a:r>
            <a:r>
              <a:rPr lang="en" sz="1200"/>
              <a:t>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try (Connection connection = factory.newConnection(); Channel channel = connection.createChannel()) {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channel.exchangeDeclare(EXCHANGE_NAME, BuiltinExchangeType.DIRECT);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</a:t>
            </a:r>
            <a:r>
              <a:rPr lang="en" sz="1200"/>
              <a:t>   String severity = "error";  String message = "Hello!";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channel.basicPublish(EXCHANGE_NAME, severity, null, message.getBytes("UTF-8"));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System.out.println(" [x] Sent '" + severity + "':'" + message + "'"); }}}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Exchange Example(Consumer) 1</a:t>
            </a:r>
            <a:endParaRPr/>
          </a:p>
        </p:txBody>
      </p:sp>
      <p:sp>
        <p:nvSpPr>
          <p:cNvPr id="207" name="Google Shape;20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private static final String EXCHANGE_NAME = "directExchange";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public static void main(String[] argv) throws Exception {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ConnectionFactory factory = new ConnectionFactory();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factory.setUri("amqps://</a:t>
            </a:r>
            <a:r>
              <a:rPr lang="en" sz="1200"/>
              <a:t>serveraddress</a:t>
            </a:r>
            <a:r>
              <a:rPr lang="en" sz="1200"/>
              <a:t>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Connection connection = factory.newConnection();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Channel channel = connection.createChannel();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channel.exchangeDeclare(EXCHANGE_NAME, BuiltinExchangeType.DIRECT);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String queueName = channel.queueDeclare().getQueue();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String severity = "error"; // The routing key this consumer listens to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channel.queueBind(queueName, EXCHANGE_NAME, severity);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Exchange Example(Consumer) 2</a:t>
            </a:r>
            <a:endParaRPr/>
          </a:p>
        </p:txBody>
      </p:sp>
      <p:sp>
        <p:nvSpPr>
          <p:cNvPr id="213" name="Google Shape;21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System.out.println(" [*] Waiting for " + severity + " messages. To exit press CTRL+C");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DeliverCallback deliverCallback = (consumerTag, delivery) -&gt; {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String message = new String(delivery.getBody(), "UTF-8");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System.out.println(" [x] Received '" + delivery.getEnvelope().getRoutingKey() + "':'" + message + "'");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};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channel.basicConsume(queueName, true, deliverCallback, consumerTag -&gt; {});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Exchange Example(Producer) 1</a:t>
            </a:r>
            <a:endParaRPr/>
          </a:p>
        </p:txBody>
      </p:sp>
      <p:sp>
        <p:nvSpPr>
          <p:cNvPr id="219" name="Google Shape;21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</a:t>
            </a:r>
            <a:r>
              <a:rPr lang="en" sz="1200"/>
              <a:t>public class Producer {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private static final String EXCHANGE_NAME = "topic_logs";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public static void main(String[] argv) throws Exception {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ConnectionFactory factory = new ConnectionFactory();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factory.setUri("amqps://serveraddress");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try (Connection connection = factory.newConnection();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 Channel channel = connection.createChannel()) {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channel.exchangeDeclare(EXCHANGE_NAME, BuiltinExchangeType.TOPIC);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String[] routingKeys = {"quick.orange.rabbit", "lazy.orange.elephant", "quick.orange.fox",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        "quick.fox"};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          </a:t>
            </a: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Exchange Example(Producer) 2</a:t>
            </a:r>
            <a:endParaRPr/>
          </a:p>
        </p:txBody>
      </p:sp>
      <p:sp>
        <p:nvSpPr>
          <p:cNvPr id="225" name="Google Shape;22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for (String routingKey : routingKeys) {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    String message = "Message for " + routingKey;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    channel.basicPublish(EXCHANGE_NAME, routingKey, null, message.getBytes("UTF-8"));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    System.out.println(" [x] Sent '" + routingKey + "':'" + message + "'");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}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}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}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Messaging Technologies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JMS</a:t>
            </a:r>
            <a:r>
              <a:rPr lang="en"/>
              <a:t>(Java Messaging Service) - Java API for Messaging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AMQP</a:t>
            </a:r>
            <a:r>
              <a:rPr lang="en"/>
              <a:t>(Advanced Message Queueing Protocol) - A Language-independent  Protocol for Messaging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MQTT</a:t>
            </a:r>
            <a:r>
              <a:rPr lang="en"/>
              <a:t>(Message Queueing Telemetry Transport)-  A Simplified Messaging Technology for Devices with Less Computing Power(IoT).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</a:t>
            </a:r>
            <a:r>
              <a:rPr lang="en"/>
              <a:t> Exchange Example(Consumer) 1</a:t>
            </a:r>
            <a:endParaRPr/>
          </a:p>
        </p:txBody>
      </p:sp>
      <p:sp>
        <p:nvSpPr>
          <p:cNvPr id="231" name="Google Shape;23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</a:t>
            </a:r>
            <a:r>
              <a:rPr lang="en" sz="1200"/>
              <a:t>public class Consumer {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private static final String EXCHANGE_NAME = "topic_logs";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public static void main(String[] argv) throws Exception {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ConnectionFactory factory = new ConnectionFactory();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factory.setUri("amqps://serveraddress");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Connection connection = factory.newConnection();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Channel channel = connection.createChannel();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channel.exchangeDeclare(EXCHANGE_NAME, BuiltinExchangeType.TOPIC);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String queue1Name = channel.queueDeclare().getQueue();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String queue2Name = channel.queueDeclare().getQueue();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// Bind with a pattern to receive all messages about orange animals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String bindingKey1 = "*.orange.*";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channel.queueBind(queue1Name, EXCHANGE_NAME, bindingKey1);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String bindingKey2 = "*.fox";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channel.queueBind(queue2Name, EXCHANGE_NAME, bindingKey2);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//        System.out.println(" [*] Waiting for messages for pattern (" + bindingKey + "). To exit press CTRL+C");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System.out.println(" [*] Waiting for messages.");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DeliverCallback deliverCallback1 = (consumerTag, delivery) -&gt; {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String message = new String(delivery.getBody(), "UTF-8");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String routingKey = delivery.getEnvelope().getRoutingKey();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System.out.println(" [x] Received '" + routingKey + "':'" + message + "'");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};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DeliverCallback deliverCallback2 = (consumerTag, delivery) -&gt; {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String message = new String(delivery.getBody(), "UTF-8");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String routingKey = delivery.getEnvelope().getRoutingKey();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System.out.println(" [xx] Received '" + routingKey + "':'" + message + "'");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};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channel.basicConsume(queue2Name, true, deliverCallback2, consumerTag -&gt; {});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channel.basicConsume(queue1Name, true, deliverCallback1, consumerTag -&gt; {});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}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Exchange Example(Consumer) 2</a:t>
            </a:r>
            <a:endParaRPr/>
          </a:p>
        </p:txBody>
      </p:sp>
      <p:sp>
        <p:nvSpPr>
          <p:cNvPr id="237" name="Google Shape;23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// Bind with a pattern to receive all messages about orange animals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String bindingKey1 = "*.orange.*";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channel.queueBind(queue1Name, EXCHANGE_NAME, bindingKey1);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String bindingKey2 = "*.fox";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channel.queueBind(queue2Name, EXCHANGE_NAME, bindingKey2);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System.out.println(" [*] Waiting for messages.");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DeliverCallback deliverCallback1 = (consumerTag, delivery) -&gt; {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String message = new String(delivery.getBody(), "UTF-8");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String routingKey = delivery.getEnvelope().getRoutingKey();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System.out.println(" [x] Received '" + routingKey + "':'" + message + "'");   };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DeliverCallback deliverCallback2 = (consumerTag, delivery) -&gt; {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String message = new String(delivery.getBody(), "UTF-8");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String routingKey = delivery.getEnvelope().getRoutingKey();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System.out.println(" [xx] Received '" + routingKey + "':'" + message + "'");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};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channel.basicConsume(queue2Name, true, deliverCallback2, consumerTag -&gt; {});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channel.basicConsume(queue1Name, true, deliverCallback1, consumerTag -&gt; {});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}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Exchange Example(Consumer) 3</a:t>
            </a:r>
            <a:endParaRPr/>
          </a:p>
        </p:txBody>
      </p:sp>
      <p:sp>
        <p:nvSpPr>
          <p:cNvPr id="243" name="Google Shape;24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DeliverCallback deliverCallback2 = (consumerTag, delivery) -&gt; {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String message = new String(delivery.getBody(), "UTF-8");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String routingKey = delivery.getEnvelope().getRoutingKey();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System.out.println(" [xx] Received '" + routingKey + "':'" + message + "'");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};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channel.basicConsume(queue2Name, true, deliverCallback2, consumerTag -&gt; {});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channel.basicConsume(queue1Name, true, deliverCallback1, consumerTag -&gt; {});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}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Fanout</a:t>
            </a:r>
            <a:r>
              <a:rPr lang="en"/>
              <a:t> Exchange Example(Producer) </a:t>
            </a:r>
            <a:endParaRPr/>
          </a:p>
        </p:txBody>
      </p:sp>
      <p:sp>
        <p:nvSpPr>
          <p:cNvPr id="249" name="Google Shape;24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r>
              <a:rPr lang="en" sz="1200"/>
              <a:t>public class Producer {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private static final String EXCHANGE_NAME = "fanoutExchange";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public static void main(String[] argv) throws Exception {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ConnectionFactory factory = new ConnectionFactory();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factory.setUri("amqps://serveraddress");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try (Connection connection = factory.newConnection();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 Channel channel = connection.createChannel()) {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channel.exchangeDeclare(EXCHANGE_NAME, BuiltinExchangeType.FANOUT);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String message = "Hello World!";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channel.basicPublish(EXCHANGE_NAME, "", null, message.getBytes("UTF-8")); }}}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System.out.println(" [x] Sent '" + message + "'");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}}}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Fanout Exchange Example(Consumer) 1 </a:t>
            </a:r>
            <a:endParaRPr/>
          </a:p>
        </p:txBody>
      </p:sp>
      <p:sp>
        <p:nvSpPr>
          <p:cNvPr id="255" name="Google Shape;255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class Consumer {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private static final String EXCHANGE_NAME = "fanoutExchange";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public static void main(String[] argv) throws Exception {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ConnectionFactory factory = new ConnectionFactory();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factory.setUri("amqps://serveraddress");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Connection connection = factory.newConnection();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Channel channel = connection.createChannel();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channel.exchangeDeclare(EXCHANGE_NAME, BuiltinExchangeType.FANOUT);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String queueName1 = channel.queueDeclare().getQueue();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channel.queueBind(queueName1, EXCHANGE_NAME, "");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       </a:t>
            </a:r>
            <a:endParaRPr sz="1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Fanout Exchange Example(Consumer) 2</a:t>
            </a:r>
            <a:endParaRPr/>
          </a:p>
        </p:txBody>
      </p:sp>
      <p:sp>
        <p:nvSpPr>
          <p:cNvPr id="261" name="Google Shape;26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String queueName2 = channel.queueDeclare().getQueue();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channel.queueBind(queueName2, EXCHANGE_NAME, "");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System.out.println(" [*] Waiting for messages. To exit press CTRL+C");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DeliverCallback deliverCallback1 = (consumerTag, delivery) -&gt; {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String message = new String(delivery.getBody(), "UTF-8");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System.out.println(" [x] Received '" + message + "'");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};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DeliverCallback deliverCallback2 = (consumerTag, delivery) -&gt; {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String message = new String(delivery.getBody(), "UTF-8");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System.out.println(" [xx] Received '" + message + "'"); };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Fanout Exchange Example(Consumer) 3</a:t>
            </a:r>
            <a:endParaRPr/>
          </a:p>
        </p:txBody>
      </p:sp>
      <p:sp>
        <p:nvSpPr>
          <p:cNvPr id="267" name="Google Shape;267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channel.basicConsume(queueName1, true, deliverCallback1, consumerTag -&gt; {});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channel.basicConsume(queueName2, true, deliverCallback2, consumerTag -&gt; {});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}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</a:t>
            </a:r>
            <a:r>
              <a:rPr lang="en"/>
              <a:t> Exchange Example(Producer) 1</a:t>
            </a:r>
            <a:endParaRPr/>
          </a:p>
        </p:txBody>
      </p:sp>
      <p:sp>
        <p:nvSpPr>
          <p:cNvPr id="273" name="Google Shape;273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public class Producer {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private static final String EXCHANGE_NAME = "my-header-exchange";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public static void main(String[] argv) throws Exception {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ConnectionFactory factory = new ConnectionFactory();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factory.setUri("amqps://serveraddress");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try (Connection connection = factory.newConnection();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 Channel channel = connection.createChannel()) {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channel.exchangeDeclare(EXCHANGE_NAME, BuiltinExchangeType.HEADERS);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String message = "Header Exchange example 1";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Map&lt;String, Object&gt; headerMap = new HashMap&lt;&gt;();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           </a:t>
            </a:r>
            <a:endParaRPr sz="1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Exchange Example(Producer) 2</a:t>
            </a:r>
            <a:endParaRPr/>
          </a:p>
        </p:txBody>
      </p:sp>
      <p:sp>
        <p:nvSpPr>
          <p:cNvPr id="279" name="Google Shape;27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headerMap.put("h1", "Header1");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headerMap.put("h3", "Header3");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AMQP.BasicProperties properties = new AMQP.BasicProperties()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        .builder().headers(headerMap).build();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channel.basicPublish("my-header-exchange", "", properties, message.getBytes());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message = "Header Exchange example 2";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headerMap.put("h2", "Header2");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properties = new AMQP.BasicProperties()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        .builder().headers(headerMap).build();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channel.basicPublish("my-header-exchange", "", properties, message.getBytes()); } } }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Exchange Example(Consumer) 1</a:t>
            </a:r>
            <a:endParaRPr/>
          </a:p>
        </p:txBody>
      </p:sp>
      <p:sp>
        <p:nvSpPr>
          <p:cNvPr id="285" name="Google Shape;285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class Consumer {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private static final String EXCHANGE_NAME = "my-header-exchange";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public static void main(String[] argv) throws Exception {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ConnectionFactory factory = new ConnectionFactory();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factory.setUri("amqps://serveraddress");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Connection connection = factory.newConnection();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Channel channel = connection.createChannel();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channel.exchangeDeclare(EXCHANGE_NAME, BuiltinExchangeType.HEADERS);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       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JMS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>
                <a:solidFill>
                  <a:srgbClr val="262626"/>
                </a:solidFill>
              </a:rPr>
              <a:t>Standard messaging API for </a:t>
            </a:r>
            <a:r>
              <a:rPr b="1" lang="en">
                <a:solidFill>
                  <a:srgbClr val="262626"/>
                </a:solidFill>
              </a:rPr>
              <a:t>JAVA platform</a:t>
            </a:r>
            <a:endParaRPr b="1">
              <a:solidFill>
                <a:srgbClr val="26262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>
                <a:solidFill>
                  <a:srgbClr val="262626"/>
                </a:solidFill>
              </a:rPr>
              <a:t>Interoperability is only within </a:t>
            </a:r>
            <a:r>
              <a:rPr b="1" lang="en">
                <a:solidFill>
                  <a:srgbClr val="262626"/>
                </a:solidFill>
              </a:rPr>
              <a:t>Java </a:t>
            </a:r>
            <a:r>
              <a:rPr lang="en">
                <a:solidFill>
                  <a:srgbClr val="262626"/>
                </a:solidFill>
              </a:rPr>
              <a:t>and JVM languages like Scala, Groovy</a:t>
            </a:r>
            <a:endParaRPr>
              <a:solidFill>
                <a:srgbClr val="26262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>
                <a:solidFill>
                  <a:srgbClr val="262626"/>
                </a:solidFill>
              </a:rPr>
              <a:t>Does not worry about the wire level protocol(description of the format of the data that is sent across the network)</a:t>
            </a:r>
            <a:endParaRPr>
              <a:solidFill>
                <a:srgbClr val="26262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>
                <a:solidFill>
                  <a:srgbClr val="262626"/>
                </a:solidFill>
              </a:rPr>
              <a:t>Supports 2 messaging models with </a:t>
            </a:r>
            <a:r>
              <a:rPr b="1" lang="en">
                <a:solidFill>
                  <a:srgbClr val="262626"/>
                </a:solidFill>
              </a:rPr>
              <a:t>queues</a:t>
            </a:r>
            <a:r>
              <a:rPr lang="en">
                <a:solidFill>
                  <a:srgbClr val="262626"/>
                </a:solidFill>
              </a:rPr>
              <a:t> and </a:t>
            </a:r>
            <a:r>
              <a:rPr b="1" lang="en">
                <a:solidFill>
                  <a:srgbClr val="262626"/>
                </a:solidFill>
              </a:rPr>
              <a:t>topics</a:t>
            </a:r>
            <a:endParaRPr b="1">
              <a:solidFill>
                <a:srgbClr val="26262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>
                <a:solidFill>
                  <a:srgbClr val="262626"/>
                </a:solidFill>
              </a:rPr>
              <a:t>Supports transactions</a:t>
            </a:r>
            <a:endParaRPr>
              <a:solidFill>
                <a:srgbClr val="26262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>
                <a:solidFill>
                  <a:srgbClr val="262626"/>
                </a:solidFill>
              </a:rPr>
              <a:t>Defines the message </a:t>
            </a:r>
            <a:r>
              <a:rPr b="1" lang="en">
                <a:solidFill>
                  <a:srgbClr val="262626"/>
                </a:solidFill>
              </a:rPr>
              <a:t>format </a:t>
            </a:r>
            <a:r>
              <a:rPr lang="en">
                <a:solidFill>
                  <a:srgbClr val="262626"/>
                </a:solidFill>
              </a:rPr>
              <a:t>(headers, properties and body)</a:t>
            </a:r>
            <a:endParaRPr>
              <a:solidFill>
                <a:srgbClr val="262626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262626"/>
                </a:solidFill>
              </a:rPr>
              <a:t>Most widely used implementation: ActiveMQ</a:t>
            </a:r>
            <a:endParaRPr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Exchange Example(Consumer) 2</a:t>
            </a:r>
            <a:endParaRPr/>
          </a:p>
        </p:txBody>
      </p:sp>
      <p:sp>
        <p:nvSpPr>
          <p:cNvPr id="291" name="Google Shape;291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//Create the Queues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channel.queueDeclare("HealthQ", true, false, false, null);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channel.queueDeclare("SportsQ", true, false, false, null);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channel.queueDeclare("EducationQ", true, false, false, null);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Map&lt;String, Object&gt; healthArgs = new HashMap&lt;&gt;();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healthArgs.put("x-match", "any"); //Match any of the header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healthArgs.put("h1", "Header1");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healthArgs.put("h2", "Header2");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channel.queueBind("HealthQ", "my-header-exchange", "", healthArgs);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Map&lt;String, Object&gt; sportsArgs = new HashMap&lt;&gt;();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sportsArgs.put("x-match", "all"); //Match all of the header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sportsArgs.put("h1", "Header1");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sportsArgs.put("h2", "Header2");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channel.queueBind("SportsQ", "my-header-exchange", "", sportsArgs);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Map&lt;String, Object&gt; educationArgs = new HashMap&lt;&gt;();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educationArgs.put("x-match", "any"); //Match any of the header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educationArgs.put("h1", "Header1");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educationArgs.put("h2", "Header2");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channel.queueBind("EducationQ", "my-header-exchange", "", educationArgs);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channel.basicConsume("HealthQ", true, ((consumerTag, message) -&gt; {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System.out.println("\n\n=========== Health Queue ==========");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System.out.println(consumerTag);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System.out.println("HealthQ: " + new String(message.getBody()));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System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.println(message.getEnvelope())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consumerTag -&gt;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System.</a:t>
            </a:r>
            <a:r>
              <a:rPr i="1" lang="en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.println(consumerTag)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channel.basicConsume(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"SportsQ"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true,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((consumerTag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message) -&gt;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System.</a:t>
            </a:r>
            <a:r>
              <a:rPr i="1" lang="en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============ Sports Queue =========="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en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.println(consumerTag)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en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"SportsQ: "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String(message.getBody()))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en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.println(message.getEnvelope())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consumerTag -&gt;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System.</a:t>
            </a:r>
            <a:r>
              <a:rPr i="1" lang="en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.println(consumerTag)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channel.basicConsume(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"EducationQ"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true,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((consumerTag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message) -&gt;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System.</a:t>
            </a:r>
            <a:r>
              <a:rPr i="1" lang="en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============ Education Queue =========="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en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.println(consumerTag)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en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"EducationQ: "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String(message.getBody()))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en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.println(message.getEnvelope())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consumerTag -&gt;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System.</a:t>
            </a:r>
            <a:r>
              <a:rPr i="1" lang="en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.println(consumerTag)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en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 [*] Waiting for messages."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Exchange Example(Consumer) 3</a:t>
            </a:r>
            <a:endParaRPr/>
          </a:p>
        </p:txBody>
      </p:sp>
      <p:sp>
        <p:nvSpPr>
          <p:cNvPr id="297" name="Google Shape;297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Map&lt;String, Object&gt; sportsArgs = new HashMap&lt;&gt;();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sportsArgs.put("x-match", "all"); //Match all of the header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sportsArgs.put("h1", "Header1");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sportsArgs.put("h2", "Header2");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channel.queueBind("SportsQ", "my-header-exchange", "", sportsArgs);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Map&lt;String, Object&gt; educationArgs = new HashMap&lt;&gt;();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educationArgs.put("x-match", "any"); //Match any of the header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educationArgs.put("h1", "Header1");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educationArgs.put("h2", "Header2");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channel.queueBind("EducationQ", "my-header-exchange", "", educationArgs);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channel.basicConsume("HealthQ", true, ((consumerTag, message) -&gt; {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System.out.println("\n\n=========== Health Queue ==========");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System.out.println(consumerTag);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System.out.println("HealthQ: " + new String(message.getBody()));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System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.println(message.getEnvelope())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consumerTag -&gt;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System.</a:t>
            </a:r>
            <a:r>
              <a:rPr i="1" lang="en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.println(consumerTag)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channel.basicConsume(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"SportsQ"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true,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((consumerTag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message) -&gt;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System.</a:t>
            </a:r>
            <a:r>
              <a:rPr i="1" lang="en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============ Sports Queue =========="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en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.println(consumerTag)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en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"SportsQ: "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String(message.getBody()))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en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.println(message.getEnvelope())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consumerTag -&gt;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System.</a:t>
            </a:r>
            <a:r>
              <a:rPr i="1" lang="en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.println(consumerTag)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channel.basicConsume(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"EducationQ"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true,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((consumerTag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message) -&gt;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System.</a:t>
            </a:r>
            <a:r>
              <a:rPr i="1" lang="en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============ Education Queue =========="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en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.println(consumerTag)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en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"EducationQ: "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String(message.getBody()))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en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.println(message.getEnvelope())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consumerTag -&gt;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System.</a:t>
            </a:r>
            <a:r>
              <a:rPr i="1" lang="en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.println(consumerTag)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en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 [*] Waiting for messages."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Exchange Example(Consumer) 4</a:t>
            </a:r>
            <a:endParaRPr/>
          </a:p>
        </p:txBody>
      </p:sp>
      <p:sp>
        <p:nvSpPr>
          <p:cNvPr id="303" name="Google Shape;303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channel.basicConsume("HealthQ", true, ((consumerTag, message) -&gt; {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System.out.println("\n\n=========== Health Queue ==========");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System.out.println(consumerTag);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System.out.println("HealthQ: " + new String(message.getBody()));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System</a:t>
            </a:r>
            <a:r>
              <a:rPr lang="en" sz="1200"/>
              <a:t>.out.println(message.getEnvelope());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}), consumerTag -&gt; {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System.out.println(consumerTag);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});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Exchange Example(Consumer) 5</a:t>
            </a:r>
            <a:endParaRPr/>
          </a:p>
        </p:txBody>
      </p:sp>
      <p:sp>
        <p:nvSpPr>
          <p:cNvPr id="309" name="Google Shape;309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channel.basicConsume("SportsQ", true, ((consumerTag, message) -&gt; {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System.out.println("\n\n ============ Sports Queue ==========");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System.out.println(consumerTag);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System.out.println("SportsQ: " + new String(message.getBody()));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System.out.println(message.getEnvelope());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}), consumerTag -&gt; {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System.out.println(consumerTag);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});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channel.basicConsume("EducationQ", true, ((consumerTag, message) -&gt; {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System.out.println("\n\n ============ Education Queue ==========");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System.out.println(consumerTag);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System.out.println("EducationQ: " + new String(message.getBody()));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System.out.println(message.getEnvelope());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}), consumerTag -&gt; {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System.out.println(consumerTag);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});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System.out.println(" [*] Waiting for messages.");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}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Exchange Example(Consumer) 6</a:t>
            </a:r>
            <a:endParaRPr/>
          </a:p>
        </p:txBody>
      </p:sp>
      <p:sp>
        <p:nvSpPr>
          <p:cNvPr id="315" name="Google Shape;315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channel.basicConsume("EducationQ", true, ((consumerTag, message) -&gt; {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System.out.println("\n\n ============ Education Queue ==========");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System.out.println(consumerTag);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System.out.println("EducationQ: " + new String(message.getBody()));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System.out.println(message.getEnvelope());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}), consumerTag -&gt; {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System.out.println(consumerTag);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});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System.out.println(" [*] Waiting for messages."); }}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  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AMQP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b="1" lang="en">
                <a:solidFill>
                  <a:srgbClr val="262626"/>
                </a:solidFill>
              </a:rPr>
              <a:t>Platform independent</a:t>
            </a:r>
            <a:r>
              <a:rPr lang="en">
                <a:solidFill>
                  <a:srgbClr val="262626"/>
                </a:solidFill>
              </a:rPr>
              <a:t> wire level messaging protocol</a:t>
            </a:r>
            <a:endParaRPr>
              <a:solidFill>
                <a:srgbClr val="26262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>
                <a:solidFill>
                  <a:srgbClr val="262626"/>
                </a:solidFill>
              </a:rPr>
              <a:t>Consumer driven messaging</a:t>
            </a:r>
            <a:endParaRPr>
              <a:solidFill>
                <a:srgbClr val="26262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>
                <a:solidFill>
                  <a:srgbClr val="262626"/>
                </a:solidFill>
              </a:rPr>
              <a:t>Interoperable across </a:t>
            </a:r>
            <a:r>
              <a:rPr b="1" lang="en">
                <a:solidFill>
                  <a:srgbClr val="262626"/>
                </a:solidFill>
              </a:rPr>
              <a:t>multiple languages</a:t>
            </a:r>
            <a:r>
              <a:rPr lang="en">
                <a:solidFill>
                  <a:srgbClr val="262626"/>
                </a:solidFill>
              </a:rPr>
              <a:t> and </a:t>
            </a:r>
            <a:r>
              <a:rPr b="1" lang="en">
                <a:solidFill>
                  <a:srgbClr val="262626"/>
                </a:solidFill>
              </a:rPr>
              <a:t>platforms</a:t>
            </a:r>
            <a:endParaRPr b="1">
              <a:solidFill>
                <a:srgbClr val="26262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b="1" lang="en">
                <a:solidFill>
                  <a:srgbClr val="262626"/>
                </a:solidFill>
              </a:rPr>
              <a:t>Have 5 exchange types direct, fanout, topic, headers, system</a:t>
            </a:r>
            <a:endParaRPr b="1">
              <a:solidFill>
                <a:srgbClr val="26262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>
                <a:solidFill>
                  <a:srgbClr val="262626"/>
                </a:solidFill>
              </a:rPr>
              <a:t>Buffer oriented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>
                <a:solidFill>
                  <a:srgbClr val="262626"/>
                </a:solidFill>
              </a:rPr>
              <a:t>Supports </a:t>
            </a:r>
            <a:r>
              <a:rPr b="1" lang="en">
                <a:solidFill>
                  <a:srgbClr val="262626"/>
                </a:solidFill>
              </a:rPr>
              <a:t>long lived</a:t>
            </a:r>
            <a:r>
              <a:rPr lang="en">
                <a:solidFill>
                  <a:srgbClr val="262626"/>
                </a:solidFill>
              </a:rPr>
              <a:t> messaging</a:t>
            </a:r>
            <a:endParaRPr>
              <a:solidFill>
                <a:srgbClr val="262626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>
                <a:solidFill>
                  <a:srgbClr val="262626"/>
                </a:solidFill>
              </a:rPr>
              <a:t>Supports classic message queues, round-robin, store and forward</a:t>
            </a:r>
            <a:endParaRPr>
              <a:solidFill>
                <a:srgbClr val="26262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">
                <a:solidFill>
                  <a:srgbClr val="262626"/>
                </a:solidFill>
              </a:rPr>
              <a:t>Metadata allows to control the message flow</a:t>
            </a:r>
            <a:endParaRPr>
              <a:solidFill>
                <a:srgbClr val="262626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2626"/>
                </a:solidFill>
              </a:rPr>
              <a:t>Most widely used implementation: RabbitMQ</a:t>
            </a:r>
            <a:endParaRPr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RabbitMQ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most widely deployed </a:t>
            </a:r>
            <a:r>
              <a:rPr b="1" lang="en">
                <a:solidFill>
                  <a:schemeClr val="dk1"/>
                </a:solidFill>
              </a:rPr>
              <a:t>open source </a:t>
            </a:r>
            <a:r>
              <a:rPr lang="en">
                <a:solidFill>
                  <a:schemeClr val="dk1"/>
                </a:solidFill>
              </a:rPr>
              <a:t>message broker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Lightweight </a:t>
            </a:r>
            <a:r>
              <a:rPr lang="en">
                <a:solidFill>
                  <a:schemeClr val="dk1"/>
                </a:solidFill>
              </a:rPr>
              <a:t>and easy to deploy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Development tools for </a:t>
            </a:r>
            <a:r>
              <a:rPr b="1" lang="en">
                <a:solidFill>
                  <a:schemeClr val="dk1"/>
                </a:solidFill>
              </a:rPr>
              <a:t>wide range</a:t>
            </a:r>
            <a:r>
              <a:rPr lang="en">
                <a:solidFill>
                  <a:schemeClr val="dk1"/>
                </a:solidFill>
              </a:rPr>
              <a:t> of programming languages: Java, .Net, Ruby, Python, PHP, Objective-C, Javascript, C, C++, Go, Erlang, Haskell, OCaml, Perl,...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AMQP Connection and Channels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AMQP allows creating multiple channels in a single TCP Connection. Channels are usually getting opened in multiple threads but use the same TCP connection for efficiency.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025" y="2138875"/>
            <a:ext cx="4864175" cy="283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Producers and Consumers</a:t>
            </a:r>
            <a:endParaRPr/>
          </a:p>
        </p:txBody>
      </p:sp>
      <p:pic>
        <p:nvPicPr>
          <p:cNvPr descr="Image result for rabbitmq producer and consumer"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325" y="1419225"/>
            <a:ext cx="5321300" cy="28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AMQP Messaging Model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Messages are </a:t>
            </a:r>
            <a:r>
              <a:rPr b="1" lang="en">
                <a:solidFill>
                  <a:schemeClr val="dk1"/>
                </a:solidFill>
              </a:rPr>
              <a:t>published to exchanges</a:t>
            </a:r>
            <a:r>
              <a:rPr lang="en">
                <a:solidFill>
                  <a:schemeClr val="dk1"/>
                </a:solidFill>
              </a:rPr>
              <a:t>, which are often compared to post offices or mailboxes.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Exchanges then </a:t>
            </a:r>
            <a:r>
              <a:rPr b="1" lang="en">
                <a:solidFill>
                  <a:schemeClr val="dk1"/>
                </a:solidFill>
              </a:rPr>
              <a:t>distribute</a:t>
            </a:r>
            <a:r>
              <a:rPr lang="en">
                <a:solidFill>
                  <a:schemeClr val="dk1"/>
                </a:solidFill>
              </a:rPr>
              <a:t> message copies </a:t>
            </a:r>
            <a:r>
              <a:rPr b="1" lang="en">
                <a:solidFill>
                  <a:schemeClr val="dk1"/>
                </a:solidFill>
              </a:rPr>
              <a:t>to queues</a:t>
            </a:r>
            <a:r>
              <a:rPr lang="en">
                <a:solidFill>
                  <a:schemeClr val="dk1"/>
                </a:solidFill>
              </a:rPr>
              <a:t> using rules called </a:t>
            </a:r>
            <a:r>
              <a:rPr b="1" lang="en">
                <a:solidFill>
                  <a:schemeClr val="dk1"/>
                </a:solidFill>
              </a:rPr>
              <a:t>bindings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Then AMQP brokers either </a:t>
            </a:r>
            <a:r>
              <a:rPr b="1" lang="en">
                <a:solidFill>
                  <a:schemeClr val="dk1"/>
                </a:solidFill>
              </a:rPr>
              <a:t>deliver </a:t>
            </a:r>
            <a:r>
              <a:rPr lang="en">
                <a:solidFill>
                  <a:schemeClr val="dk1"/>
                </a:solidFill>
              </a:rPr>
              <a:t>messages to consumers subscribed to queues, or consumers fetch/pull messages from queues on demand.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