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e17ac1b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e17ac1b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e17ac1b4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e17ac1b4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e17ac1b4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e17ac1b4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e17ac1b4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e17ac1b4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e17ac1b4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e17ac1b4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e17ac1b4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e17ac1b4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e17ac1b4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e17ac1b4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17ac1b4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17ac1b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e17ac1b4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e17ac1b4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e17ac1b4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e17ac1b4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17ac1b4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17ac1b4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e17ac1b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e17ac1b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e17ac1b4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e17ac1b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e17ac1b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e17ac1b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e17ac1b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e17ac1b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17ac1b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17ac1b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17ac1b4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17ac1b4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17ac1b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17ac1b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c44bd4f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c44bd4f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e17ac1b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e17ac1b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tigran.shahiny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ools.ietf.org/html/rfc1180" TargetMode="External"/><Relationship Id="rId4" Type="http://schemas.openxmlformats.org/officeDocument/2006/relationships/hyperlink" Target="https://www.coursera.org/learn/hadoo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Systems	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Tigran Shahinyan, PhD in Computer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Researcher at IIAP, NAS, Yerevan.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Senior Developer, Epam Systems, Yerevan.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tigran.shahinyan@gmail.com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+37455 314159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Architecture Types(Flynn’s classification)</a:t>
            </a:r>
            <a:endParaRPr/>
          </a:p>
        </p:txBody>
      </p:sp>
      <p:pic>
        <p:nvPicPr>
          <p:cNvPr descr="Image result for simd vs mimd"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75" y="1491126"/>
            <a:ext cx="4884600" cy="355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325" y="201088"/>
            <a:ext cx="26193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850" y="224900"/>
            <a:ext cx="2400300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875" y="2494075"/>
            <a:ext cx="2790824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0700" y="2513125"/>
            <a:ext cx="351472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MIMD subtypes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1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aa</a:t>
            </a:r>
            <a:endParaRPr/>
          </a:p>
        </p:txBody>
      </p:sp>
      <p:pic>
        <p:nvPicPr>
          <p:cNvPr descr="Memory Organization: (a) Shared Memory, (b) Distributed Memory  "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913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311700" y="4457325"/>
            <a:ext cx="49710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Shared Memory, b) Shared Nothing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vs. Parallel Systems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975" y="1433203"/>
            <a:ext cx="7101500" cy="309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Cooperation</a:t>
            </a:r>
            <a:r>
              <a:rPr lang="en"/>
              <a:t> of nodes : synchronous vs. asynchronous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Types</a:t>
            </a:r>
            <a:r>
              <a:rPr lang="en"/>
              <a:t> of nodes: homogeneous vs. heterogeneous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Communication</a:t>
            </a:r>
            <a:r>
              <a:rPr lang="en"/>
              <a:t> techniques, e.g., message exchange, shared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Artefacts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Storage(</a:t>
            </a:r>
            <a:r>
              <a:rPr lang="en"/>
              <a:t>local and distributed file systems, relational and non-relational databases, etc,.)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Computation</a:t>
            </a:r>
            <a:r>
              <a:rPr lang="en"/>
              <a:t>(computational resources and models of computation)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Communication</a:t>
            </a:r>
            <a:r>
              <a:rPr lang="en"/>
              <a:t>(networks, synchronous and asynchronous communication)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Messaging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2078725" y="1727100"/>
            <a:ext cx="663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Means of loosely coupled subsystems.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lated image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075" y="1271800"/>
            <a:ext cx="6426549" cy="31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Growth(one of the main reasons for distributed computing)</a:t>
            </a:r>
            <a:endParaRPr/>
          </a:p>
        </p:txBody>
      </p:sp>
      <p:pic>
        <p:nvPicPr>
          <p:cNvPr descr="Related image"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0" y="1414000"/>
            <a:ext cx="454700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Scalability</a:t>
            </a:r>
            <a:endParaRPr b="1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Capability of a system, network, or process to handle a growing amount of work, or its potential to be enlarged to accommodate that growth.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Horizontal(Scale out) - add more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Vertical(Scale up) - add more resources on a single node</a:t>
            </a:r>
            <a:endParaRPr/>
          </a:p>
        </p:txBody>
      </p:sp>
      <p:pic>
        <p:nvPicPr>
          <p:cNvPr descr="Image result for scale out"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025" y="2678675"/>
            <a:ext cx="3896204" cy="19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Distributed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Network Programming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Concurrent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RPC Technologies in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MapReduce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Hadoop Ecosystem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Hadoop Distributed File System(HDFS)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Hadoop MapReduce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Apache Pig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Apache Hive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Integration with other Systems(NoSQL and RDBMS)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Distributed Computing Beyond Hadoop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Distributed Architecture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2013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Willingness to study New Things.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Knowledge of Basic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knowledge of Computer Networks.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knowledge of Java. Python is a plus.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Elementary knowledge of Relational Databases.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Lessons consist of theoretical and practical parts.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lecture presentation will be sent by </a:t>
            </a:r>
            <a:r>
              <a:rPr lang="en"/>
              <a:t>email</a:t>
            </a:r>
            <a:r>
              <a:rPr lang="en"/>
              <a:t> if not uploaded in the portal.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 examine you will have 3 tasks all covered in the slides.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learning materials: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https://tools.ietf.org/html/rfc1180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https://www.coursera.org/learn/distributed-programming-in-java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https://www.coursera.org/learn/hadoop</a:t>
            </a:r>
            <a:endParaRPr sz="14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 sz="1400"/>
              <a:t>Hadoop: The Definitive Guide, 4th Edition, 2015, Tom White</a:t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will learn during the course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networking. TCP/IP protocol.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Java socket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Asynchronous and Synchronous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RPC technologies. RMI.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Messaging. RabbitMQ.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knowledge of Hadoop ecosystem.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MapReduce paradigm. Writing programs using Hadoop MapReduce.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Higher level languages for Hadoop: Hive and Pig.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Distributed computing advanced algorithms and concepts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Introduction to Distributed Computing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Distributed Systems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The Internet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Wireless Communication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Cloud Computing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Multi-core Systems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Brain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Ant Colony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Human Society</a:t>
            </a:r>
            <a:endParaRPr b="1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200" y="1205700"/>
            <a:ext cx="5127324" cy="30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Distributed Computing?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Fault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Features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entities(</a:t>
            </a:r>
            <a:r>
              <a:rPr b="1" lang="en"/>
              <a:t>nodes</a:t>
            </a:r>
            <a:r>
              <a:rPr lang="en"/>
              <a:t>) of the system are </a:t>
            </a:r>
            <a:r>
              <a:rPr b="1" lang="en"/>
              <a:t>active</a:t>
            </a:r>
            <a:r>
              <a:rPr lang="en"/>
              <a:t> at any moment of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have certain degree of </a:t>
            </a:r>
            <a:r>
              <a:rPr b="1" lang="en"/>
              <a:t>freedom</a:t>
            </a:r>
            <a:r>
              <a:rPr lang="en"/>
              <a:t>(hardware and/or software)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operate </a:t>
            </a:r>
            <a:r>
              <a:rPr b="1" lang="en"/>
              <a:t>concurrently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</a:t>
            </a:r>
            <a:r>
              <a:rPr b="1" lang="en"/>
              <a:t>fail independently</a:t>
            </a:r>
            <a:r>
              <a:rPr lang="en"/>
              <a:t>. The fail of a node doesn’t  necessarily mean fail of the whole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</a:t>
            </a:r>
            <a:r>
              <a:rPr b="1" lang="en"/>
              <a:t>do not share a global clock</a:t>
            </a:r>
            <a:r>
              <a:rPr lang="en"/>
              <a:t>. Nodes are </a:t>
            </a:r>
            <a:r>
              <a:rPr b="1" lang="en"/>
              <a:t>not</a:t>
            </a:r>
            <a:r>
              <a:rPr lang="en"/>
              <a:t> strongly </a:t>
            </a:r>
            <a:r>
              <a:rPr b="1" lang="en"/>
              <a:t>synchronized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There is a necessity of </a:t>
            </a:r>
            <a:r>
              <a:rPr b="1" lang="en"/>
              <a:t>coordination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