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Roboto Mon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F4C1BEA-E68F-4C19-8643-1A12A13D6E1A}">
  <a:tblStyle styleId="{CF4C1BEA-E68F-4C19-8643-1A12A13D6E1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RobotoMono-bold.fntdata"/><Relationship Id="rId41" Type="http://schemas.openxmlformats.org/officeDocument/2006/relationships/font" Target="fonts/RobotoMono-regular.fntdata"/><Relationship Id="rId22" Type="http://schemas.openxmlformats.org/officeDocument/2006/relationships/slide" Target="slides/slide16.xml"/><Relationship Id="rId44" Type="http://schemas.openxmlformats.org/officeDocument/2006/relationships/font" Target="fonts/RobotoMono-boldItalic.fntdata"/><Relationship Id="rId21" Type="http://schemas.openxmlformats.org/officeDocument/2006/relationships/slide" Target="slides/slide15.xml"/><Relationship Id="rId43" Type="http://schemas.openxmlformats.org/officeDocument/2006/relationships/font" Target="fonts/RobotoMono-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e18fc86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e18fc86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7e18fc86f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e18fc86f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7e18fc86f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e18fc86f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7e18fc86f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e18fc86f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6f29570c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f29570c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6f29570ca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f29570ca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7e18fc86fa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e18fc86fa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7e18fc86f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e18fc86f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7e18fc86f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e18fc86f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7e18fc86f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e18fc86f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7e18fc86f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e18fc86f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e18fc86f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e18fc86f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7e18fc86f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7e18fc86f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7e18fc86fa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e18fc86fa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7e18fc86f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7e18fc86f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7e18fc86f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e18fc86f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7e18fc86f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e18fc86f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7e18fc86f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e18fc86f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7e18fc86f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7e18fc86f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7e18fc86fa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e18fc86fa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7e18fc86fa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e18fc86fa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7e18fc86fa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7e18fc86fa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7e18fc86f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e18fc86f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7e18fc86fa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7e18fc86fa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7e18fc86fa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e18fc86fa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7e18fc86fa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7e18fc86fa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7e18fc86fa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7e18fc86fa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3536f1721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3536f1721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7ebf4900e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ebf4900e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7e18fc86f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e18fc86f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7e18fc86f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e18fc86f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7ebf4900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ebf4900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7e18fc86f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e18fc86f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7e18fc86f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e18fc86f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en.wikipedia.org/wiki/Internet_Protocol" TargetMode="External"/><Relationship Id="rId4" Type="http://schemas.openxmlformats.org/officeDocument/2006/relationships/hyperlink" Target="https://en.wikipedia.org/wiki/TCP/IP"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gif"/><Relationship Id="rId4" Type="http://schemas.openxmlformats.org/officeDocument/2006/relationships/image" Target="../media/image11.gif"/><Relationship Id="rId5"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1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Network Programming in Java</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Pseudo Header</a:t>
            </a:r>
            <a:endParaRPr/>
          </a:p>
        </p:txBody>
      </p:sp>
      <p:pic>
        <p:nvPicPr>
          <p:cNvPr descr="Image result for tcp pseudo header" id="117" name="Google Shape;117;p22"/>
          <p:cNvPicPr preferRelativeResize="0"/>
          <p:nvPr/>
        </p:nvPicPr>
        <p:blipFill>
          <a:blip r:embed="rId3">
            <a:alphaModFix/>
          </a:blip>
          <a:stretch>
            <a:fillRect/>
          </a:stretch>
        </p:blipFill>
        <p:spPr>
          <a:xfrm>
            <a:off x="3061250" y="3400950"/>
            <a:ext cx="5919824" cy="1587225"/>
          </a:xfrm>
          <a:prstGeom prst="rect">
            <a:avLst/>
          </a:prstGeom>
          <a:noFill/>
          <a:ln>
            <a:noFill/>
          </a:ln>
        </p:spPr>
      </p:pic>
      <p:pic>
        <p:nvPicPr>
          <p:cNvPr id="118" name="Google Shape;118;p22"/>
          <p:cNvPicPr preferRelativeResize="0"/>
          <p:nvPr/>
        </p:nvPicPr>
        <p:blipFill>
          <a:blip r:embed="rId4">
            <a:alphaModFix/>
          </a:blip>
          <a:stretch>
            <a:fillRect/>
          </a:stretch>
        </p:blipFill>
        <p:spPr>
          <a:xfrm>
            <a:off x="3135925" y="1017725"/>
            <a:ext cx="5489250" cy="2253050"/>
          </a:xfrm>
          <a:prstGeom prst="rect">
            <a:avLst/>
          </a:prstGeom>
          <a:noFill/>
          <a:ln>
            <a:noFill/>
          </a:ln>
        </p:spPr>
      </p:pic>
      <p:sp>
        <p:nvSpPr>
          <p:cNvPr id="119" name="Google Shape;119;p22"/>
          <p:cNvSpPr txBox="1"/>
          <p:nvPr/>
        </p:nvSpPr>
        <p:spPr>
          <a:xfrm>
            <a:off x="186025" y="1147800"/>
            <a:ext cx="2875200" cy="374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92929"/>
                </a:solidFill>
                <a:highlight>
                  <a:srgbClr val="FFFFFF"/>
                </a:highlight>
              </a:rPr>
              <a:t>Pseudo header helps in calculating the </a:t>
            </a:r>
            <a:r>
              <a:rPr b="1" lang="en" sz="1500">
                <a:solidFill>
                  <a:srgbClr val="292929"/>
                </a:solidFill>
                <a:highlight>
                  <a:srgbClr val="FFFFFF"/>
                </a:highlight>
              </a:rPr>
              <a:t>CheckSum</a:t>
            </a:r>
            <a:r>
              <a:rPr lang="en" sz="1500">
                <a:solidFill>
                  <a:srgbClr val="292929"/>
                </a:solidFill>
                <a:highlight>
                  <a:srgbClr val="FFFFFF"/>
                </a:highlight>
              </a:rPr>
              <a:t> of TCP UDP Packets. From the TCP or UDP point of view, the </a:t>
            </a:r>
            <a:r>
              <a:rPr b="1" lang="en" sz="1500">
                <a:solidFill>
                  <a:srgbClr val="292929"/>
                </a:solidFill>
                <a:highlight>
                  <a:srgbClr val="FFFFFF"/>
                </a:highlight>
              </a:rPr>
              <a:t>TCP packet does not contain IP addresses</a:t>
            </a:r>
            <a:r>
              <a:rPr lang="en" sz="1500">
                <a:solidFill>
                  <a:srgbClr val="292929"/>
                </a:solidFill>
                <a:highlight>
                  <a:srgbClr val="FFFFFF"/>
                </a:highlight>
              </a:rPr>
              <a:t>. Thus, to do a proper checksum, a "pseudo-header" is included. It's "pseudo", because </a:t>
            </a:r>
            <a:r>
              <a:rPr b="1" lang="en" sz="1500">
                <a:solidFill>
                  <a:srgbClr val="292929"/>
                </a:solidFill>
                <a:highlight>
                  <a:srgbClr val="FFFFFF"/>
                </a:highlight>
              </a:rPr>
              <a:t>it is not actually part of the TCP/UDP</a:t>
            </a:r>
            <a:r>
              <a:rPr lang="en" sz="1500">
                <a:solidFill>
                  <a:srgbClr val="292929"/>
                </a:solidFill>
                <a:highlight>
                  <a:srgbClr val="FFFFFF"/>
                </a:highlight>
              </a:rPr>
              <a:t> datagram. It contains the </a:t>
            </a:r>
            <a:r>
              <a:rPr b="1" lang="en" sz="1500">
                <a:solidFill>
                  <a:srgbClr val="292929"/>
                </a:solidFill>
                <a:highlight>
                  <a:srgbClr val="FFFFFF"/>
                </a:highlight>
              </a:rPr>
              <a:t>most important parts of the IP header</a:t>
            </a:r>
            <a:r>
              <a:rPr lang="en" sz="1500">
                <a:solidFill>
                  <a:srgbClr val="292929"/>
                </a:solidFill>
                <a:highlight>
                  <a:srgbClr val="FFFFFF"/>
                </a:highlight>
              </a:rPr>
              <a:t>, that is, </a:t>
            </a:r>
            <a:r>
              <a:rPr b="1" lang="en" sz="1500">
                <a:solidFill>
                  <a:srgbClr val="292929"/>
                </a:solidFill>
                <a:highlight>
                  <a:srgbClr val="FFFFFF"/>
                </a:highlight>
              </a:rPr>
              <a:t>source</a:t>
            </a:r>
            <a:r>
              <a:rPr lang="en" sz="1500">
                <a:solidFill>
                  <a:srgbClr val="292929"/>
                </a:solidFill>
                <a:highlight>
                  <a:srgbClr val="FFFFFF"/>
                </a:highlight>
              </a:rPr>
              <a:t> and </a:t>
            </a:r>
            <a:r>
              <a:rPr b="1" lang="en" sz="1500">
                <a:solidFill>
                  <a:srgbClr val="292929"/>
                </a:solidFill>
                <a:highlight>
                  <a:srgbClr val="FFFFFF"/>
                </a:highlight>
              </a:rPr>
              <a:t>destination</a:t>
            </a:r>
            <a:r>
              <a:rPr lang="en" sz="1500">
                <a:solidFill>
                  <a:srgbClr val="292929"/>
                </a:solidFill>
                <a:highlight>
                  <a:srgbClr val="FFFFFF"/>
                </a:highlight>
              </a:rPr>
              <a:t> address, </a:t>
            </a:r>
            <a:r>
              <a:rPr b="1" lang="en" sz="1500">
                <a:solidFill>
                  <a:srgbClr val="292929"/>
                </a:solidFill>
                <a:highlight>
                  <a:srgbClr val="FFFFFF"/>
                </a:highlight>
              </a:rPr>
              <a:t>protocol number</a:t>
            </a:r>
            <a:r>
              <a:rPr lang="en" sz="1500">
                <a:solidFill>
                  <a:srgbClr val="292929"/>
                </a:solidFill>
                <a:highlight>
                  <a:srgbClr val="FFFFFF"/>
                </a:highlight>
              </a:rPr>
              <a:t> and </a:t>
            </a:r>
            <a:r>
              <a:rPr b="1" lang="en" sz="1500">
                <a:solidFill>
                  <a:srgbClr val="292929"/>
                </a:solidFill>
                <a:highlight>
                  <a:srgbClr val="FFFFFF"/>
                </a:highlight>
              </a:rPr>
              <a:t>data length</a:t>
            </a:r>
            <a:r>
              <a:rPr lang="en" sz="1500">
                <a:solidFill>
                  <a:srgbClr val="292929"/>
                </a:solidFill>
                <a:highlight>
                  <a:srgbClr val="FFFFFF"/>
                </a:highlight>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TCP and UDP header parameters</a:t>
            </a:r>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50">
                <a:solidFill>
                  <a:srgbClr val="222222"/>
                </a:solidFill>
                <a:highlight>
                  <a:srgbClr val="FFFFFF"/>
                </a:highlight>
              </a:rPr>
              <a:t>Source port (16 bits) - </a:t>
            </a:r>
            <a:r>
              <a:rPr lang="en" sz="1050">
                <a:solidFill>
                  <a:srgbClr val="222222"/>
                </a:solidFill>
                <a:highlight>
                  <a:srgbClr val="FFFFFF"/>
                </a:highlight>
              </a:rPr>
              <a:t>Identifies the sending port.</a:t>
            </a:r>
            <a:endParaRPr sz="1050">
              <a:solidFill>
                <a:srgbClr val="222222"/>
              </a:solidFill>
              <a:highlight>
                <a:srgbClr val="FFFFFF"/>
              </a:highlight>
            </a:endParaRPr>
          </a:p>
          <a:p>
            <a:pPr indent="0" lvl="0" marL="0" rtl="0" algn="l">
              <a:spcBef>
                <a:spcPts val="100"/>
              </a:spcBef>
              <a:spcAft>
                <a:spcPts val="0"/>
              </a:spcAft>
              <a:buNone/>
            </a:pPr>
            <a:r>
              <a:rPr b="1" lang="en" sz="1050">
                <a:solidFill>
                  <a:srgbClr val="222222"/>
                </a:solidFill>
                <a:highlight>
                  <a:srgbClr val="FFFFFF"/>
                </a:highlight>
              </a:rPr>
              <a:t>Destination port (16 bits) -</a:t>
            </a:r>
            <a:r>
              <a:rPr lang="en" sz="1050">
                <a:solidFill>
                  <a:srgbClr val="222222"/>
                </a:solidFill>
                <a:highlight>
                  <a:srgbClr val="FFFFFF"/>
                </a:highlight>
              </a:rPr>
              <a:t>Identifies the receiving port.</a:t>
            </a:r>
            <a:endParaRPr sz="1050">
              <a:solidFill>
                <a:srgbClr val="222222"/>
              </a:solidFill>
              <a:highlight>
                <a:srgbClr val="FFFFFF"/>
              </a:highlight>
            </a:endParaRPr>
          </a:p>
          <a:p>
            <a:pPr indent="0" lvl="0" marL="0" rtl="0" algn="l">
              <a:spcBef>
                <a:spcPts val="100"/>
              </a:spcBef>
              <a:spcAft>
                <a:spcPts val="0"/>
              </a:spcAft>
              <a:buNone/>
            </a:pPr>
            <a:r>
              <a:rPr b="1" lang="en" sz="1050">
                <a:solidFill>
                  <a:srgbClr val="222222"/>
                </a:solidFill>
                <a:highlight>
                  <a:srgbClr val="FFFFFF"/>
                </a:highlight>
              </a:rPr>
              <a:t>Sequence number (32 bits) - </a:t>
            </a:r>
            <a:r>
              <a:rPr lang="en" sz="1050">
                <a:solidFill>
                  <a:srgbClr val="222222"/>
                </a:solidFill>
                <a:highlight>
                  <a:srgbClr val="FFFFFF"/>
                </a:highlight>
              </a:rPr>
              <a:t>Has a dual role:</a:t>
            </a:r>
            <a:endParaRPr sz="1050">
              <a:solidFill>
                <a:srgbClr val="222222"/>
              </a:solidFill>
              <a:highlight>
                <a:srgbClr val="FFFFFF"/>
              </a:highlight>
            </a:endParaRPr>
          </a:p>
          <a:p>
            <a:pPr indent="-66675" lvl="0" marL="914400" rtl="0" algn="l">
              <a:spcBef>
                <a:spcPts val="100"/>
              </a:spcBef>
              <a:spcAft>
                <a:spcPts val="0"/>
              </a:spcAft>
              <a:buClr>
                <a:srgbClr val="222222"/>
              </a:buClr>
              <a:buSzPts val="1050"/>
              <a:buChar char="●"/>
            </a:pPr>
            <a:r>
              <a:rPr lang="en" sz="1050">
                <a:solidFill>
                  <a:srgbClr val="222222"/>
                </a:solidFill>
              </a:rPr>
              <a:t>If the </a:t>
            </a:r>
            <a:r>
              <a:rPr lang="en" sz="1050">
                <a:solidFill>
                  <a:srgbClr val="222222"/>
                </a:solidFill>
                <a:latin typeface="Verdana"/>
                <a:ea typeface="Verdana"/>
                <a:cs typeface="Verdana"/>
                <a:sym typeface="Verdana"/>
              </a:rPr>
              <a:t>SYN</a:t>
            </a:r>
            <a:r>
              <a:rPr lang="en" sz="1050">
                <a:solidFill>
                  <a:srgbClr val="222222"/>
                </a:solidFill>
              </a:rPr>
              <a:t> flag is set (1), then this is the initial sequence number. The sequence number of the actual first data byte and the acknowledged number in the corresponding ACK are then this sequence number plus 1.</a:t>
            </a:r>
            <a:endParaRPr sz="1050">
              <a:solidFill>
                <a:srgbClr val="222222"/>
              </a:solidFill>
            </a:endParaRPr>
          </a:p>
          <a:p>
            <a:pPr indent="-66675" lvl="0" marL="914400" rtl="0" algn="l">
              <a:spcBef>
                <a:spcPts val="0"/>
              </a:spcBef>
              <a:spcAft>
                <a:spcPts val="0"/>
              </a:spcAft>
              <a:buClr>
                <a:srgbClr val="222222"/>
              </a:buClr>
              <a:buSzPts val="1050"/>
              <a:buChar char="●"/>
            </a:pPr>
            <a:r>
              <a:rPr lang="en" sz="1050">
                <a:solidFill>
                  <a:srgbClr val="222222"/>
                </a:solidFill>
              </a:rPr>
              <a:t>If the </a:t>
            </a:r>
            <a:r>
              <a:rPr lang="en" sz="1050">
                <a:solidFill>
                  <a:srgbClr val="222222"/>
                </a:solidFill>
                <a:latin typeface="Verdana"/>
                <a:ea typeface="Verdana"/>
                <a:cs typeface="Verdana"/>
                <a:sym typeface="Verdana"/>
              </a:rPr>
              <a:t>SYN</a:t>
            </a:r>
            <a:r>
              <a:rPr lang="en" sz="1050">
                <a:solidFill>
                  <a:srgbClr val="222222"/>
                </a:solidFill>
              </a:rPr>
              <a:t> flag is clear (0), then this is the accumulated sequence number of the first data byte of this segment for the current session</a:t>
            </a:r>
            <a:endParaRPr sz="1050">
              <a:solidFill>
                <a:srgbClr val="222222"/>
              </a:solidFill>
            </a:endParaRPr>
          </a:p>
          <a:p>
            <a:pPr indent="0" lvl="0" marL="0" rtl="0" algn="l">
              <a:spcBef>
                <a:spcPts val="100"/>
              </a:spcBef>
              <a:spcAft>
                <a:spcPts val="0"/>
              </a:spcAft>
              <a:buNone/>
            </a:pPr>
            <a:r>
              <a:rPr b="1" lang="en" sz="1050">
                <a:solidFill>
                  <a:srgbClr val="222222"/>
                </a:solidFill>
                <a:highlight>
                  <a:srgbClr val="FFFFFF"/>
                </a:highlight>
              </a:rPr>
              <a:t>Acknowledgment number (32 bits)</a:t>
            </a:r>
            <a:endParaRPr b="1" sz="1050">
              <a:solidFill>
                <a:srgbClr val="222222"/>
              </a:solidFill>
              <a:highlight>
                <a:srgbClr val="FFFFFF"/>
              </a:highlight>
            </a:endParaRPr>
          </a:p>
          <a:p>
            <a:pPr indent="0" lvl="0" marL="0" rtl="0" algn="l">
              <a:spcBef>
                <a:spcPts val="100"/>
              </a:spcBef>
              <a:spcAft>
                <a:spcPts val="0"/>
              </a:spcAft>
              <a:buClr>
                <a:schemeClr val="dk1"/>
              </a:buClr>
              <a:buSzPts val="1100"/>
              <a:buFont typeface="Arial"/>
              <a:buNone/>
            </a:pPr>
            <a:r>
              <a:rPr b="1" lang="en" sz="1050">
                <a:solidFill>
                  <a:srgbClr val="222222"/>
                </a:solidFill>
                <a:highlight>
                  <a:srgbClr val="FFFFFF"/>
                </a:highlight>
              </a:rPr>
              <a:t>Data offset (4 bits) - </a:t>
            </a:r>
            <a:r>
              <a:rPr lang="en" sz="1050">
                <a:solidFill>
                  <a:srgbClr val="222222"/>
                </a:solidFill>
                <a:highlight>
                  <a:srgbClr val="FFFFFF"/>
                </a:highlight>
              </a:rPr>
              <a:t>Specifies the size of the TCP header in 32-bit words. </a:t>
            </a:r>
            <a:endParaRPr sz="1050">
              <a:solidFill>
                <a:srgbClr val="222222"/>
              </a:solidFill>
              <a:highlight>
                <a:srgbClr val="FFFFFF"/>
              </a:highlight>
            </a:endParaRPr>
          </a:p>
          <a:p>
            <a:pPr indent="0" lvl="0" marL="0" rtl="0" algn="l">
              <a:spcBef>
                <a:spcPts val="100"/>
              </a:spcBef>
              <a:spcAft>
                <a:spcPts val="0"/>
              </a:spcAft>
              <a:buNone/>
            </a:pPr>
            <a:r>
              <a:rPr b="1" lang="en" sz="1050">
                <a:solidFill>
                  <a:srgbClr val="222222"/>
                </a:solidFill>
                <a:highlight>
                  <a:srgbClr val="FFFFFF"/>
                </a:highlight>
              </a:rPr>
              <a:t>Reserved (3 bits) -</a:t>
            </a:r>
            <a:r>
              <a:rPr lang="en" sz="1050">
                <a:solidFill>
                  <a:srgbClr val="222222"/>
                </a:solidFill>
                <a:highlight>
                  <a:srgbClr val="FFFFFF"/>
                </a:highlight>
              </a:rPr>
              <a:t>For future use and should be set to zero.</a:t>
            </a:r>
            <a:endParaRPr sz="1050">
              <a:solidFill>
                <a:srgbClr val="222222"/>
              </a:solidFill>
            </a:endParaRPr>
          </a:p>
          <a:p>
            <a:pPr indent="0" lvl="0" marL="0" rtl="0" algn="l">
              <a:spcBef>
                <a:spcPts val="100"/>
              </a:spcBef>
              <a:spcAft>
                <a:spcPts val="0"/>
              </a:spcAft>
              <a:buNone/>
            </a:pPr>
            <a:r>
              <a:rPr b="1" lang="en" sz="1050">
                <a:solidFill>
                  <a:srgbClr val="222222"/>
                </a:solidFill>
                <a:highlight>
                  <a:srgbClr val="FFFFFF"/>
                </a:highlight>
              </a:rPr>
              <a:t>Flags (9 bits) (aka Control bits) - </a:t>
            </a:r>
            <a:r>
              <a:rPr lang="en" sz="1050">
                <a:solidFill>
                  <a:srgbClr val="222222"/>
                </a:solidFill>
                <a:latin typeface="Verdana"/>
                <a:ea typeface="Verdana"/>
                <a:cs typeface="Verdana"/>
                <a:sym typeface="Verdana"/>
              </a:rPr>
              <a:t>NS,CWR,ECE,</a:t>
            </a:r>
            <a:r>
              <a:rPr lang="en" sz="1050">
                <a:solidFill>
                  <a:srgbClr val="222222"/>
                </a:solidFill>
                <a:highlight>
                  <a:srgbClr val="FFFFFF"/>
                </a:highlight>
                <a:latin typeface="Verdana"/>
                <a:ea typeface="Verdana"/>
                <a:cs typeface="Verdana"/>
                <a:sym typeface="Verdana"/>
              </a:rPr>
              <a:t>SYN,</a:t>
            </a:r>
            <a:r>
              <a:rPr lang="en" sz="1050">
                <a:solidFill>
                  <a:srgbClr val="222222"/>
                </a:solidFill>
                <a:latin typeface="Verdana"/>
                <a:ea typeface="Verdana"/>
                <a:cs typeface="Verdana"/>
                <a:sym typeface="Verdana"/>
              </a:rPr>
              <a:t>URG,ACK,PSH,RST,SYN,FIN</a:t>
            </a:r>
            <a:endParaRPr sz="1050">
              <a:solidFill>
                <a:srgbClr val="222222"/>
              </a:solidFill>
            </a:endParaRPr>
          </a:p>
          <a:p>
            <a:pPr indent="0" lvl="0" marL="0" rtl="0" algn="l">
              <a:spcBef>
                <a:spcPts val="100"/>
              </a:spcBef>
              <a:spcAft>
                <a:spcPts val="0"/>
              </a:spcAft>
              <a:buNone/>
            </a:pPr>
            <a:r>
              <a:rPr b="1" lang="en" sz="1050">
                <a:solidFill>
                  <a:srgbClr val="222222"/>
                </a:solidFill>
                <a:highlight>
                  <a:srgbClr val="FFFFFF"/>
                </a:highlight>
              </a:rPr>
              <a:t>Window size (16 bits) - </a:t>
            </a:r>
            <a:r>
              <a:rPr lang="en" sz="1050">
                <a:solidFill>
                  <a:srgbClr val="222222"/>
                </a:solidFill>
                <a:highlight>
                  <a:srgbClr val="FFFFFF"/>
                </a:highlight>
              </a:rPr>
              <a:t>The size of the </a:t>
            </a:r>
            <a:r>
              <a:rPr i="1" lang="en" sz="1050">
                <a:solidFill>
                  <a:srgbClr val="222222"/>
                </a:solidFill>
                <a:highlight>
                  <a:srgbClr val="FFFFFF"/>
                </a:highlight>
              </a:rPr>
              <a:t>receive window</a:t>
            </a:r>
            <a:r>
              <a:rPr lang="en" sz="1050">
                <a:solidFill>
                  <a:srgbClr val="222222"/>
                </a:solidFill>
                <a:highlight>
                  <a:srgbClr val="FFFFFF"/>
                </a:highlight>
              </a:rPr>
              <a:t>.</a:t>
            </a:r>
            <a:endParaRPr sz="1050">
              <a:solidFill>
                <a:srgbClr val="222222"/>
              </a:solidFill>
              <a:highlight>
                <a:srgbClr val="FFFFFF"/>
              </a:highlight>
            </a:endParaRPr>
          </a:p>
          <a:p>
            <a:pPr indent="0" lvl="0" marL="0" rtl="0" algn="l">
              <a:spcBef>
                <a:spcPts val="100"/>
              </a:spcBef>
              <a:spcAft>
                <a:spcPts val="0"/>
              </a:spcAft>
              <a:buNone/>
            </a:pPr>
            <a:r>
              <a:rPr b="1" lang="en" sz="1050">
                <a:solidFill>
                  <a:srgbClr val="222222"/>
                </a:solidFill>
                <a:highlight>
                  <a:srgbClr val="FFFFFF"/>
                </a:highlight>
              </a:rPr>
              <a:t>Checksum (16 bits) - </a:t>
            </a:r>
            <a:r>
              <a:rPr lang="en" sz="1050">
                <a:solidFill>
                  <a:srgbClr val="222222"/>
                </a:solidFill>
                <a:highlight>
                  <a:srgbClr val="FFFFFF"/>
                </a:highlight>
              </a:rPr>
              <a:t>The 16-bit checksum field is used for error-checking of the header, the Payload and a Pseudo-Header.The Pseudo-Header consists of the Source IP Address, the Destination IP Address, the protocol number for the TCP-Protocol (0x0006) and the length of the TCP-Headers including Payload (in Bytes)</a:t>
            </a:r>
            <a:endParaRPr sz="1050">
              <a:solidFill>
                <a:srgbClr val="222222"/>
              </a:solidFill>
              <a:highlight>
                <a:srgbClr val="FFFFFF"/>
              </a:highlight>
            </a:endParaRPr>
          </a:p>
          <a:p>
            <a:pPr indent="0" lvl="0" marL="0" rtl="0" algn="l">
              <a:spcBef>
                <a:spcPts val="100"/>
              </a:spcBef>
              <a:spcAft>
                <a:spcPts val="0"/>
              </a:spcAft>
              <a:buNone/>
            </a:pPr>
            <a:r>
              <a:rPr b="1" lang="en" sz="1050">
                <a:solidFill>
                  <a:srgbClr val="222222"/>
                </a:solidFill>
                <a:highlight>
                  <a:srgbClr val="FFFFFF"/>
                </a:highlight>
              </a:rPr>
              <a:t>Urgent pointer (16 bits)-</a:t>
            </a:r>
            <a:r>
              <a:rPr lang="en" sz="1050">
                <a:solidFill>
                  <a:srgbClr val="222222"/>
                </a:solidFill>
                <a:highlight>
                  <a:srgbClr val="FFFFFF"/>
                </a:highlight>
              </a:rPr>
              <a:t>if the </a:t>
            </a:r>
            <a:r>
              <a:rPr lang="en" sz="1050">
                <a:solidFill>
                  <a:srgbClr val="222222"/>
                </a:solidFill>
                <a:highlight>
                  <a:srgbClr val="FFFFFF"/>
                </a:highlight>
                <a:latin typeface="Verdana"/>
                <a:ea typeface="Verdana"/>
                <a:cs typeface="Verdana"/>
                <a:sym typeface="Verdana"/>
              </a:rPr>
              <a:t>URG</a:t>
            </a:r>
            <a:r>
              <a:rPr lang="en" sz="1050">
                <a:solidFill>
                  <a:srgbClr val="222222"/>
                </a:solidFill>
                <a:highlight>
                  <a:srgbClr val="FFFFFF"/>
                </a:highlight>
              </a:rPr>
              <a:t> flag is set, then this 16-bit field is an offset from the sequence number indicating the last urgent data byte.</a:t>
            </a:r>
            <a:endParaRPr sz="1050">
              <a:solidFill>
                <a:srgbClr val="222222"/>
              </a:solidFill>
              <a:highlight>
                <a:srgbClr val="FFFFFF"/>
              </a:highlight>
            </a:endParaRPr>
          </a:p>
          <a:p>
            <a:pPr indent="0" lvl="0" marL="0" rtl="0" algn="l">
              <a:spcBef>
                <a:spcPts val="100"/>
              </a:spcBef>
              <a:spcAft>
                <a:spcPts val="0"/>
              </a:spcAft>
              <a:buNone/>
            </a:pPr>
            <a:r>
              <a:rPr b="1" lang="en" sz="1050">
                <a:solidFill>
                  <a:srgbClr val="222222"/>
                </a:solidFill>
                <a:highlight>
                  <a:srgbClr val="FFFFFF"/>
                </a:highlight>
              </a:rPr>
              <a:t>Options (Variable 0–320 bits, divisible by 32) - </a:t>
            </a:r>
            <a:r>
              <a:rPr lang="en" sz="1050">
                <a:solidFill>
                  <a:srgbClr val="222222"/>
                </a:solidFill>
                <a:highlight>
                  <a:srgbClr val="FFFFFF"/>
                </a:highlight>
              </a:rPr>
              <a:t>The length of this field is determined by the data offset field. </a:t>
            </a:r>
            <a:endParaRPr sz="1050">
              <a:solidFill>
                <a:srgbClr val="222222"/>
              </a:solidFill>
              <a:highlight>
                <a:srgbClr val="FFFFFF"/>
              </a:highlight>
            </a:endParaRPr>
          </a:p>
          <a:p>
            <a:pPr indent="0" lvl="0" marL="0" rtl="0" algn="l">
              <a:spcBef>
                <a:spcPts val="100"/>
              </a:spcBef>
              <a:spcAft>
                <a:spcPts val="0"/>
              </a:spcAft>
              <a:buNone/>
            </a:pPr>
            <a:r>
              <a:rPr b="1" lang="en" sz="1050">
                <a:solidFill>
                  <a:srgbClr val="222222"/>
                </a:solidFill>
                <a:highlight>
                  <a:srgbClr val="FFFFFF"/>
                </a:highlight>
              </a:rPr>
              <a:t>Padding -</a:t>
            </a:r>
            <a:r>
              <a:rPr lang="en" sz="1050">
                <a:solidFill>
                  <a:srgbClr val="222222"/>
                </a:solidFill>
                <a:highlight>
                  <a:srgbClr val="FFFFFF"/>
                </a:highlight>
              </a:rPr>
              <a:t>The TCP header padding is used to ensure that the TCP header ends, and data begins, on a 32 bit boundary.</a:t>
            </a:r>
            <a:endParaRPr sz="1050">
              <a:solidFill>
                <a:srgbClr val="222222"/>
              </a:solidFill>
              <a:highlight>
                <a:srgbClr val="FFFFFF"/>
              </a:highlight>
            </a:endParaRPr>
          </a:p>
          <a:p>
            <a:pPr indent="0" lvl="0" marL="0" rtl="0" algn="l">
              <a:spcBef>
                <a:spcPts val="100"/>
              </a:spcBef>
              <a:spcAft>
                <a:spcPts val="0"/>
              </a:spcAft>
              <a:buNone/>
            </a:pPr>
            <a:r>
              <a:t/>
            </a:r>
            <a:endParaRPr sz="1050">
              <a:solidFill>
                <a:srgbClr val="222222"/>
              </a:solidFill>
              <a:highlight>
                <a:srgbClr val="FFFFFF"/>
              </a:highlight>
            </a:endParaRPr>
          </a:p>
          <a:p>
            <a:pPr indent="0" lvl="0" marL="0" rtl="0" algn="l">
              <a:spcBef>
                <a:spcPts val="100"/>
              </a:spcBef>
              <a:spcAft>
                <a:spcPts val="0"/>
              </a:spcAft>
              <a:buNone/>
            </a:pPr>
            <a:r>
              <a:t/>
            </a:r>
            <a:endParaRPr sz="1050">
              <a:solidFill>
                <a:srgbClr val="222222"/>
              </a:solidFill>
              <a:highlight>
                <a:srgbClr val="FFFFFF"/>
              </a:highlight>
            </a:endParaRPr>
          </a:p>
          <a:p>
            <a:pPr indent="0" lvl="0" marL="0" rtl="0" algn="l">
              <a:spcBef>
                <a:spcPts val="100"/>
              </a:spcBef>
              <a:spcAft>
                <a:spcPts val="0"/>
              </a:spcAft>
              <a:buNone/>
            </a:pPr>
            <a:r>
              <a:t/>
            </a:r>
            <a:endParaRPr sz="1050">
              <a:solidFill>
                <a:srgbClr val="222222"/>
              </a:solidFill>
              <a:highlight>
                <a:srgbClr val="FFFFFF"/>
              </a:highlight>
            </a:endParaRPr>
          </a:p>
          <a:p>
            <a:pPr indent="0" lvl="0" marL="0" rtl="0" algn="l">
              <a:spcBef>
                <a:spcPts val="100"/>
              </a:spcBef>
              <a:spcAft>
                <a:spcPts val="0"/>
              </a:spcAft>
              <a:buClr>
                <a:schemeClr val="dk1"/>
              </a:buClr>
              <a:buSzPts val="1100"/>
              <a:buFont typeface="Arial"/>
              <a:buNone/>
            </a:pPr>
            <a:r>
              <a:t/>
            </a:r>
            <a:endParaRPr sz="1050">
              <a:solidFill>
                <a:srgbClr val="222222"/>
              </a:solidFill>
              <a:highlight>
                <a:srgbClr val="FFFFFF"/>
              </a:highlight>
            </a:endParaRPr>
          </a:p>
          <a:p>
            <a:pPr indent="0" lvl="0" marL="0" rtl="0" algn="l">
              <a:spcBef>
                <a:spcPts val="100"/>
              </a:spcBef>
              <a:spcAft>
                <a:spcPts val="0"/>
              </a:spcAft>
              <a:buNone/>
            </a:pPr>
            <a:r>
              <a:t/>
            </a:r>
            <a:endParaRPr sz="1050">
              <a:solidFill>
                <a:srgbClr val="222222"/>
              </a:solidFill>
            </a:endParaRPr>
          </a:p>
          <a:p>
            <a:pPr indent="0" lvl="0" marL="0" rtl="0" algn="l">
              <a:spcBef>
                <a:spcPts val="100"/>
              </a:spcBef>
              <a:spcAft>
                <a:spcPts val="0"/>
              </a:spcAft>
              <a:buNone/>
            </a:pPr>
            <a:r>
              <a:t/>
            </a:r>
            <a:endParaRPr b="1" sz="1050">
              <a:solidFill>
                <a:srgbClr val="222222"/>
              </a:solidFill>
              <a:highlight>
                <a:srgbClr val="FFFFFF"/>
              </a:highlight>
            </a:endParaRPr>
          </a:p>
          <a:p>
            <a:pPr indent="0" lvl="0" marL="0" rtl="0" algn="l">
              <a:spcBef>
                <a:spcPts val="100"/>
              </a:spcBef>
              <a:spcAft>
                <a:spcPts val="0"/>
              </a:spcAft>
              <a:buNone/>
            </a:pPr>
            <a:r>
              <a:t/>
            </a:r>
            <a:endParaRPr b="1" sz="1050">
              <a:solidFill>
                <a:srgbClr val="222222"/>
              </a:solidFill>
              <a:highlight>
                <a:srgbClr val="FFFFFF"/>
              </a:highlight>
            </a:endParaRPr>
          </a:p>
          <a:p>
            <a:pPr indent="0" lvl="0" marL="0" rtl="0" algn="l">
              <a:spcBef>
                <a:spcPts val="100"/>
              </a:spcBef>
              <a:spcAft>
                <a:spcPts val="0"/>
              </a:spcAft>
              <a:buClr>
                <a:schemeClr val="dk1"/>
              </a:buClr>
              <a:buSzPts val="1100"/>
              <a:buFont typeface="Arial"/>
              <a:buNone/>
            </a:pPr>
            <a:r>
              <a:t/>
            </a:r>
            <a:endParaRPr sz="1050">
              <a:solidFill>
                <a:srgbClr val="222222"/>
              </a:solidFill>
              <a:highlight>
                <a:srgbClr val="FFFFFF"/>
              </a:highlight>
            </a:endParaRPr>
          </a:p>
          <a:p>
            <a:pPr indent="0" lvl="0" marL="0" rtl="0" algn="l">
              <a:spcBef>
                <a:spcPts val="1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TCP vs UDP</a:t>
            </a:r>
            <a:endParaRPr/>
          </a:p>
        </p:txBody>
      </p:sp>
      <p:pic>
        <p:nvPicPr>
          <p:cNvPr descr="Image result for tcp vs udp" id="131" name="Google Shape;131;p24"/>
          <p:cNvPicPr preferRelativeResize="0"/>
          <p:nvPr/>
        </p:nvPicPr>
        <p:blipFill>
          <a:blip r:embed="rId3">
            <a:alphaModFix/>
          </a:blip>
          <a:stretch>
            <a:fillRect/>
          </a:stretch>
        </p:blipFill>
        <p:spPr>
          <a:xfrm>
            <a:off x="557800" y="1235450"/>
            <a:ext cx="7396975" cy="3588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Addressing : Mac, IP, Port </a:t>
            </a:r>
            <a:endParaRPr/>
          </a:p>
        </p:txBody>
      </p:sp>
      <p:sp>
        <p:nvSpPr>
          <p:cNvPr id="137" name="Google Shape;137;p25"/>
          <p:cNvSpPr txBox="1"/>
          <p:nvPr>
            <p:ph idx="1" type="body"/>
          </p:nvPr>
        </p:nvSpPr>
        <p:spPr>
          <a:xfrm>
            <a:off x="311700" y="1152475"/>
            <a:ext cx="46122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242729"/>
              </a:buClr>
              <a:buSzPts val="1400"/>
              <a:buChar char="●"/>
            </a:pPr>
            <a:r>
              <a:rPr lang="en" sz="1400">
                <a:solidFill>
                  <a:srgbClr val="242729"/>
                </a:solidFill>
                <a:highlight>
                  <a:srgbClr val="FFFFFF"/>
                </a:highlight>
              </a:rPr>
              <a:t>A </a:t>
            </a:r>
            <a:r>
              <a:rPr b="1" lang="en" sz="1400">
                <a:solidFill>
                  <a:srgbClr val="242729"/>
                </a:solidFill>
                <a:highlight>
                  <a:srgbClr val="FFFFFF"/>
                </a:highlight>
              </a:rPr>
              <a:t>MAC</a:t>
            </a:r>
            <a:r>
              <a:rPr lang="en" sz="1400">
                <a:solidFill>
                  <a:srgbClr val="242729"/>
                </a:solidFill>
                <a:highlight>
                  <a:srgbClr val="FFFFFF"/>
                </a:highlight>
              </a:rPr>
              <a:t>(media access control )</a:t>
            </a:r>
            <a:r>
              <a:rPr b="1" lang="en" sz="1400">
                <a:solidFill>
                  <a:srgbClr val="242729"/>
                </a:solidFill>
                <a:highlight>
                  <a:srgbClr val="FFFFFF"/>
                </a:highlight>
              </a:rPr>
              <a:t> address</a:t>
            </a:r>
            <a:r>
              <a:rPr lang="en" sz="1400">
                <a:solidFill>
                  <a:srgbClr val="242729"/>
                </a:solidFill>
                <a:highlight>
                  <a:srgbClr val="FFFFFF"/>
                </a:highlight>
              </a:rPr>
              <a:t> is a </a:t>
            </a:r>
            <a:r>
              <a:rPr i="1" lang="en" sz="1400">
                <a:solidFill>
                  <a:srgbClr val="242729"/>
                </a:solidFill>
                <a:highlight>
                  <a:srgbClr val="FFFFFF"/>
                </a:highlight>
              </a:rPr>
              <a:t>layer-2</a:t>
            </a:r>
            <a:r>
              <a:rPr lang="en" sz="1400">
                <a:solidFill>
                  <a:srgbClr val="242729"/>
                </a:solidFill>
                <a:highlight>
                  <a:srgbClr val="FFFFFF"/>
                </a:highlight>
              </a:rPr>
              <a:t> address. It is used by some layer-2 protocols, e.g. </a:t>
            </a:r>
            <a:r>
              <a:rPr b="1" lang="en" sz="1400">
                <a:solidFill>
                  <a:srgbClr val="242729"/>
                </a:solidFill>
                <a:highlight>
                  <a:srgbClr val="FFFFFF"/>
                </a:highlight>
              </a:rPr>
              <a:t>Ethernet</a:t>
            </a:r>
            <a:r>
              <a:rPr lang="en" sz="1400">
                <a:solidFill>
                  <a:srgbClr val="242729"/>
                </a:solidFill>
                <a:highlight>
                  <a:srgbClr val="FFFFFF"/>
                </a:highlight>
              </a:rPr>
              <a:t> and </a:t>
            </a:r>
            <a:r>
              <a:rPr b="1" lang="en" sz="1400">
                <a:solidFill>
                  <a:srgbClr val="242729"/>
                </a:solidFill>
                <a:highlight>
                  <a:srgbClr val="FFFFFF"/>
                </a:highlight>
              </a:rPr>
              <a:t>Wi-Fi</a:t>
            </a:r>
            <a:r>
              <a:rPr lang="en" sz="1400">
                <a:solidFill>
                  <a:srgbClr val="242729"/>
                </a:solidFill>
                <a:highlight>
                  <a:srgbClr val="FFFFFF"/>
                </a:highlight>
              </a:rPr>
              <a:t>. There are </a:t>
            </a:r>
            <a:r>
              <a:rPr i="1" lang="en" sz="1400">
                <a:solidFill>
                  <a:srgbClr val="242729"/>
                </a:solidFill>
                <a:highlight>
                  <a:srgbClr val="FFFFFF"/>
                </a:highlight>
              </a:rPr>
              <a:t>48-bit</a:t>
            </a:r>
            <a:r>
              <a:rPr lang="en" sz="1400">
                <a:solidFill>
                  <a:srgbClr val="242729"/>
                </a:solidFill>
                <a:highlight>
                  <a:srgbClr val="FFFFFF"/>
                </a:highlight>
              </a:rPr>
              <a:t> and </a:t>
            </a:r>
            <a:r>
              <a:rPr i="1" lang="en" sz="1400">
                <a:solidFill>
                  <a:srgbClr val="242729"/>
                </a:solidFill>
                <a:highlight>
                  <a:srgbClr val="FFFFFF"/>
                </a:highlight>
              </a:rPr>
              <a:t>64-bit</a:t>
            </a:r>
            <a:r>
              <a:rPr lang="en" sz="1400">
                <a:solidFill>
                  <a:srgbClr val="242729"/>
                </a:solidFill>
                <a:highlight>
                  <a:srgbClr val="FFFFFF"/>
                </a:highlight>
              </a:rPr>
              <a:t> MAC addresses. Some </a:t>
            </a:r>
            <a:r>
              <a:rPr i="1" lang="en" sz="1400">
                <a:solidFill>
                  <a:srgbClr val="242729"/>
                </a:solidFill>
                <a:highlight>
                  <a:srgbClr val="FFFFFF"/>
                </a:highlight>
              </a:rPr>
              <a:t>layer-2</a:t>
            </a:r>
            <a:r>
              <a:rPr lang="en" sz="1400">
                <a:solidFill>
                  <a:srgbClr val="242729"/>
                </a:solidFill>
                <a:highlight>
                  <a:srgbClr val="FFFFFF"/>
                </a:highlight>
              </a:rPr>
              <a:t> protocols use different addressing.</a:t>
            </a:r>
            <a:endParaRPr sz="1400">
              <a:solidFill>
                <a:srgbClr val="242729"/>
              </a:solidFill>
              <a:highlight>
                <a:srgbClr val="FFFFFF"/>
              </a:highlight>
            </a:endParaRPr>
          </a:p>
          <a:p>
            <a:pPr indent="-317500" lvl="0" marL="457200" rtl="0" algn="l">
              <a:spcBef>
                <a:spcPts val="0"/>
              </a:spcBef>
              <a:spcAft>
                <a:spcPts val="0"/>
              </a:spcAft>
              <a:buClr>
                <a:srgbClr val="242729"/>
              </a:buClr>
              <a:buSzPts val="1400"/>
              <a:buChar char="●"/>
            </a:pPr>
            <a:r>
              <a:rPr lang="en" sz="1400">
                <a:solidFill>
                  <a:srgbClr val="242729"/>
                </a:solidFill>
                <a:highlight>
                  <a:srgbClr val="FFFFFF"/>
                </a:highlight>
              </a:rPr>
              <a:t>An </a:t>
            </a:r>
            <a:r>
              <a:rPr b="1" lang="en" sz="1400">
                <a:solidFill>
                  <a:srgbClr val="242729"/>
                </a:solidFill>
                <a:highlight>
                  <a:srgbClr val="FFFFFF"/>
                </a:highlight>
              </a:rPr>
              <a:t>IP address</a:t>
            </a:r>
            <a:r>
              <a:rPr lang="en" sz="1400">
                <a:solidFill>
                  <a:srgbClr val="242729"/>
                </a:solidFill>
                <a:highlight>
                  <a:srgbClr val="FFFFFF"/>
                </a:highlight>
              </a:rPr>
              <a:t> is the address of the </a:t>
            </a:r>
            <a:r>
              <a:rPr i="1" lang="en" sz="1400">
                <a:solidFill>
                  <a:srgbClr val="242729"/>
                </a:solidFill>
                <a:highlight>
                  <a:srgbClr val="FFFFFF"/>
                </a:highlight>
              </a:rPr>
              <a:t>layer-3</a:t>
            </a:r>
            <a:r>
              <a:rPr lang="en" sz="1400">
                <a:solidFill>
                  <a:srgbClr val="242729"/>
                </a:solidFill>
                <a:highlight>
                  <a:srgbClr val="FFFFFF"/>
                </a:highlight>
              </a:rPr>
              <a:t> IP protocol. Different </a:t>
            </a:r>
            <a:r>
              <a:rPr i="1" lang="en" sz="1400">
                <a:solidFill>
                  <a:srgbClr val="242729"/>
                </a:solidFill>
                <a:highlight>
                  <a:srgbClr val="FFFFFF"/>
                </a:highlight>
              </a:rPr>
              <a:t>layer-3</a:t>
            </a:r>
            <a:r>
              <a:rPr lang="en" sz="1400">
                <a:solidFill>
                  <a:srgbClr val="242729"/>
                </a:solidFill>
                <a:highlight>
                  <a:srgbClr val="FFFFFF"/>
                </a:highlight>
              </a:rPr>
              <a:t> protocols use different addressing, e.g. </a:t>
            </a:r>
            <a:r>
              <a:rPr b="1" lang="en" sz="1400">
                <a:solidFill>
                  <a:srgbClr val="242729"/>
                </a:solidFill>
                <a:highlight>
                  <a:srgbClr val="FFFFFF"/>
                </a:highlight>
              </a:rPr>
              <a:t>IPv4</a:t>
            </a:r>
            <a:r>
              <a:rPr lang="en" sz="1400">
                <a:solidFill>
                  <a:srgbClr val="242729"/>
                </a:solidFill>
                <a:highlight>
                  <a:srgbClr val="FFFFFF"/>
                </a:highlight>
              </a:rPr>
              <a:t>, </a:t>
            </a:r>
            <a:r>
              <a:rPr b="1" lang="en" sz="1400">
                <a:solidFill>
                  <a:srgbClr val="242729"/>
                </a:solidFill>
                <a:highlight>
                  <a:srgbClr val="FFFFFF"/>
                </a:highlight>
              </a:rPr>
              <a:t>IPX</a:t>
            </a:r>
            <a:r>
              <a:rPr lang="en" sz="1400">
                <a:solidFill>
                  <a:srgbClr val="242729"/>
                </a:solidFill>
                <a:highlight>
                  <a:srgbClr val="FFFFFF"/>
                </a:highlight>
              </a:rPr>
              <a:t>, and </a:t>
            </a:r>
            <a:r>
              <a:rPr b="1" lang="en" sz="1400">
                <a:solidFill>
                  <a:srgbClr val="242729"/>
                </a:solidFill>
                <a:highlight>
                  <a:srgbClr val="FFFFFF"/>
                </a:highlight>
              </a:rPr>
              <a:t>IPv6</a:t>
            </a:r>
            <a:r>
              <a:rPr lang="en" sz="1400">
                <a:solidFill>
                  <a:srgbClr val="242729"/>
                </a:solidFill>
                <a:highlight>
                  <a:srgbClr val="FFFFFF"/>
                </a:highlight>
              </a:rPr>
              <a:t> each have different addressing.</a:t>
            </a:r>
            <a:endParaRPr sz="1400">
              <a:solidFill>
                <a:srgbClr val="242729"/>
              </a:solidFill>
              <a:highlight>
                <a:srgbClr val="FFFFFF"/>
              </a:highlight>
            </a:endParaRPr>
          </a:p>
          <a:p>
            <a:pPr indent="-317500" lvl="0" marL="457200" rtl="0" algn="l">
              <a:spcBef>
                <a:spcPts val="0"/>
              </a:spcBef>
              <a:spcAft>
                <a:spcPts val="0"/>
              </a:spcAft>
              <a:buClr>
                <a:srgbClr val="242729"/>
              </a:buClr>
              <a:buSzPts val="1400"/>
              <a:buChar char="●"/>
            </a:pPr>
            <a:r>
              <a:rPr lang="en" sz="1400">
                <a:solidFill>
                  <a:srgbClr val="242729"/>
                </a:solidFill>
                <a:highlight>
                  <a:srgbClr val="FFFFFF"/>
                </a:highlight>
              </a:rPr>
              <a:t>A </a:t>
            </a:r>
            <a:r>
              <a:rPr b="1" lang="en" sz="1400">
                <a:solidFill>
                  <a:srgbClr val="242729"/>
                </a:solidFill>
                <a:highlight>
                  <a:srgbClr val="FFFFFF"/>
                </a:highlight>
              </a:rPr>
              <a:t>port number</a:t>
            </a:r>
            <a:r>
              <a:rPr lang="en" sz="1400">
                <a:solidFill>
                  <a:srgbClr val="242729"/>
                </a:solidFill>
                <a:highlight>
                  <a:srgbClr val="FFFFFF"/>
                </a:highlight>
              </a:rPr>
              <a:t> is a </a:t>
            </a:r>
            <a:r>
              <a:rPr i="1" lang="en" sz="1400">
                <a:solidFill>
                  <a:srgbClr val="242729"/>
                </a:solidFill>
                <a:highlight>
                  <a:srgbClr val="FFFFFF"/>
                </a:highlight>
              </a:rPr>
              <a:t>layer-4</a:t>
            </a:r>
            <a:r>
              <a:rPr lang="en" sz="1400">
                <a:solidFill>
                  <a:srgbClr val="242729"/>
                </a:solidFill>
                <a:highlight>
                  <a:srgbClr val="FFFFFF"/>
                </a:highlight>
              </a:rPr>
              <a:t> address used by some </a:t>
            </a:r>
            <a:r>
              <a:rPr i="1" lang="en" sz="1400">
                <a:solidFill>
                  <a:srgbClr val="242729"/>
                </a:solidFill>
                <a:highlight>
                  <a:srgbClr val="FFFFFF"/>
                </a:highlight>
              </a:rPr>
              <a:t>layer-4</a:t>
            </a:r>
            <a:r>
              <a:rPr lang="en" sz="1400">
                <a:solidFill>
                  <a:srgbClr val="242729"/>
                </a:solidFill>
                <a:highlight>
                  <a:srgbClr val="FFFFFF"/>
                </a:highlight>
              </a:rPr>
              <a:t> protocols, e.g. </a:t>
            </a:r>
            <a:r>
              <a:rPr b="1" lang="en" sz="1400">
                <a:solidFill>
                  <a:srgbClr val="242729"/>
                </a:solidFill>
                <a:highlight>
                  <a:srgbClr val="FFFFFF"/>
                </a:highlight>
              </a:rPr>
              <a:t>TCP</a:t>
            </a:r>
            <a:r>
              <a:rPr lang="en" sz="1400">
                <a:solidFill>
                  <a:srgbClr val="242729"/>
                </a:solidFill>
                <a:highlight>
                  <a:srgbClr val="FFFFFF"/>
                </a:highlight>
              </a:rPr>
              <a:t> and </a:t>
            </a:r>
            <a:r>
              <a:rPr b="1" lang="en" sz="1400">
                <a:solidFill>
                  <a:srgbClr val="242729"/>
                </a:solidFill>
                <a:highlight>
                  <a:srgbClr val="FFFFFF"/>
                </a:highlight>
              </a:rPr>
              <a:t>UDP</a:t>
            </a:r>
            <a:r>
              <a:rPr lang="en" sz="1400">
                <a:solidFill>
                  <a:srgbClr val="242729"/>
                </a:solidFill>
                <a:highlight>
                  <a:srgbClr val="FFFFFF"/>
                </a:highlight>
              </a:rPr>
              <a:t>. Some </a:t>
            </a:r>
            <a:r>
              <a:rPr i="1" lang="en" sz="1400">
                <a:solidFill>
                  <a:srgbClr val="242729"/>
                </a:solidFill>
                <a:highlight>
                  <a:srgbClr val="FFFFFF"/>
                </a:highlight>
              </a:rPr>
              <a:t>layer-4</a:t>
            </a:r>
            <a:r>
              <a:rPr lang="en" sz="1400">
                <a:solidFill>
                  <a:srgbClr val="242729"/>
                </a:solidFill>
                <a:highlight>
                  <a:srgbClr val="FFFFFF"/>
                </a:highlight>
              </a:rPr>
              <a:t> protocols use different addressing, or none at all.</a:t>
            </a:r>
            <a:endParaRPr sz="1400">
              <a:solidFill>
                <a:srgbClr val="242729"/>
              </a:solidFill>
              <a:highlight>
                <a:srgbClr val="FFFFFF"/>
              </a:highlight>
            </a:endParaRPr>
          </a:p>
          <a:p>
            <a:pPr indent="0" lvl="0" marL="0" rtl="0" algn="l">
              <a:spcBef>
                <a:spcPts val="1600"/>
              </a:spcBef>
              <a:spcAft>
                <a:spcPts val="0"/>
              </a:spcAft>
              <a:buNone/>
            </a:pPr>
            <a:r>
              <a:t/>
            </a:r>
            <a:endParaRPr b="1" sz="1400">
              <a:solidFill>
                <a:srgbClr val="303030"/>
              </a:solidFill>
              <a:highlight>
                <a:srgbClr val="FFFFFF"/>
              </a:highlight>
            </a:endParaRPr>
          </a:p>
          <a:p>
            <a:pPr indent="0" lvl="0" marL="0" rtl="0" algn="l">
              <a:spcBef>
                <a:spcPts val="1600"/>
              </a:spcBef>
              <a:spcAft>
                <a:spcPts val="1600"/>
              </a:spcAft>
              <a:buNone/>
            </a:pPr>
            <a:r>
              <a:t/>
            </a:r>
            <a:endParaRPr b="1" sz="1400">
              <a:solidFill>
                <a:srgbClr val="303030"/>
              </a:solidFill>
              <a:highlight>
                <a:srgbClr val="FFFFFF"/>
              </a:highlight>
            </a:endParaRPr>
          </a:p>
        </p:txBody>
      </p:sp>
      <p:pic>
        <p:nvPicPr>
          <p:cNvPr descr="osi-model-7-layers.png" id="138" name="Google Shape;138;p25"/>
          <p:cNvPicPr preferRelativeResize="0"/>
          <p:nvPr/>
        </p:nvPicPr>
        <p:blipFill>
          <a:blip r:embed="rId3">
            <a:alphaModFix/>
          </a:blip>
          <a:stretch>
            <a:fillRect/>
          </a:stretch>
        </p:blipFill>
        <p:spPr>
          <a:xfrm>
            <a:off x="5234575" y="695325"/>
            <a:ext cx="3848100" cy="4448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Port Ranges</a:t>
            </a:r>
            <a:endParaRPr/>
          </a:p>
        </p:txBody>
      </p:sp>
      <p:sp>
        <p:nvSpPr>
          <p:cNvPr id="144" name="Google Shape;144;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350">
                <a:solidFill>
                  <a:srgbClr val="303030"/>
                </a:solidFill>
                <a:highlight>
                  <a:srgbClr val="FFFFFF"/>
                </a:highlight>
              </a:rPr>
              <a:t>0-1023 – Well known ports</a:t>
            </a:r>
            <a:r>
              <a:rPr lang="en" sz="1350">
                <a:solidFill>
                  <a:srgbClr val="303030"/>
                </a:solidFill>
                <a:highlight>
                  <a:srgbClr val="FFFFFF"/>
                </a:highlight>
              </a:rPr>
              <a:t> These are allocated to</a:t>
            </a:r>
            <a:r>
              <a:rPr b="1" lang="en" sz="1350">
                <a:solidFill>
                  <a:srgbClr val="303030"/>
                </a:solidFill>
                <a:highlight>
                  <a:srgbClr val="FFFFFF"/>
                </a:highlight>
              </a:rPr>
              <a:t> server services</a:t>
            </a:r>
            <a:r>
              <a:rPr lang="en" sz="1350">
                <a:solidFill>
                  <a:srgbClr val="303030"/>
                </a:solidFill>
                <a:highlight>
                  <a:srgbClr val="FFFFFF"/>
                </a:highlight>
              </a:rPr>
              <a:t> by the</a:t>
            </a:r>
            <a:r>
              <a:rPr b="1" lang="en" sz="1350">
                <a:solidFill>
                  <a:srgbClr val="303030"/>
                </a:solidFill>
                <a:highlight>
                  <a:srgbClr val="FFFFFF"/>
                </a:highlight>
              </a:rPr>
              <a:t> Internet Assigned Numbers Authority</a:t>
            </a:r>
            <a:r>
              <a:rPr lang="en" sz="1350">
                <a:solidFill>
                  <a:srgbClr val="303030"/>
                </a:solidFill>
                <a:highlight>
                  <a:srgbClr val="FFFFFF"/>
                </a:highlight>
              </a:rPr>
              <a:t> (IANA). e.g Web servers normally use </a:t>
            </a:r>
            <a:r>
              <a:rPr b="1" lang="en" sz="1350">
                <a:solidFill>
                  <a:srgbClr val="303030"/>
                </a:solidFill>
                <a:highlight>
                  <a:srgbClr val="FFFFFF"/>
                </a:highlight>
              </a:rPr>
              <a:t>port 80</a:t>
            </a:r>
            <a:r>
              <a:rPr lang="en" sz="1350">
                <a:solidFill>
                  <a:srgbClr val="303030"/>
                </a:solidFill>
                <a:highlight>
                  <a:srgbClr val="FFFFFF"/>
                </a:highlight>
              </a:rPr>
              <a:t> and SMTP servers use </a:t>
            </a:r>
            <a:r>
              <a:rPr b="1" lang="en" sz="1350">
                <a:solidFill>
                  <a:srgbClr val="303030"/>
                </a:solidFill>
                <a:highlight>
                  <a:srgbClr val="FFFFFF"/>
                </a:highlight>
              </a:rPr>
              <a:t>port 25</a:t>
            </a:r>
            <a:r>
              <a:rPr lang="en" sz="1350">
                <a:solidFill>
                  <a:srgbClr val="303030"/>
                </a:solidFill>
                <a:highlight>
                  <a:srgbClr val="FFFFFF"/>
                </a:highlight>
              </a:rPr>
              <a:t> </a:t>
            </a:r>
            <a:endParaRPr b="1" sz="1350">
              <a:solidFill>
                <a:srgbClr val="303030"/>
              </a:solidFill>
              <a:highlight>
                <a:srgbClr val="FFFFFF"/>
              </a:highlight>
            </a:endParaRPr>
          </a:p>
          <a:p>
            <a:pPr indent="0" lvl="0" marL="0" rtl="0" algn="l">
              <a:spcBef>
                <a:spcPts val="1600"/>
              </a:spcBef>
              <a:spcAft>
                <a:spcPts val="0"/>
              </a:spcAft>
              <a:buClr>
                <a:schemeClr val="dk1"/>
              </a:buClr>
              <a:buSzPts val="1100"/>
              <a:buFont typeface="Arial"/>
              <a:buNone/>
            </a:pPr>
            <a:r>
              <a:rPr b="1" lang="en" sz="1350">
                <a:solidFill>
                  <a:srgbClr val="303030"/>
                </a:solidFill>
                <a:highlight>
                  <a:srgbClr val="FFFFFF"/>
                </a:highlight>
              </a:rPr>
              <a:t> 1024-49151- Registered Port  </a:t>
            </a:r>
            <a:r>
              <a:rPr lang="en" sz="1350">
                <a:solidFill>
                  <a:srgbClr val="303030"/>
                </a:solidFill>
                <a:highlight>
                  <a:srgbClr val="FFFFFF"/>
                </a:highlight>
              </a:rPr>
              <a:t>-These can be registered for services with the</a:t>
            </a:r>
            <a:r>
              <a:rPr b="1" lang="en" sz="1350">
                <a:solidFill>
                  <a:srgbClr val="303030"/>
                </a:solidFill>
                <a:highlight>
                  <a:srgbClr val="FFFFFF"/>
                </a:highlight>
              </a:rPr>
              <a:t> IANA</a:t>
            </a:r>
            <a:r>
              <a:rPr lang="en" sz="1350">
                <a:solidFill>
                  <a:srgbClr val="303030"/>
                </a:solidFill>
                <a:highlight>
                  <a:srgbClr val="FFFFFF"/>
                </a:highlight>
              </a:rPr>
              <a:t> and should be treated as </a:t>
            </a:r>
            <a:r>
              <a:rPr b="1" lang="en" sz="1350">
                <a:solidFill>
                  <a:srgbClr val="303030"/>
                </a:solidFill>
                <a:highlight>
                  <a:srgbClr val="FFFFFF"/>
                </a:highlight>
              </a:rPr>
              <a:t>semi-reserved.</a:t>
            </a:r>
            <a:r>
              <a:rPr lang="en" sz="1350">
                <a:solidFill>
                  <a:srgbClr val="303030"/>
                </a:solidFill>
                <a:highlight>
                  <a:srgbClr val="FFFFFF"/>
                </a:highlight>
              </a:rPr>
              <a:t> User written programs should not use these ports.</a:t>
            </a:r>
            <a:endParaRPr b="1" sz="1350">
              <a:solidFill>
                <a:srgbClr val="303030"/>
              </a:solidFill>
              <a:highlight>
                <a:srgbClr val="FFFFFF"/>
              </a:highlight>
            </a:endParaRPr>
          </a:p>
          <a:p>
            <a:pPr indent="0" lvl="0" marL="0" rtl="0" algn="l">
              <a:spcBef>
                <a:spcPts val="1600"/>
              </a:spcBef>
              <a:spcAft>
                <a:spcPts val="1600"/>
              </a:spcAft>
              <a:buClr>
                <a:schemeClr val="dk1"/>
              </a:buClr>
              <a:buSzPts val="1100"/>
              <a:buFont typeface="Arial"/>
              <a:buNone/>
            </a:pPr>
            <a:r>
              <a:rPr b="1" lang="en" sz="1350">
                <a:solidFill>
                  <a:srgbClr val="303030"/>
                </a:solidFill>
                <a:highlight>
                  <a:srgbClr val="FFFFFF"/>
                </a:highlight>
              </a:rPr>
              <a:t> 49152-65535</a:t>
            </a:r>
            <a:r>
              <a:rPr lang="en" sz="1350">
                <a:solidFill>
                  <a:srgbClr val="303030"/>
                </a:solidFill>
                <a:highlight>
                  <a:srgbClr val="FFFFFF"/>
                </a:highlight>
              </a:rPr>
              <a:t>– These are used by </a:t>
            </a:r>
            <a:r>
              <a:rPr b="1" lang="en" sz="1350">
                <a:solidFill>
                  <a:srgbClr val="303030"/>
                </a:solidFill>
                <a:highlight>
                  <a:srgbClr val="FFFFFF"/>
                </a:highlight>
              </a:rPr>
              <a:t>client programs</a:t>
            </a:r>
            <a:r>
              <a:rPr lang="en" sz="1350">
                <a:solidFill>
                  <a:srgbClr val="303030"/>
                </a:solidFill>
                <a:highlight>
                  <a:srgbClr val="FFFFFF"/>
                </a:highlight>
              </a:rPr>
              <a:t> and you are free to use these in client programs. When a Web browser connects to a web server the browser will allocate itself a port in this range. Also known as </a:t>
            </a:r>
            <a:r>
              <a:rPr b="1" lang="en" sz="1350">
                <a:solidFill>
                  <a:srgbClr val="303030"/>
                </a:solidFill>
                <a:highlight>
                  <a:srgbClr val="FFFFFF"/>
                </a:highlight>
              </a:rPr>
              <a:t>ephemeral ports</a:t>
            </a:r>
            <a:r>
              <a:rPr lang="en" sz="1350">
                <a:solidFill>
                  <a:srgbClr val="303030"/>
                </a:solidFill>
                <a:highlight>
                  <a:srgbClr val="FFFFFF"/>
                </a:highlight>
              </a:rPr>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DNS(Domain Name System)</a:t>
            </a:r>
            <a:endParaRPr/>
          </a:p>
        </p:txBody>
      </p:sp>
      <p:sp>
        <p:nvSpPr>
          <p:cNvPr id="150" name="Google Shape;150;p27"/>
          <p:cNvSpPr txBox="1"/>
          <p:nvPr>
            <p:ph idx="1" type="body"/>
          </p:nvPr>
        </p:nvSpPr>
        <p:spPr>
          <a:xfrm>
            <a:off x="311700" y="1152475"/>
            <a:ext cx="2907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222222"/>
                </a:solidFill>
                <a:highlight>
                  <a:srgbClr val="FFFFFF"/>
                </a:highlight>
              </a:rPr>
              <a:t>The </a:t>
            </a:r>
            <a:r>
              <a:rPr b="1" lang="en" sz="1400">
                <a:solidFill>
                  <a:srgbClr val="222222"/>
                </a:solidFill>
                <a:highlight>
                  <a:srgbClr val="FFFFFF"/>
                </a:highlight>
              </a:rPr>
              <a:t>Domain Name System</a:t>
            </a:r>
            <a:r>
              <a:rPr lang="en" sz="1400">
                <a:solidFill>
                  <a:srgbClr val="222222"/>
                </a:solidFill>
                <a:highlight>
                  <a:srgbClr val="FFFFFF"/>
                </a:highlight>
              </a:rPr>
              <a:t> (</a:t>
            </a:r>
            <a:r>
              <a:rPr b="1" lang="en" sz="1400">
                <a:solidFill>
                  <a:srgbClr val="222222"/>
                </a:solidFill>
                <a:highlight>
                  <a:srgbClr val="FFFFFF"/>
                </a:highlight>
              </a:rPr>
              <a:t>DNS</a:t>
            </a:r>
            <a:r>
              <a:rPr lang="en" sz="1400">
                <a:solidFill>
                  <a:srgbClr val="222222"/>
                </a:solidFill>
                <a:highlight>
                  <a:srgbClr val="FFFFFF"/>
                </a:highlight>
              </a:rPr>
              <a:t>) is a </a:t>
            </a:r>
            <a:r>
              <a:rPr b="1" lang="en" sz="1400">
                <a:solidFill>
                  <a:srgbClr val="222222"/>
                </a:solidFill>
                <a:highlight>
                  <a:srgbClr val="FFFFFF"/>
                </a:highlight>
              </a:rPr>
              <a:t>hierarchical</a:t>
            </a:r>
            <a:r>
              <a:rPr lang="en" sz="1400">
                <a:solidFill>
                  <a:srgbClr val="222222"/>
                </a:solidFill>
                <a:highlight>
                  <a:srgbClr val="FFFFFF"/>
                </a:highlight>
              </a:rPr>
              <a:t> and </a:t>
            </a:r>
            <a:r>
              <a:rPr b="1" lang="en" sz="1400">
                <a:solidFill>
                  <a:srgbClr val="222222"/>
                </a:solidFill>
                <a:highlight>
                  <a:srgbClr val="FFFFFF"/>
                </a:highlight>
              </a:rPr>
              <a:t>decentralized</a:t>
            </a:r>
            <a:r>
              <a:rPr lang="en" sz="1400">
                <a:solidFill>
                  <a:srgbClr val="222222"/>
                </a:solidFill>
                <a:highlight>
                  <a:srgbClr val="FFFFFF"/>
                </a:highlight>
              </a:rPr>
              <a:t> naming system for computers, services, or other resources connected to the Internet or a private network.</a:t>
            </a:r>
            <a:endParaRPr sz="1400">
              <a:solidFill>
                <a:srgbClr val="222222"/>
              </a:solidFill>
              <a:highlight>
                <a:srgbClr val="FFFFFF"/>
              </a:highlight>
            </a:endParaRPr>
          </a:p>
          <a:p>
            <a:pPr indent="0" lvl="0" marL="0" rtl="0" algn="l">
              <a:spcBef>
                <a:spcPts val="1600"/>
              </a:spcBef>
              <a:spcAft>
                <a:spcPts val="0"/>
              </a:spcAft>
              <a:buNone/>
            </a:pPr>
            <a:r>
              <a:rPr lang="en" sz="1400">
                <a:solidFill>
                  <a:srgbClr val="222222"/>
                </a:solidFill>
                <a:highlight>
                  <a:srgbClr val="FFFFFF"/>
                </a:highlight>
              </a:rPr>
              <a:t>It translates </a:t>
            </a:r>
            <a:r>
              <a:rPr b="1" lang="en" sz="1400">
                <a:solidFill>
                  <a:srgbClr val="222222"/>
                </a:solidFill>
                <a:highlight>
                  <a:srgbClr val="FFFFFF"/>
                </a:highlight>
              </a:rPr>
              <a:t>domain names</a:t>
            </a:r>
            <a:r>
              <a:rPr lang="en" sz="1400">
                <a:solidFill>
                  <a:srgbClr val="222222"/>
                </a:solidFill>
                <a:highlight>
                  <a:srgbClr val="FFFFFF"/>
                </a:highlight>
              </a:rPr>
              <a:t> to the numerical </a:t>
            </a:r>
            <a:r>
              <a:rPr b="1" lang="en" sz="1400">
                <a:solidFill>
                  <a:srgbClr val="222222"/>
                </a:solidFill>
                <a:highlight>
                  <a:srgbClr val="FFFFFF"/>
                </a:highlight>
              </a:rPr>
              <a:t>IP addresses</a:t>
            </a:r>
            <a:r>
              <a:rPr lang="en" sz="1400">
                <a:solidFill>
                  <a:srgbClr val="222222"/>
                </a:solidFill>
                <a:highlight>
                  <a:srgbClr val="FFFFFF"/>
                </a:highlight>
              </a:rPr>
              <a:t>.</a:t>
            </a:r>
            <a:endParaRPr sz="1400">
              <a:solidFill>
                <a:srgbClr val="222222"/>
              </a:solidFill>
              <a:highlight>
                <a:srgbClr val="FFFFFF"/>
              </a:highlight>
            </a:endParaRPr>
          </a:p>
          <a:p>
            <a:pPr indent="0" lvl="0" marL="0" rtl="0" algn="l">
              <a:spcBef>
                <a:spcPts val="1600"/>
              </a:spcBef>
              <a:spcAft>
                <a:spcPts val="1600"/>
              </a:spcAft>
              <a:buNone/>
            </a:pPr>
            <a:r>
              <a:t/>
            </a:r>
            <a:endParaRPr sz="1050">
              <a:solidFill>
                <a:srgbClr val="222222"/>
              </a:solidFill>
              <a:highlight>
                <a:srgbClr val="FFFFFF"/>
              </a:highlight>
            </a:endParaRPr>
          </a:p>
        </p:txBody>
      </p:sp>
      <p:pic>
        <p:nvPicPr>
          <p:cNvPr id="151" name="Google Shape;151;p27"/>
          <p:cNvPicPr preferRelativeResize="0"/>
          <p:nvPr/>
        </p:nvPicPr>
        <p:blipFill>
          <a:blip r:embed="rId3">
            <a:alphaModFix/>
          </a:blip>
          <a:stretch>
            <a:fillRect/>
          </a:stretch>
        </p:blipFill>
        <p:spPr>
          <a:xfrm>
            <a:off x="3287125" y="1017725"/>
            <a:ext cx="5856874" cy="4128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Usefool Network Diagnosis Commands/Tools</a:t>
            </a:r>
            <a:endParaRPr/>
          </a:p>
        </p:txBody>
      </p:sp>
      <p:sp>
        <p:nvSpPr>
          <p:cNvPr id="157" name="Google Shape;157;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a:t>ping</a:t>
            </a:r>
            <a:r>
              <a:rPr lang="en"/>
              <a:t> - is used to test the reachability of a host on an Internet Prot</a:t>
            </a:r>
            <a:r>
              <a:rPr lang="en">
                <a:uFill>
                  <a:noFill/>
                </a:uFill>
                <a:hlinkClick r:id="rId3"/>
              </a:rPr>
              <a:t>ocol</a:t>
            </a:r>
            <a:r>
              <a:rPr lang="en"/>
              <a:t> (IP) network. Internet Control Message Protocol (ICMP) which has the ability to send an echo packet to a destination host and a mechanism to listen for a response from this host.</a:t>
            </a:r>
            <a:endParaRPr/>
          </a:p>
          <a:p>
            <a:pPr indent="0" lvl="0" marL="0" rtl="0" algn="l">
              <a:lnSpc>
                <a:spcPct val="140000"/>
              </a:lnSpc>
              <a:spcBef>
                <a:spcPts val="1600"/>
              </a:spcBef>
              <a:spcAft>
                <a:spcPts val="0"/>
              </a:spcAft>
              <a:buNone/>
            </a:pPr>
            <a:r>
              <a:rPr b="1" i="1" lang="en"/>
              <a:t>tracert/traceroute</a:t>
            </a:r>
            <a:r>
              <a:rPr lang="en"/>
              <a:t> - returns the path to the destination host including the route the packet takes and the response time of these intermediate hosts.</a:t>
            </a:r>
            <a:endParaRPr/>
          </a:p>
          <a:p>
            <a:pPr indent="0" lvl="0" marL="0" rtl="0" algn="l">
              <a:lnSpc>
                <a:spcPct val="140000"/>
              </a:lnSpc>
              <a:spcBef>
                <a:spcPts val="600"/>
              </a:spcBef>
              <a:spcAft>
                <a:spcPts val="0"/>
              </a:spcAft>
              <a:buNone/>
            </a:pPr>
            <a:r>
              <a:rPr b="1" i="1" lang="en"/>
              <a:t>Ipconfig/ifconfig</a:t>
            </a:r>
            <a:r>
              <a:rPr lang="en"/>
              <a:t> - </a:t>
            </a:r>
            <a:r>
              <a:rPr lang="en"/>
              <a:t>displays all current </a:t>
            </a:r>
            <a:r>
              <a:rPr lang="en">
                <a:uFill>
                  <a:noFill/>
                </a:uFill>
                <a:hlinkClick r:id="rId4"/>
              </a:rPr>
              <a:t>TCP/IP</a:t>
            </a:r>
            <a:r>
              <a:rPr lang="en"/>
              <a:t> network configuration values</a:t>
            </a:r>
            <a:endParaRPr/>
          </a:p>
          <a:p>
            <a:pPr indent="0" lvl="0" marL="0" rtl="0" algn="l">
              <a:lnSpc>
                <a:spcPct val="140000"/>
              </a:lnSpc>
              <a:spcBef>
                <a:spcPts val="600"/>
              </a:spcBef>
              <a:spcAft>
                <a:spcPts val="0"/>
              </a:spcAft>
              <a:buNone/>
            </a:pPr>
            <a:r>
              <a:rPr b="1" i="1" lang="en"/>
              <a:t>Nslookup </a:t>
            </a:r>
            <a:r>
              <a:rPr lang="en"/>
              <a:t>-</a:t>
            </a:r>
            <a:r>
              <a:rPr lang="en"/>
              <a:t> allows you to query DNS servers for resource records.</a:t>
            </a:r>
            <a:endParaRPr/>
          </a:p>
          <a:p>
            <a:pPr indent="0" lvl="0" marL="0" rtl="0" algn="l">
              <a:lnSpc>
                <a:spcPct val="140000"/>
              </a:lnSpc>
              <a:spcBef>
                <a:spcPts val="600"/>
              </a:spcBef>
              <a:spcAft>
                <a:spcPts val="0"/>
              </a:spcAft>
              <a:buNone/>
            </a:pPr>
            <a:r>
              <a:t/>
            </a:r>
            <a:endParaRPr/>
          </a:p>
          <a:p>
            <a:pPr indent="0" lvl="0" marL="0" rtl="0" algn="l">
              <a:lnSpc>
                <a:spcPct val="140000"/>
              </a:lnSpc>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a:p>
            <a:pPr indent="0" lvl="0" marL="0" rtl="0" algn="l">
              <a:spcBef>
                <a:spcPts val="1600"/>
              </a:spcBef>
              <a:spcAft>
                <a:spcPts val="1600"/>
              </a:spcAft>
              <a:buNone/>
            </a:pPr>
            <a:r>
              <a:rPr lang="en"/>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40000"/>
              </a:lnSpc>
              <a:spcBef>
                <a:spcPts val="200"/>
              </a:spcBef>
              <a:spcAft>
                <a:spcPts val="0"/>
              </a:spcAft>
              <a:buNone/>
            </a:pPr>
            <a:r>
              <a:rPr b="1" i="1" lang="en"/>
              <a:t>netstat</a:t>
            </a:r>
            <a:r>
              <a:rPr lang="en"/>
              <a:t> - </a:t>
            </a:r>
            <a:r>
              <a:rPr lang="en"/>
              <a:t> displays </a:t>
            </a:r>
            <a:r>
              <a:rPr b="1" lang="en"/>
              <a:t>network connections</a:t>
            </a:r>
            <a:r>
              <a:rPr lang="en"/>
              <a:t> for TCP (both incoming and outgoing), routing tables, and a number of network interface (network interface controller or software-defined network interface) and network protocol statistics</a:t>
            </a:r>
            <a:endParaRPr/>
          </a:p>
          <a:p>
            <a:pPr indent="0" lvl="0" marL="0" rtl="0" algn="l">
              <a:lnSpc>
                <a:spcPct val="140000"/>
              </a:lnSpc>
              <a:spcBef>
                <a:spcPts val="600"/>
              </a:spcBef>
              <a:spcAft>
                <a:spcPts val="0"/>
              </a:spcAft>
              <a:buNone/>
            </a:pPr>
            <a:r>
              <a:rPr b="1" i="1" lang="en"/>
              <a:t>pathping/mtr - </a:t>
            </a:r>
            <a:r>
              <a:rPr lang="en"/>
              <a:t>provides useful information about network latency and network loss at intermediate hops between a source address and a destination address</a:t>
            </a:r>
            <a:endParaRPr b="1" i="1"/>
          </a:p>
          <a:p>
            <a:pPr indent="0" lvl="0" marL="0" rtl="0" algn="l">
              <a:lnSpc>
                <a:spcPct val="140000"/>
              </a:lnSpc>
              <a:spcBef>
                <a:spcPts val="600"/>
              </a:spcBef>
              <a:spcAft>
                <a:spcPts val="0"/>
              </a:spcAft>
              <a:buNone/>
            </a:pPr>
            <a:r>
              <a:rPr b="1" i="1" lang="en"/>
              <a:t>route - </a:t>
            </a:r>
            <a:r>
              <a:rPr lang="en" sz="1200">
                <a:solidFill>
                  <a:schemeClr val="dk1"/>
                </a:solidFill>
                <a:highlight>
                  <a:srgbClr val="FFFFFF"/>
                </a:highlight>
                <a:latin typeface="Verdana"/>
                <a:ea typeface="Verdana"/>
                <a:cs typeface="Verdana"/>
                <a:sym typeface="Verdana"/>
              </a:rPr>
              <a:t> </a:t>
            </a:r>
            <a:r>
              <a:rPr lang="en"/>
              <a:t>displays or modifies the computer's routing table</a:t>
            </a:r>
            <a:endParaRPr/>
          </a:p>
          <a:p>
            <a:pPr indent="0" lvl="0" marL="0" rtl="0" algn="l">
              <a:lnSpc>
                <a:spcPct val="140000"/>
              </a:lnSpc>
              <a:spcBef>
                <a:spcPts val="600"/>
              </a:spcBef>
              <a:spcAft>
                <a:spcPts val="0"/>
              </a:spcAft>
              <a:buNone/>
            </a:pPr>
            <a:r>
              <a:rPr b="1" i="1" lang="en"/>
              <a:t>route print</a:t>
            </a:r>
            <a:r>
              <a:rPr lang="en"/>
              <a:t> - displays the routing table</a:t>
            </a:r>
            <a:endParaRPr/>
          </a:p>
          <a:p>
            <a:pPr indent="0" lvl="0" marL="0" rtl="0" algn="l">
              <a:lnSpc>
                <a:spcPct val="140000"/>
              </a:lnSpc>
              <a:spcBef>
                <a:spcPts val="600"/>
              </a:spcBef>
              <a:spcAft>
                <a:spcPts val="0"/>
              </a:spcAft>
              <a:buNone/>
            </a:pPr>
            <a:r>
              <a:t/>
            </a:r>
            <a:endParaRPr/>
          </a:p>
          <a:p>
            <a:pPr indent="0" lvl="0" marL="0" rtl="0" algn="l">
              <a:lnSpc>
                <a:spcPct val="140000"/>
              </a:lnSpc>
              <a:spcBef>
                <a:spcPts val="600"/>
              </a:spcBef>
              <a:spcAft>
                <a:spcPts val="0"/>
              </a:spcAft>
              <a:buClr>
                <a:schemeClr val="dk1"/>
              </a:buClr>
              <a:buSzPts val="1100"/>
              <a:buFont typeface="Arial"/>
              <a:buNone/>
            </a:pPr>
            <a:r>
              <a:t/>
            </a:r>
            <a:endParaRPr/>
          </a:p>
          <a:p>
            <a:pPr indent="0" lvl="0" marL="0" rtl="0" algn="l">
              <a:spcBef>
                <a:spcPts val="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solidFill>
                  <a:srgbClr val="000000"/>
                </a:solidFill>
              </a:rPr>
              <a:t>What Is a Socket?</a:t>
            </a:r>
            <a:endParaRPr b="1" sz="1300">
              <a:solidFill>
                <a:srgbClr val="000000"/>
              </a:solidFill>
            </a:endParaRPr>
          </a:p>
          <a:p>
            <a:pPr indent="0" lvl="0" marL="0" rtl="0" algn="l">
              <a:spcBef>
                <a:spcPts val="0"/>
              </a:spcBef>
              <a:spcAft>
                <a:spcPts val="0"/>
              </a:spcAft>
              <a:buNone/>
            </a:pPr>
            <a:r>
              <a:t/>
            </a:r>
            <a:endParaRPr/>
          </a:p>
        </p:txBody>
      </p:sp>
      <p:sp>
        <p:nvSpPr>
          <p:cNvPr id="169" name="Google Shape;169;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400">
                <a:solidFill>
                  <a:schemeClr val="dk1"/>
                </a:solidFill>
              </a:rPr>
              <a:t>A socket is one </a:t>
            </a:r>
            <a:r>
              <a:rPr b="1" lang="en" sz="1400">
                <a:solidFill>
                  <a:schemeClr val="dk1"/>
                </a:solidFill>
              </a:rPr>
              <a:t>end-point</a:t>
            </a:r>
            <a:r>
              <a:rPr lang="en" sz="1400">
                <a:solidFill>
                  <a:schemeClr val="dk1"/>
                </a:solidFill>
              </a:rPr>
              <a:t> of a </a:t>
            </a:r>
            <a:r>
              <a:rPr b="1" lang="en" sz="1400">
                <a:solidFill>
                  <a:schemeClr val="dk1"/>
                </a:solidFill>
              </a:rPr>
              <a:t>two-way communication link</a:t>
            </a:r>
            <a:r>
              <a:rPr lang="en" sz="1400">
                <a:solidFill>
                  <a:schemeClr val="dk1"/>
                </a:solidFill>
              </a:rPr>
              <a:t> between two programs running on the network.</a:t>
            </a:r>
            <a:endParaRPr sz="1400">
              <a:solidFill>
                <a:schemeClr val="dk1"/>
              </a:solidFill>
            </a:endParaRPr>
          </a:p>
          <a:p>
            <a:pPr indent="0" lvl="0" marL="0" marR="0" rtl="0" algn="l">
              <a:lnSpc>
                <a:spcPct val="100000"/>
              </a:lnSpc>
              <a:spcBef>
                <a:spcPts val="0"/>
              </a:spcBef>
              <a:spcAft>
                <a:spcPts val="0"/>
              </a:spcAft>
              <a:buNone/>
            </a:pPr>
            <a:r>
              <a:rPr lang="en" sz="1400">
                <a:solidFill>
                  <a:schemeClr val="dk1"/>
                </a:solidFill>
              </a:rPr>
              <a:t>Concretely, it is a </a:t>
            </a:r>
            <a:r>
              <a:rPr b="1" lang="en" sz="1400">
                <a:solidFill>
                  <a:schemeClr val="dk1"/>
                </a:solidFill>
              </a:rPr>
              <a:t>representation</a:t>
            </a:r>
            <a:r>
              <a:rPr lang="en" sz="1400">
                <a:solidFill>
                  <a:schemeClr val="dk1"/>
                </a:solidFill>
              </a:rPr>
              <a:t> of this endpoint in </a:t>
            </a:r>
            <a:r>
              <a:rPr b="1" lang="en" sz="1400">
                <a:solidFill>
                  <a:schemeClr val="dk1"/>
                </a:solidFill>
              </a:rPr>
              <a:t>networking software</a:t>
            </a:r>
            <a:r>
              <a:rPr lang="en" sz="1400">
                <a:solidFill>
                  <a:schemeClr val="dk1"/>
                </a:solidFill>
              </a:rPr>
              <a:t> (protocol stack), such as an </a:t>
            </a:r>
            <a:r>
              <a:rPr b="1" lang="en" sz="1400">
                <a:solidFill>
                  <a:schemeClr val="dk1"/>
                </a:solidFill>
              </a:rPr>
              <a:t>entry in a table</a:t>
            </a:r>
            <a:r>
              <a:rPr lang="en" sz="1400">
                <a:solidFill>
                  <a:schemeClr val="dk1"/>
                </a:solidFill>
              </a:rPr>
              <a:t> (listing communication protocol, destination, status, etc.), and is a form of </a:t>
            </a:r>
            <a:r>
              <a:rPr b="1" lang="en" sz="1400">
                <a:solidFill>
                  <a:schemeClr val="dk1"/>
                </a:solidFill>
              </a:rPr>
              <a:t>system resource.</a:t>
            </a:r>
            <a:endParaRPr b="1" sz="1400">
              <a:solidFill>
                <a:schemeClr val="dk1"/>
              </a:solidFill>
            </a:endParaRPr>
          </a:p>
          <a:p>
            <a:pPr indent="0" lvl="0" marL="0" marR="0" rtl="0" algn="l">
              <a:lnSpc>
                <a:spcPct val="100000"/>
              </a:lnSpc>
              <a:spcBef>
                <a:spcPts val="0"/>
              </a:spcBef>
              <a:spcAft>
                <a:spcPts val="0"/>
              </a:spcAft>
              <a:buNone/>
            </a:pPr>
            <a:r>
              <a:t/>
            </a:r>
            <a:endParaRPr sz="2800">
              <a:solidFill>
                <a:schemeClr val="dk1"/>
              </a:solidFill>
            </a:endParaRPr>
          </a:p>
        </p:txBody>
      </p:sp>
      <p:pic>
        <p:nvPicPr>
          <p:cNvPr descr="A client's connection request" id="170" name="Google Shape;170;p30"/>
          <p:cNvPicPr preferRelativeResize="0"/>
          <p:nvPr/>
        </p:nvPicPr>
        <p:blipFill>
          <a:blip r:embed="rId3">
            <a:alphaModFix/>
          </a:blip>
          <a:stretch>
            <a:fillRect/>
          </a:stretch>
        </p:blipFill>
        <p:spPr>
          <a:xfrm>
            <a:off x="311700" y="2571750"/>
            <a:ext cx="4182875" cy="927100"/>
          </a:xfrm>
          <a:prstGeom prst="rect">
            <a:avLst/>
          </a:prstGeom>
          <a:noFill/>
          <a:ln>
            <a:noFill/>
          </a:ln>
        </p:spPr>
      </p:pic>
      <p:pic>
        <p:nvPicPr>
          <p:cNvPr descr="The connection is made" id="171" name="Google Shape;171;p30"/>
          <p:cNvPicPr preferRelativeResize="0"/>
          <p:nvPr/>
        </p:nvPicPr>
        <p:blipFill>
          <a:blip r:embed="rId4">
            <a:alphaModFix/>
          </a:blip>
          <a:stretch>
            <a:fillRect/>
          </a:stretch>
        </p:blipFill>
        <p:spPr>
          <a:xfrm>
            <a:off x="311700" y="3749600"/>
            <a:ext cx="4130550" cy="1117600"/>
          </a:xfrm>
          <a:prstGeom prst="rect">
            <a:avLst/>
          </a:prstGeom>
          <a:noFill/>
          <a:ln>
            <a:noFill/>
          </a:ln>
        </p:spPr>
      </p:pic>
      <p:pic>
        <p:nvPicPr>
          <p:cNvPr descr="Image result for socket female hand" id="172" name="Google Shape;172;p30"/>
          <p:cNvPicPr preferRelativeResize="0"/>
          <p:nvPr/>
        </p:nvPicPr>
        <p:blipFill>
          <a:blip r:embed="rId5">
            <a:alphaModFix/>
          </a:blip>
          <a:stretch>
            <a:fillRect/>
          </a:stretch>
        </p:blipFill>
        <p:spPr>
          <a:xfrm>
            <a:off x="4761375" y="2153250"/>
            <a:ext cx="4070925" cy="2713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Network Sockets Architecture</a:t>
            </a:r>
            <a:endParaRPr/>
          </a:p>
        </p:txBody>
      </p:sp>
      <p:pic>
        <p:nvPicPr>
          <p:cNvPr descr="Image result for java network socket" id="178" name="Google Shape;178;p31"/>
          <p:cNvPicPr preferRelativeResize="0"/>
          <p:nvPr/>
        </p:nvPicPr>
        <p:blipFill>
          <a:blip r:embed="rId3">
            <a:alphaModFix/>
          </a:blip>
          <a:stretch>
            <a:fillRect/>
          </a:stretch>
        </p:blipFill>
        <p:spPr>
          <a:xfrm>
            <a:off x="962900" y="1152475"/>
            <a:ext cx="6350000" cy="3619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LAN and WAN</a:t>
            </a:r>
            <a:endParaRPr/>
          </a:p>
        </p:txBody>
      </p:sp>
      <p:sp>
        <p:nvSpPr>
          <p:cNvPr id="61" name="Google Shape;61;p14"/>
          <p:cNvSpPr txBox="1"/>
          <p:nvPr>
            <p:ph idx="1" type="body"/>
          </p:nvPr>
        </p:nvSpPr>
        <p:spPr>
          <a:xfrm>
            <a:off x="311700" y="1152475"/>
            <a:ext cx="4403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50">
                <a:solidFill>
                  <a:srgbClr val="686868"/>
                </a:solidFill>
                <a:highlight>
                  <a:srgbClr val="FFFFFF"/>
                </a:highlight>
              </a:rPr>
              <a:t>LAN</a:t>
            </a:r>
            <a:r>
              <a:rPr lang="en" sz="1150">
                <a:solidFill>
                  <a:srgbClr val="686868"/>
                </a:solidFill>
                <a:highlight>
                  <a:srgbClr val="FFFFFF"/>
                </a:highlight>
              </a:rPr>
              <a:t> ( </a:t>
            </a:r>
            <a:r>
              <a:rPr b="1" lang="en" sz="1150">
                <a:solidFill>
                  <a:srgbClr val="686868"/>
                </a:solidFill>
                <a:highlight>
                  <a:srgbClr val="FFFFFF"/>
                </a:highlight>
              </a:rPr>
              <a:t>Local Area Network) </a:t>
            </a:r>
            <a:r>
              <a:rPr lang="en" sz="1150">
                <a:solidFill>
                  <a:srgbClr val="686868"/>
                </a:solidFill>
                <a:highlight>
                  <a:srgbClr val="FFFFFF"/>
                </a:highlight>
              </a:rPr>
              <a:t>is a network covering a</a:t>
            </a:r>
            <a:r>
              <a:rPr b="1" lang="en" sz="1150">
                <a:solidFill>
                  <a:srgbClr val="686868"/>
                </a:solidFill>
                <a:highlight>
                  <a:srgbClr val="FFFFFF"/>
                </a:highlight>
              </a:rPr>
              <a:t> small geographic area</a:t>
            </a:r>
            <a:r>
              <a:rPr lang="en" sz="1150">
                <a:solidFill>
                  <a:srgbClr val="686868"/>
                </a:solidFill>
                <a:highlight>
                  <a:srgbClr val="FFFFFF"/>
                </a:highlight>
              </a:rPr>
              <a:t> and connecting various end devices like computers and printers. LAN may be limited to a home, office, schools or building.</a:t>
            </a:r>
            <a:endParaRPr sz="1150">
              <a:solidFill>
                <a:srgbClr val="686868"/>
              </a:solidFill>
              <a:highlight>
                <a:srgbClr val="FFFFFF"/>
              </a:highlight>
            </a:endParaRPr>
          </a:p>
          <a:p>
            <a:pPr indent="0" lvl="0" marL="0" rtl="0" algn="l">
              <a:spcBef>
                <a:spcPts val="1500"/>
              </a:spcBef>
              <a:spcAft>
                <a:spcPts val="0"/>
              </a:spcAft>
              <a:buClr>
                <a:schemeClr val="dk1"/>
              </a:buClr>
              <a:buSzPts val="1100"/>
              <a:buFont typeface="Arial"/>
              <a:buNone/>
            </a:pPr>
            <a:r>
              <a:rPr b="1" lang="en" sz="1150">
                <a:solidFill>
                  <a:srgbClr val="686868"/>
                </a:solidFill>
                <a:highlight>
                  <a:srgbClr val="FFFFFF"/>
                </a:highlight>
              </a:rPr>
              <a:t>WAN(</a:t>
            </a:r>
            <a:r>
              <a:rPr lang="en" sz="1150">
                <a:solidFill>
                  <a:srgbClr val="686868"/>
                </a:solidFill>
                <a:highlight>
                  <a:srgbClr val="FFFFFF"/>
                </a:highlight>
              </a:rPr>
              <a:t> </a:t>
            </a:r>
            <a:r>
              <a:rPr b="1" lang="en" sz="1150">
                <a:solidFill>
                  <a:srgbClr val="686868"/>
                </a:solidFill>
                <a:highlight>
                  <a:srgbClr val="FFFFFF"/>
                </a:highlight>
              </a:rPr>
              <a:t>Wide Area Network) </a:t>
            </a:r>
            <a:r>
              <a:rPr lang="en" sz="1150">
                <a:solidFill>
                  <a:srgbClr val="686868"/>
                </a:solidFill>
                <a:highlight>
                  <a:srgbClr val="FFFFFF"/>
                </a:highlight>
              </a:rPr>
              <a:t>is a network that covers a </a:t>
            </a:r>
            <a:r>
              <a:rPr b="1" lang="en" sz="1150">
                <a:solidFill>
                  <a:srgbClr val="686868"/>
                </a:solidFill>
                <a:highlight>
                  <a:srgbClr val="FFFFFF"/>
                </a:highlight>
              </a:rPr>
              <a:t>broad area </a:t>
            </a:r>
            <a:r>
              <a:rPr lang="en" sz="1150">
                <a:solidFill>
                  <a:srgbClr val="686868"/>
                </a:solidFill>
                <a:highlight>
                  <a:srgbClr val="FFFFFF"/>
                </a:highlight>
              </a:rPr>
              <a:t>and used to connect end devices like computers and printers which are </a:t>
            </a:r>
            <a:r>
              <a:rPr b="1" lang="en" sz="1150">
                <a:solidFill>
                  <a:srgbClr val="686868"/>
                </a:solidFill>
                <a:highlight>
                  <a:srgbClr val="FFFFFF"/>
                </a:highlight>
              </a:rPr>
              <a:t>distributed across long distance</a:t>
            </a:r>
            <a:r>
              <a:rPr lang="en" sz="1150">
                <a:solidFill>
                  <a:srgbClr val="686868"/>
                </a:solidFill>
                <a:highlight>
                  <a:srgbClr val="FFFFFF"/>
                </a:highlight>
              </a:rPr>
              <a:t>. </a:t>
            </a:r>
            <a:r>
              <a:rPr b="1" lang="en" sz="1150">
                <a:solidFill>
                  <a:srgbClr val="686868"/>
                </a:solidFill>
                <a:highlight>
                  <a:srgbClr val="FFFFFF"/>
                </a:highlight>
              </a:rPr>
              <a:t>WAN is used to connect different LANs</a:t>
            </a:r>
            <a:r>
              <a:rPr lang="en" sz="1150">
                <a:solidFill>
                  <a:srgbClr val="686868"/>
                </a:solidFill>
                <a:highlight>
                  <a:srgbClr val="FFFFFF"/>
                </a:highlight>
              </a:rPr>
              <a:t>.</a:t>
            </a:r>
            <a:endParaRPr sz="1150">
              <a:solidFill>
                <a:srgbClr val="686868"/>
              </a:solidFill>
              <a:highlight>
                <a:srgbClr val="FFFFFF"/>
              </a:highlight>
            </a:endParaRPr>
          </a:p>
          <a:p>
            <a:pPr indent="0" lvl="0" marL="0" rtl="0" algn="l">
              <a:spcBef>
                <a:spcPts val="1500"/>
              </a:spcBef>
              <a:spcAft>
                <a:spcPts val="1600"/>
              </a:spcAft>
              <a:buNone/>
            </a:pPr>
            <a:r>
              <a:t/>
            </a:r>
            <a:endParaRPr/>
          </a:p>
        </p:txBody>
      </p:sp>
      <p:pic>
        <p:nvPicPr>
          <p:cNvPr id="62" name="Google Shape;62;p14"/>
          <p:cNvPicPr preferRelativeResize="0"/>
          <p:nvPr/>
        </p:nvPicPr>
        <p:blipFill>
          <a:blip r:embed="rId3">
            <a:alphaModFix/>
          </a:blip>
          <a:stretch>
            <a:fillRect/>
          </a:stretch>
        </p:blipFill>
        <p:spPr>
          <a:xfrm>
            <a:off x="4651100" y="1299650"/>
            <a:ext cx="4117275" cy="21958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Socket Connection Establishment</a:t>
            </a:r>
            <a:endParaRPr/>
          </a:p>
        </p:txBody>
      </p:sp>
      <p:pic>
        <p:nvPicPr>
          <p:cNvPr descr="Image result for java sockets" id="184" name="Google Shape;184;p32"/>
          <p:cNvPicPr preferRelativeResize="0"/>
          <p:nvPr/>
        </p:nvPicPr>
        <p:blipFill>
          <a:blip r:embed="rId3">
            <a:alphaModFix/>
          </a:blip>
          <a:stretch>
            <a:fillRect/>
          </a:stretch>
        </p:blipFill>
        <p:spPr>
          <a:xfrm>
            <a:off x="2003375" y="1249300"/>
            <a:ext cx="4038600" cy="3200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Client Socket</a:t>
            </a:r>
            <a:endParaRPr/>
          </a:p>
        </p:txBody>
      </p:sp>
      <p:sp>
        <p:nvSpPr>
          <p:cNvPr id="190" name="Google Shape;190;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AutoNum type="arabicPeriod"/>
            </a:pPr>
            <a:r>
              <a:rPr b="1" lang="en">
                <a:solidFill>
                  <a:schemeClr val="dk1"/>
                </a:solidFill>
              </a:rPr>
              <a:t>Open </a:t>
            </a:r>
            <a:r>
              <a:rPr lang="en">
                <a:solidFill>
                  <a:schemeClr val="dk1"/>
                </a:solidFill>
              </a:rPr>
              <a:t>a socket.</a:t>
            </a:r>
            <a:endParaRPr>
              <a:solidFill>
                <a:schemeClr val="dk1"/>
              </a:solidFill>
            </a:endParaRPr>
          </a:p>
          <a:p>
            <a:pPr indent="-342900" lvl="0" marL="457200" marR="0" rtl="0" algn="l">
              <a:lnSpc>
                <a:spcPct val="100000"/>
              </a:lnSpc>
              <a:spcBef>
                <a:spcPts val="0"/>
              </a:spcBef>
              <a:spcAft>
                <a:spcPts val="0"/>
              </a:spcAft>
              <a:buClr>
                <a:schemeClr val="dk1"/>
              </a:buClr>
              <a:buSzPts val="1800"/>
              <a:buAutoNum type="arabicPeriod"/>
            </a:pPr>
            <a:r>
              <a:rPr lang="en">
                <a:solidFill>
                  <a:schemeClr val="dk1"/>
                </a:solidFill>
              </a:rPr>
              <a:t>Open an</a:t>
            </a:r>
            <a:r>
              <a:rPr b="1" lang="en">
                <a:solidFill>
                  <a:schemeClr val="dk1"/>
                </a:solidFill>
              </a:rPr>
              <a:t> inp</a:t>
            </a:r>
            <a:r>
              <a:rPr b="1" lang="en">
                <a:solidFill>
                  <a:schemeClr val="dk1"/>
                </a:solidFill>
              </a:rPr>
              <a:t>ut stream</a:t>
            </a:r>
            <a:r>
              <a:rPr lang="en">
                <a:solidFill>
                  <a:schemeClr val="dk1"/>
                </a:solidFill>
              </a:rPr>
              <a:t> and </a:t>
            </a:r>
            <a:r>
              <a:rPr b="1" lang="en">
                <a:solidFill>
                  <a:schemeClr val="dk1"/>
                </a:solidFill>
              </a:rPr>
              <a:t>output stream</a:t>
            </a:r>
            <a:r>
              <a:rPr lang="en">
                <a:solidFill>
                  <a:schemeClr val="dk1"/>
                </a:solidFill>
              </a:rPr>
              <a:t> to the socket.</a:t>
            </a:r>
            <a:endParaRPr>
              <a:solidFill>
                <a:schemeClr val="dk1"/>
              </a:solidFill>
            </a:endParaRPr>
          </a:p>
          <a:p>
            <a:pPr indent="-342900" lvl="0" marL="457200" marR="0" rtl="0" algn="l">
              <a:lnSpc>
                <a:spcPct val="100000"/>
              </a:lnSpc>
              <a:spcBef>
                <a:spcPts val="0"/>
              </a:spcBef>
              <a:spcAft>
                <a:spcPts val="0"/>
              </a:spcAft>
              <a:buClr>
                <a:schemeClr val="dk1"/>
              </a:buClr>
              <a:buSzPts val="1800"/>
              <a:buAutoNum type="arabicPeriod"/>
            </a:pPr>
            <a:r>
              <a:rPr b="1" lang="en">
                <a:solidFill>
                  <a:schemeClr val="dk1"/>
                </a:solidFill>
              </a:rPr>
              <a:t>Read </a:t>
            </a:r>
            <a:r>
              <a:rPr lang="en">
                <a:solidFill>
                  <a:schemeClr val="dk1"/>
                </a:solidFill>
              </a:rPr>
              <a:t>from and </a:t>
            </a:r>
            <a:r>
              <a:rPr b="1" lang="en">
                <a:solidFill>
                  <a:schemeClr val="dk1"/>
                </a:solidFill>
              </a:rPr>
              <a:t>write </a:t>
            </a:r>
            <a:r>
              <a:rPr lang="en">
                <a:solidFill>
                  <a:schemeClr val="dk1"/>
                </a:solidFill>
              </a:rPr>
              <a:t>to the stream according to the server's protocol.</a:t>
            </a:r>
            <a:endParaRPr>
              <a:solidFill>
                <a:schemeClr val="dk1"/>
              </a:solidFill>
            </a:endParaRPr>
          </a:p>
          <a:p>
            <a:pPr indent="-342900" lvl="0" marL="457200" marR="0" rtl="0" algn="l">
              <a:lnSpc>
                <a:spcPct val="100000"/>
              </a:lnSpc>
              <a:spcBef>
                <a:spcPts val="0"/>
              </a:spcBef>
              <a:spcAft>
                <a:spcPts val="0"/>
              </a:spcAft>
              <a:buClr>
                <a:schemeClr val="dk1"/>
              </a:buClr>
              <a:buSzPts val="1800"/>
              <a:buAutoNum type="arabicPeriod"/>
            </a:pPr>
            <a:r>
              <a:rPr b="1" lang="en">
                <a:solidFill>
                  <a:schemeClr val="dk1"/>
                </a:solidFill>
              </a:rPr>
              <a:t>Close </a:t>
            </a:r>
            <a:r>
              <a:rPr lang="en">
                <a:solidFill>
                  <a:schemeClr val="dk1"/>
                </a:solidFill>
              </a:rPr>
              <a:t>the </a:t>
            </a:r>
            <a:r>
              <a:rPr b="1" lang="en">
                <a:solidFill>
                  <a:schemeClr val="dk1"/>
                </a:solidFill>
              </a:rPr>
              <a:t>streams</a:t>
            </a:r>
            <a:r>
              <a:rPr lang="en">
                <a:solidFill>
                  <a:schemeClr val="dk1"/>
                </a:solidFill>
              </a:rPr>
              <a:t>.</a:t>
            </a:r>
            <a:endParaRPr>
              <a:solidFill>
                <a:schemeClr val="dk1"/>
              </a:solidFill>
            </a:endParaRPr>
          </a:p>
          <a:p>
            <a:pPr indent="-342900" lvl="0" marL="457200" marR="0" rtl="0" algn="l">
              <a:lnSpc>
                <a:spcPct val="100000"/>
              </a:lnSpc>
              <a:spcBef>
                <a:spcPts val="0"/>
              </a:spcBef>
              <a:spcAft>
                <a:spcPts val="0"/>
              </a:spcAft>
              <a:buClr>
                <a:schemeClr val="dk1"/>
              </a:buClr>
              <a:buSzPts val="1800"/>
              <a:buAutoNum type="arabicPeriod"/>
            </a:pPr>
            <a:r>
              <a:rPr b="1" lang="en">
                <a:solidFill>
                  <a:schemeClr val="dk1"/>
                </a:solidFill>
              </a:rPr>
              <a:t>Close </a:t>
            </a:r>
            <a:r>
              <a:rPr lang="en">
                <a:solidFill>
                  <a:schemeClr val="dk1"/>
                </a:solidFill>
              </a:rPr>
              <a:t>the </a:t>
            </a:r>
            <a:r>
              <a:rPr b="1" lang="en">
                <a:solidFill>
                  <a:schemeClr val="dk1"/>
                </a:solidFill>
              </a:rPr>
              <a:t>socket</a:t>
            </a:r>
            <a:r>
              <a:rPr lang="en">
                <a:solidFill>
                  <a:schemeClr val="dk1"/>
                </a:solidFill>
              </a:rPr>
              <a:t>.</a:t>
            </a:r>
            <a:endParaRPr>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 and Output Streams in Java</a:t>
            </a:r>
            <a:endParaRPr/>
          </a:p>
        </p:txBody>
      </p:sp>
      <p:pic>
        <p:nvPicPr>
          <p:cNvPr descr="Image result for java input output streams" id="196" name="Google Shape;196;p34"/>
          <p:cNvPicPr preferRelativeResize="0"/>
          <p:nvPr/>
        </p:nvPicPr>
        <p:blipFill>
          <a:blip r:embed="rId3">
            <a:alphaModFix/>
          </a:blip>
          <a:stretch>
            <a:fillRect/>
          </a:stretch>
        </p:blipFill>
        <p:spPr>
          <a:xfrm>
            <a:off x="792250" y="1152475"/>
            <a:ext cx="6388100" cy="3213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Server Socket</a:t>
            </a:r>
            <a:endParaRPr/>
          </a:p>
        </p:txBody>
      </p:sp>
      <p:sp>
        <p:nvSpPr>
          <p:cNvPr id="202" name="Google Shape;202;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en">
                <a:solidFill>
                  <a:schemeClr val="dk1"/>
                </a:solidFill>
              </a:rPr>
              <a:t>Create </a:t>
            </a:r>
            <a:r>
              <a:rPr lang="en">
                <a:solidFill>
                  <a:schemeClr val="dk1"/>
                </a:solidFill>
              </a:rPr>
              <a:t>a new ServerSocket object to </a:t>
            </a:r>
            <a:r>
              <a:rPr b="1" lang="en">
                <a:solidFill>
                  <a:schemeClr val="dk1"/>
                </a:solidFill>
              </a:rPr>
              <a:t>listen </a:t>
            </a:r>
            <a:r>
              <a:rPr lang="en">
                <a:solidFill>
                  <a:schemeClr val="dk1"/>
                </a:solidFill>
              </a:rPr>
              <a:t>on a specific </a:t>
            </a:r>
            <a:r>
              <a:rPr b="1" lang="en">
                <a:solidFill>
                  <a:schemeClr val="dk1"/>
                </a:solidFill>
              </a:rPr>
              <a:t>port</a:t>
            </a:r>
            <a:r>
              <a:rPr lang="en">
                <a:solidFill>
                  <a:schemeClr val="dk1"/>
                </a:solidFill>
              </a:rPr>
              <a:t>.</a:t>
            </a:r>
            <a:endParaRPr>
              <a:solidFill>
                <a:schemeClr val="dk1"/>
              </a:solidFill>
            </a:endParaRPr>
          </a:p>
          <a:p>
            <a:pPr indent="-342900" lvl="0" marL="457200" rtl="0" algn="l">
              <a:spcBef>
                <a:spcPts val="0"/>
              </a:spcBef>
              <a:spcAft>
                <a:spcPts val="0"/>
              </a:spcAft>
              <a:buClr>
                <a:schemeClr val="dk1"/>
              </a:buClr>
              <a:buSzPts val="1800"/>
              <a:buAutoNum type="arabicPeriod"/>
            </a:pPr>
            <a:r>
              <a:rPr b="1" lang="en">
                <a:solidFill>
                  <a:schemeClr val="dk1"/>
                </a:solidFill>
              </a:rPr>
              <a:t>Accept </a:t>
            </a:r>
            <a:r>
              <a:rPr lang="en">
                <a:solidFill>
                  <a:schemeClr val="dk1"/>
                </a:solidFill>
              </a:rPr>
              <a:t>a </a:t>
            </a:r>
            <a:r>
              <a:rPr b="1" lang="en">
                <a:solidFill>
                  <a:schemeClr val="dk1"/>
                </a:solidFill>
              </a:rPr>
              <a:t>connection </a:t>
            </a:r>
            <a:r>
              <a:rPr lang="en">
                <a:solidFill>
                  <a:schemeClr val="dk1"/>
                </a:solidFill>
              </a:rPr>
              <a:t>from a client.</a:t>
            </a:r>
            <a:endParaRPr>
              <a:solidFill>
                <a:schemeClr val="dk1"/>
              </a:solidFill>
            </a:endParaRPr>
          </a:p>
          <a:p>
            <a:pPr indent="-342900" lvl="0" marL="457200" rtl="0" algn="l">
              <a:spcBef>
                <a:spcPts val="0"/>
              </a:spcBef>
              <a:spcAft>
                <a:spcPts val="0"/>
              </a:spcAft>
              <a:buClr>
                <a:schemeClr val="dk1"/>
              </a:buClr>
              <a:buSzPts val="1800"/>
              <a:buAutoNum type="arabicPeriod"/>
            </a:pPr>
            <a:r>
              <a:rPr b="1" lang="en">
                <a:solidFill>
                  <a:schemeClr val="dk1"/>
                </a:solidFill>
              </a:rPr>
              <a:t>Establish </a:t>
            </a:r>
            <a:r>
              <a:rPr lang="en">
                <a:solidFill>
                  <a:schemeClr val="dk1"/>
                </a:solidFill>
              </a:rPr>
              <a:t>the connection returning a Socket object.</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Example of a Server Socket in Java </a:t>
            </a:r>
            <a:endParaRPr/>
          </a:p>
        </p:txBody>
      </p:sp>
      <p:sp>
        <p:nvSpPr>
          <p:cNvPr id="208" name="Google Shape;208;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package sockets;</a:t>
            </a:r>
            <a:endParaRPr b="1" sz="1000">
              <a:solidFill>
                <a:srgbClr val="091E42"/>
              </a:solidFill>
              <a:highlight>
                <a:srgbClr val="FFFFFE"/>
              </a:highlight>
              <a:latin typeface="Roboto Mono"/>
              <a:ea typeface="Roboto Mono"/>
              <a:cs typeface="Roboto Mono"/>
              <a:sym typeface="Roboto Mono"/>
            </a:endParaRPr>
          </a:p>
          <a:p>
            <a:pPr indent="0" lvl="0" marL="0" marR="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import java.io.*;</a:t>
            </a:r>
            <a:endParaRPr b="1" sz="1000">
              <a:solidFill>
                <a:srgbClr val="091E42"/>
              </a:solidFill>
              <a:highlight>
                <a:srgbClr val="FFFFFE"/>
              </a:highlight>
              <a:latin typeface="Roboto Mono"/>
              <a:ea typeface="Roboto Mono"/>
              <a:cs typeface="Roboto Mono"/>
              <a:sym typeface="Roboto Mono"/>
            </a:endParaRPr>
          </a:p>
          <a:p>
            <a:pPr indent="0" lvl="0" marL="0" marR="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import java.net.*;</a:t>
            </a:r>
            <a:endParaRPr b="1" sz="1000">
              <a:solidFill>
                <a:srgbClr val="091E42"/>
              </a:solidFill>
              <a:highlight>
                <a:srgbClr val="FFFFFE"/>
              </a:highlight>
              <a:latin typeface="Roboto Mono"/>
              <a:ea typeface="Roboto Mono"/>
              <a:cs typeface="Roboto Mono"/>
              <a:sym typeface="Roboto Mono"/>
            </a:endParaRPr>
          </a:p>
          <a:p>
            <a:pPr indent="0" lvl="0" marL="0" marR="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public class Server {</a:t>
            </a:r>
            <a:endParaRPr b="1" sz="1000">
              <a:solidFill>
                <a:srgbClr val="091E42"/>
              </a:solidFill>
              <a:highlight>
                <a:srgbClr val="FFFFFE"/>
              </a:highlight>
              <a:latin typeface="Roboto Mono"/>
              <a:ea typeface="Roboto Mono"/>
              <a:cs typeface="Roboto Mono"/>
              <a:sym typeface="Roboto Mono"/>
            </a:endParaRPr>
          </a:p>
          <a:p>
            <a:pPr indent="0" lvl="0" marL="0" marR="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public static final int PORT = 3333;</a:t>
            </a:r>
            <a:endParaRPr b="1" sz="1000">
              <a:solidFill>
                <a:srgbClr val="091E42"/>
              </a:solidFill>
              <a:highlight>
                <a:srgbClr val="FFFFFE"/>
              </a:highlight>
              <a:latin typeface="Roboto Mono"/>
              <a:ea typeface="Roboto Mono"/>
              <a:cs typeface="Roboto Mono"/>
              <a:sym typeface="Roboto Mono"/>
            </a:endParaRPr>
          </a:p>
          <a:p>
            <a:pPr indent="0" lvl="0" marL="0" marR="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public static final String response = "Greetings from Server.";</a:t>
            </a:r>
            <a:endParaRPr b="1" sz="1000">
              <a:solidFill>
                <a:srgbClr val="091E42"/>
              </a:solidFill>
              <a:highlight>
                <a:srgbClr val="FFFFFE"/>
              </a:highlight>
              <a:latin typeface="Roboto Mono"/>
              <a:ea typeface="Roboto Mono"/>
              <a:cs typeface="Roboto Mono"/>
              <a:sym typeface="Roboto Mono"/>
            </a:endParaRPr>
          </a:p>
          <a:p>
            <a:pPr indent="0" lvl="0" marL="0" marR="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public static void main(String[] args) {</a:t>
            </a:r>
            <a:endParaRPr b="1" sz="1000">
              <a:solidFill>
                <a:srgbClr val="091E42"/>
              </a:solidFill>
              <a:highlight>
                <a:srgbClr val="FFFFFE"/>
              </a:highlight>
              <a:latin typeface="Roboto Mono"/>
              <a:ea typeface="Roboto Mono"/>
              <a:cs typeface="Roboto Mono"/>
              <a:sym typeface="Roboto Mono"/>
            </a:endParaRPr>
          </a:p>
          <a:p>
            <a:pPr indent="0" lvl="0" marL="0" marR="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try{</a:t>
            </a:r>
            <a:endParaRPr b="1" sz="1000">
              <a:solidFill>
                <a:srgbClr val="091E42"/>
              </a:solidFill>
              <a:highlight>
                <a:srgbClr val="FFFFFE"/>
              </a:highlight>
              <a:latin typeface="Roboto Mono"/>
              <a:ea typeface="Roboto Mono"/>
              <a:cs typeface="Roboto Mono"/>
              <a:sym typeface="Roboto Mono"/>
            </a:endParaRPr>
          </a:p>
          <a:p>
            <a:pPr indent="0" lvl="0" marL="0" marR="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//create a server socket to listen on given port</a:t>
            </a:r>
            <a:endParaRPr b="1" sz="1000">
              <a:solidFill>
                <a:srgbClr val="091E42"/>
              </a:solidFill>
              <a:highlight>
                <a:srgbClr val="FFFFFE"/>
              </a:highlight>
              <a:latin typeface="Roboto Mono"/>
              <a:ea typeface="Roboto Mono"/>
              <a:cs typeface="Roboto Mono"/>
              <a:sym typeface="Roboto Mono"/>
            </a:endParaRPr>
          </a:p>
          <a:p>
            <a:pPr indent="0" lvl="0" marL="0" marR="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ServerSocket serverSocket = new ServerSocket(PORT);</a:t>
            </a:r>
            <a:endParaRPr b="1" sz="1000">
              <a:solidFill>
                <a:srgbClr val="091E42"/>
              </a:solidFill>
              <a:highlight>
                <a:srgbClr val="FFFFFE"/>
              </a:highlight>
              <a:latin typeface="Roboto Mono"/>
              <a:ea typeface="Roboto Mono"/>
              <a:cs typeface="Roboto Mono"/>
              <a:sym typeface="Roboto Mono"/>
            </a:endParaRPr>
          </a:p>
          <a:p>
            <a:pPr indent="0" lvl="0" marL="0" marR="0" rtl="0" algn="l">
              <a:lnSpc>
                <a:spcPct val="135000"/>
              </a:lnSpc>
              <a:spcBef>
                <a:spcPts val="0"/>
              </a:spcBef>
              <a:spcAft>
                <a:spcPts val="0"/>
              </a:spcAft>
              <a:buClr>
                <a:schemeClr val="dk1"/>
              </a:buClr>
              <a:buSzPts val="1100"/>
              <a:buFont typeface="Arial"/>
              <a:buNone/>
            </a:pPr>
            <a:r>
              <a:t/>
            </a:r>
            <a:endParaRPr b="1" sz="1000">
              <a:solidFill>
                <a:srgbClr val="091E42"/>
              </a:solidFill>
              <a:highlight>
                <a:srgbClr val="FFFFFE"/>
              </a:highlight>
              <a:latin typeface="Roboto Mono"/>
              <a:ea typeface="Roboto Mono"/>
              <a:cs typeface="Roboto Mono"/>
              <a:sym typeface="Roboto Mono"/>
            </a:endParaRPr>
          </a:p>
          <a:p>
            <a:pPr indent="0" lvl="0" marL="0" marR="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//accept a connection from a client</a:t>
            </a:r>
            <a:endParaRPr b="1" sz="1000">
              <a:solidFill>
                <a:srgbClr val="091E42"/>
              </a:solidFill>
              <a:highlight>
                <a:srgbClr val="FFFFFE"/>
              </a:highlight>
              <a:latin typeface="Roboto Mono"/>
              <a:ea typeface="Roboto Mono"/>
              <a:cs typeface="Roboto Mono"/>
              <a:sym typeface="Roboto Mono"/>
            </a:endParaRPr>
          </a:p>
          <a:p>
            <a:pPr indent="0" lvl="0" marL="0" marR="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final Socket socket = serverSocket.accept();</a:t>
            </a:r>
            <a:endParaRPr b="1" sz="1000">
              <a:solidFill>
                <a:srgbClr val="091E42"/>
              </a:solidFill>
              <a:highlight>
                <a:srgbClr val="FFFFFE"/>
              </a:highlight>
              <a:latin typeface="Roboto Mono"/>
              <a:ea typeface="Roboto Mono"/>
              <a:cs typeface="Roboto Mono"/>
              <a:sym typeface="Roboto Mono"/>
            </a:endParaRPr>
          </a:p>
          <a:p>
            <a:pPr indent="0" lvl="0" marL="0" marR="0" rtl="0" algn="l">
              <a:lnSpc>
                <a:spcPct val="135000"/>
              </a:lnSpc>
              <a:spcBef>
                <a:spcPts val="0"/>
              </a:spcBef>
              <a:spcAft>
                <a:spcPts val="0"/>
              </a:spcAft>
              <a:buClr>
                <a:schemeClr val="dk1"/>
              </a:buClr>
              <a:buSzPts val="1100"/>
              <a:buFont typeface="Arial"/>
              <a:buNone/>
            </a:pPr>
            <a:r>
              <a:t/>
            </a:r>
            <a:endParaRPr b="1" sz="1000">
              <a:solidFill>
                <a:srgbClr val="091E42"/>
              </a:solidFill>
              <a:highlight>
                <a:srgbClr val="FFFFFE"/>
              </a:highlight>
              <a:latin typeface="Roboto Mono"/>
              <a:ea typeface="Roboto Mono"/>
              <a:cs typeface="Roboto Mono"/>
              <a:sym typeface="Roboto Mono"/>
            </a:endParaRPr>
          </a:p>
          <a:p>
            <a:pPr indent="0" lvl="0" marL="0" marR="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//open an output stream to the socket writing</a:t>
            </a:r>
            <a:endParaRPr b="1" sz="1000">
              <a:solidFill>
                <a:srgbClr val="091E42"/>
              </a:solidFill>
              <a:highlight>
                <a:srgbClr val="FFFFFE"/>
              </a:highlight>
              <a:latin typeface="Roboto Mono"/>
              <a:ea typeface="Roboto Mono"/>
              <a:cs typeface="Roboto Mono"/>
              <a:sym typeface="Roboto Mono"/>
            </a:endParaRPr>
          </a:p>
          <a:p>
            <a:pPr indent="0" lvl="0" marL="0" marR="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PrintWriter out=new PrintWriter(socket.getOutputStream());</a:t>
            </a:r>
            <a:endParaRPr b="1" sz="1000">
              <a:solidFill>
                <a:srgbClr val="091E42"/>
              </a:solidFill>
              <a:highlight>
                <a:srgbClr val="FFFFFE"/>
              </a:highlight>
              <a:latin typeface="Roboto Mono"/>
              <a:ea typeface="Roboto Mono"/>
              <a:cs typeface="Roboto Mono"/>
              <a:sym typeface="Roboto Mono"/>
            </a:endParaRPr>
          </a:p>
          <a:p>
            <a:pPr indent="0" lvl="0" marL="0" marR="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//open an input stream to the socket for reading</a:t>
            </a:r>
            <a:endParaRPr b="1" sz="1000">
              <a:solidFill>
                <a:srgbClr val="091E42"/>
              </a:solidFill>
              <a:highlight>
                <a:srgbClr val="FFFFFE"/>
              </a:highlight>
              <a:latin typeface="Roboto Mono"/>
              <a:ea typeface="Roboto Mono"/>
              <a:cs typeface="Roboto Mono"/>
              <a:sym typeface="Roboto Mono"/>
            </a:endParaRPr>
          </a:p>
          <a:p>
            <a:pPr indent="0" lvl="0" marL="0" marR="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BufferedReader in=new BufferedReader(new InputStreamReader(socket.getInputStream()));</a:t>
            </a:r>
            <a:endParaRPr b="1" sz="1000">
              <a:solidFill>
                <a:srgbClr val="091E42"/>
              </a:solidFill>
              <a:highlight>
                <a:srgbClr val="FFFFFE"/>
              </a:highlight>
              <a:latin typeface="Roboto Mono"/>
              <a:ea typeface="Roboto Mono"/>
              <a:cs typeface="Roboto Mono"/>
              <a:sym typeface="Roboto Mono"/>
            </a:endParaRPr>
          </a:p>
          <a:p>
            <a:pPr indent="0" lvl="0" marL="0" marR="0" rtl="0" algn="l">
              <a:lnSpc>
                <a:spcPct val="135000"/>
              </a:lnSpc>
              <a:spcBef>
                <a:spcPts val="0"/>
              </a:spcBef>
              <a:spcAft>
                <a:spcPts val="0"/>
              </a:spcAft>
              <a:buClr>
                <a:schemeClr val="dk1"/>
              </a:buClr>
              <a:buSzPts val="1100"/>
              <a:buFont typeface="Arial"/>
              <a:buNone/>
            </a:pPr>
            <a:r>
              <a:t/>
            </a:r>
            <a:endParaRPr b="1" sz="1000">
              <a:solidFill>
                <a:srgbClr val="091E42"/>
              </a:solidFill>
              <a:highlight>
                <a:srgbClr val="FFFFFE"/>
              </a:highlight>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An Example of a Server Socket in Java (cont.)</a:t>
            </a:r>
            <a:endParaRPr/>
          </a:p>
        </p:txBody>
      </p:sp>
      <p:sp>
        <p:nvSpPr>
          <p:cNvPr id="214" name="Google Shape;214;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//read a line of the received message</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String message=in.readLine();</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//print out the received line into the console</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System.out.println("&lt;&lt;Server&gt;&gt; : message received: "+message);</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//write a response to the socket</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out.println(response);</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//force the written buffer to be sent</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out.flush();</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System.out.println("&lt;&lt;Server&gt;&gt;: response sent: " + response);</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None/>
            </a:pPr>
            <a:r>
              <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//close the socket</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socket.close();</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//handle exceptions</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catch (IOException e) {</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e.printStackTrace();</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None/>
            </a:pPr>
            <a:r>
              <a:rPr b="1" lang="en" sz="1000">
                <a:solidFill>
                  <a:srgbClr val="091E42"/>
                </a:solidFill>
                <a:highlight>
                  <a:srgbClr val="FFFFFE"/>
                </a:highlight>
                <a:latin typeface="Roboto Mono"/>
                <a:ea typeface="Roboto Mono"/>
                <a:cs typeface="Roboto Mono"/>
                <a:sym typeface="Roboto Mono"/>
              </a:rPr>
              <a:t>        } </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a:t>
            </a:r>
            <a:endParaRPr b="1" sz="1000">
              <a:solidFill>
                <a:srgbClr val="091E42"/>
              </a:solidFill>
              <a:highlight>
                <a:srgbClr val="FFFFFE"/>
              </a:highlight>
              <a:latin typeface="Roboto Mono"/>
              <a:ea typeface="Roboto Mono"/>
              <a:cs typeface="Roboto Mono"/>
              <a:sym typeface="Roboto Mono"/>
            </a:endParaRPr>
          </a:p>
          <a:p>
            <a:pPr indent="0" lvl="0" marL="0" rtl="0" algn="l">
              <a:spcBef>
                <a:spcPts val="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Example of a Client Socket in Java</a:t>
            </a:r>
            <a:endParaRPr/>
          </a:p>
        </p:txBody>
      </p:sp>
      <p:sp>
        <p:nvSpPr>
          <p:cNvPr id="220" name="Google Shape;220;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package sockets;</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import java.io.*;</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import java.net.*;</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public class Client {</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public static final String HOST = "127.0.0.1";</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public static final int PORT = 3333;</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public static void send(String message) {</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try {</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a:t>
            </a:r>
            <a:r>
              <a:rPr b="1" i="1" lang="en" sz="1000">
                <a:solidFill>
                  <a:srgbClr val="091E42"/>
                </a:solidFill>
                <a:highlight>
                  <a:srgbClr val="FFFFFE"/>
                </a:highlight>
                <a:latin typeface="Roboto Mono"/>
                <a:ea typeface="Roboto Mono"/>
                <a:cs typeface="Roboto Mono"/>
                <a:sym typeface="Roboto Mono"/>
              </a:rPr>
              <a:t>//open a socket</a:t>
            </a:r>
            <a:endParaRPr b="1" i="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Socket socket = new Socket(HOST, PORT);</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i="1" lang="en" sz="1000">
                <a:solidFill>
                  <a:srgbClr val="091E42"/>
                </a:solidFill>
                <a:highlight>
                  <a:srgbClr val="FFFFFE"/>
                </a:highlight>
                <a:latin typeface="Roboto Mono"/>
                <a:ea typeface="Roboto Mono"/>
                <a:cs typeface="Roboto Mono"/>
                <a:sym typeface="Roboto Mono"/>
              </a:rPr>
              <a:t>            //open an output stream to the socket writing</a:t>
            </a:r>
            <a:endParaRPr b="1" i="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PrintWriter out = new PrintWriter(socket.getOutputStream(), true);</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i="1" lang="en" sz="1000">
                <a:solidFill>
                  <a:srgbClr val="091E42"/>
                </a:solidFill>
                <a:highlight>
                  <a:srgbClr val="FFFFFE"/>
                </a:highlight>
                <a:latin typeface="Roboto Mono"/>
                <a:ea typeface="Roboto Mono"/>
                <a:cs typeface="Roboto Mono"/>
                <a:sym typeface="Roboto Mono"/>
              </a:rPr>
              <a:t>            //open an input stream to the socket for reading</a:t>
            </a:r>
            <a:endParaRPr b="1" i="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BufferedReader in = new BufferedReader(new InputStreamReader(socket.getInputStream()));</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t/>
            </a:r>
            <a:endParaRPr sz="1000">
              <a:solidFill>
                <a:schemeClr val="dk1"/>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lang="en" sz="1000">
                <a:solidFill>
                  <a:schemeClr val="dk1"/>
                </a:solidFill>
                <a:highlight>
                  <a:srgbClr val="FFFFFE"/>
                </a:highlight>
                <a:latin typeface="Roboto Mono"/>
                <a:ea typeface="Roboto Mono"/>
                <a:cs typeface="Roboto Mono"/>
                <a:sym typeface="Roboto Mono"/>
              </a:rPr>
              <a:t>           </a:t>
            </a:r>
            <a:endParaRPr sz="1000">
              <a:solidFill>
                <a:schemeClr val="dk1"/>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t/>
            </a:r>
            <a:endParaRPr sz="1000">
              <a:solidFill>
                <a:schemeClr val="dk1"/>
              </a:solidFill>
              <a:highlight>
                <a:srgbClr val="FFFFFE"/>
              </a:highlight>
              <a:latin typeface="Roboto Mono"/>
              <a:ea typeface="Roboto Mono"/>
              <a:cs typeface="Roboto Mono"/>
              <a:sym typeface="Roboto Mono"/>
            </a:endParaRPr>
          </a:p>
          <a:p>
            <a:pPr indent="0" lvl="0" marL="0" rtl="0" algn="l">
              <a:spcBef>
                <a:spcPts val="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Client Socket(cont.)</a:t>
            </a:r>
            <a:endParaRPr/>
          </a:p>
        </p:txBody>
      </p:sp>
      <p:sp>
        <p:nvSpPr>
          <p:cNvPr id="226" name="Google Shape;226;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457200" rtl="0" algn="l">
              <a:lnSpc>
                <a:spcPct val="135000"/>
              </a:lnSpc>
              <a:spcBef>
                <a:spcPts val="0"/>
              </a:spcBef>
              <a:spcAft>
                <a:spcPts val="0"/>
              </a:spcAft>
              <a:buClr>
                <a:schemeClr val="dk1"/>
              </a:buClr>
              <a:buSzPts val="1100"/>
              <a:buFont typeface="Arial"/>
              <a:buNone/>
            </a:pPr>
            <a:r>
              <a:rPr b="1" i="1" lang="en" sz="1000">
                <a:solidFill>
                  <a:srgbClr val="091E42"/>
                </a:solidFill>
                <a:highlight>
                  <a:srgbClr val="FFFFFE"/>
                </a:highlight>
                <a:latin typeface="Roboto Mono"/>
                <a:ea typeface="Roboto Mono"/>
                <a:cs typeface="Roboto Mono"/>
                <a:sym typeface="Roboto Mono"/>
              </a:rPr>
              <a:t>//write a message to the socket</a:t>
            </a:r>
            <a:endParaRPr b="1" i="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out.println(message);</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a:t>
            </a:r>
            <a:r>
              <a:rPr b="1" i="1" lang="en" sz="1000">
                <a:solidFill>
                  <a:srgbClr val="091E42"/>
                </a:solidFill>
                <a:highlight>
                  <a:srgbClr val="FFFFFE"/>
                </a:highlight>
                <a:latin typeface="Roboto Mono"/>
                <a:ea typeface="Roboto Mono"/>
                <a:cs typeface="Roboto Mono"/>
                <a:sym typeface="Roboto Mono"/>
              </a:rPr>
              <a:t>//force the written buffer to be sent</a:t>
            </a:r>
            <a:endParaRPr b="1" i="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out.flush();</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System.out.println("&lt;&lt;Client&gt;&gt;: message sent: " + message);</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i="1" lang="en" sz="1000">
                <a:solidFill>
                  <a:srgbClr val="091E42"/>
                </a:solidFill>
                <a:highlight>
                  <a:srgbClr val="FFFFFE"/>
                </a:highlight>
                <a:latin typeface="Roboto Mono"/>
                <a:ea typeface="Roboto Mono"/>
                <a:cs typeface="Roboto Mono"/>
                <a:sym typeface="Roboto Mono"/>
              </a:rPr>
              <a:t>            //read a line of the response</a:t>
            </a:r>
            <a:endParaRPr b="1" i="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String response = in.readLine();</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i="1" lang="en" sz="1000">
                <a:solidFill>
                  <a:srgbClr val="091E42"/>
                </a:solidFill>
                <a:highlight>
                  <a:srgbClr val="FFFFFE"/>
                </a:highlight>
                <a:latin typeface="Roboto Mono"/>
                <a:ea typeface="Roboto Mono"/>
                <a:cs typeface="Roboto Mono"/>
                <a:sym typeface="Roboto Mono"/>
              </a:rPr>
              <a:t>            //print out the response to the console</a:t>
            </a:r>
            <a:endParaRPr b="1" i="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System.out.println("&lt;&lt;Client&gt;&gt;: response received: " + response);</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a:t>
            </a:r>
            <a:endParaRPr sz="1000">
              <a:solidFill>
                <a:schemeClr val="dk1"/>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Client Socket(cont.)</a:t>
            </a:r>
            <a:endParaRPr/>
          </a:p>
        </p:txBody>
      </p:sp>
      <p:sp>
        <p:nvSpPr>
          <p:cNvPr id="232" name="Google Shape;232;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5000"/>
              </a:lnSpc>
              <a:spcBef>
                <a:spcPts val="0"/>
              </a:spcBef>
              <a:spcAft>
                <a:spcPts val="0"/>
              </a:spcAft>
              <a:buClr>
                <a:schemeClr val="dk1"/>
              </a:buClr>
              <a:buSzPts val="1100"/>
              <a:buFont typeface="Arial"/>
              <a:buNone/>
            </a:pPr>
            <a:r>
              <a:rPr lang="en" sz="1000">
                <a:solidFill>
                  <a:schemeClr val="dk1"/>
                </a:solidFill>
                <a:highlight>
                  <a:srgbClr val="FFFFFE"/>
                </a:highlight>
                <a:latin typeface="Roboto Mono"/>
                <a:ea typeface="Roboto Mono"/>
                <a:cs typeface="Roboto Mono"/>
                <a:sym typeface="Roboto Mono"/>
              </a:rPr>
              <a:t>      </a:t>
            </a:r>
            <a:r>
              <a:rPr b="1" i="1" lang="en" sz="1000">
                <a:solidFill>
                  <a:srgbClr val="091E42"/>
                </a:solidFill>
                <a:highlight>
                  <a:srgbClr val="FFFFFE"/>
                </a:highlight>
                <a:latin typeface="Roboto Mono"/>
                <a:ea typeface="Roboto Mono"/>
                <a:cs typeface="Roboto Mono"/>
                <a:sym typeface="Roboto Mono"/>
              </a:rPr>
              <a:t>//handle exceptions</a:t>
            </a:r>
            <a:endParaRPr b="1" i="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catch (UnknownHostException e) {</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e.printStackTrace();</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 catch (IOException e) {</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e.printStackTrace();</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public static void main(String[] args){</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send("Hello from Client");</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a:t>
            </a:r>
            <a:endParaRPr sz="1000">
              <a:solidFill>
                <a:schemeClr val="dk1"/>
              </a:solidFill>
              <a:highlight>
                <a:srgbClr val="FFFFFE"/>
              </a:highlight>
              <a:latin typeface="Roboto Mono"/>
              <a:ea typeface="Roboto Mono"/>
              <a:cs typeface="Roboto Mono"/>
              <a:sym typeface="Roboto Mon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1</a:t>
            </a:r>
            <a:endParaRPr/>
          </a:p>
        </p:txBody>
      </p:sp>
      <p:sp>
        <p:nvSpPr>
          <p:cNvPr id="238" name="Google Shape;238;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Modify the Server Socket Listener to perform a simple calculation functionality:</a:t>
            </a:r>
            <a:endParaRPr/>
          </a:p>
          <a:p>
            <a:pPr indent="0" lvl="0" marL="457200" rtl="0" algn="l">
              <a:spcBef>
                <a:spcPts val="1600"/>
              </a:spcBef>
              <a:spcAft>
                <a:spcPts val="0"/>
              </a:spcAft>
              <a:buNone/>
            </a:pPr>
            <a:r>
              <a:rPr lang="en"/>
              <a:t>t</a:t>
            </a:r>
            <a:r>
              <a:rPr lang="en"/>
              <a:t>he client will send a message containing a simple formula of the form “</a:t>
            </a:r>
            <a:r>
              <a:rPr b="1" lang="en"/>
              <a:t>x*y</a:t>
            </a:r>
            <a:r>
              <a:rPr lang="en"/>
              <a:t>”, where x and y are integers and * is one of the binary operations: </a:t>
            </a:r>
            <a:r>
              <a:rPr b="1" lang="en"/>
              <a:t>+,-,*,/</a:t>
            </a:r>
            <a:r>
              <a:rPr lang="en"/>
              <a:t> .</a:t>
            </a:r>
            <a:endParaRPr/>
          </a:p>
          <a:p>
            <a:pPr indent="0" lvl="0" marL="457200" rtl="0" algn="l">
              <a:spcBef>
                <a:spcPts val="1600"/>
              </a:spcBef>
              <a:spcAft>
                <a:spcPts val="1600"/>
              </a:spcAft>
              <a:buNone/>
            </a:pPr>
            <a:r>
              <a:rPr lang="en"/>
              <a:t>The server will return the result.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 Network Topologies</a:t>
            </a:r>
            <a:endParaRPr/>
          </a:p>
        </p:txBody>
      </p:sp>
      <p:pic>
        <p:nvPicPr>
          <p:cNvPr descr="Image result for network topologies" id="68" name="Google Shape;68;p15"/>
          <p:cNvPicPr preferRelativeResize="0"/>
          <p:nvPr/>
        </p:nvPicPr>
        <p:blipFill>
          <a:blip r:embed="rId3">
            <a:alphaModFix/>
          </a:blip>
          <a:stretch>
            <a:fillRect/>
          </a:stretch>
        </p:blipFill>
        <p:spPr>
          <a:xfrm>
            <a:off x="4275075" y="1236800"/>
            <a:ext cx="4446874" cy="3294000"/>
          </a:xfrm>
          <a:prstGeom prst="rect">
            <a:avLst/>
          </a:prstGeom>
          <a:noFill/>
          <a:ln>
            <a:noFill/>
          </a:ln>
        </p:spPr>
      </p:pic>
      <p:sp>
        <p:nvSpPr>
          <p:cNvPr id="69" name="Google Shape;69;p15"/>
          <p:cNvSpPr txBox="1"/>
          <p:nvPr/>
        </p:nvSpPr>
        <p:spPr>
          <a:xfrm>
            <a:off x="514600" y="1444700"/>
            <a:ext cx="3732300" cy="35676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b="1" i="1" lang="en" sz="1200"/>
              <a:t>Fully Connected Network Topology</a:t>
            </a:r>
            <a:r>
              <a:rPr lang="en" sz="1200"/>
              <a:t> - </a:t>
            </a:r>
            <a:r>
              <a:rPr lang="en" sz="1200">
                <a:solidFill>
                  <a:srgbClr val="222426"/>
                </a:solidFill>
                <a:highlight>
                  <a:srgbClr val="FFFFFF"/>
                </a:highlight>
              </a:rPr>
              <a:t>each node is connected to every other node on the network through a dedicated point-to-point link.</a:t>
            </a:r>
            <a:endParaRPr sz="1200">
              <a:solidFill>
                <a:srgbClr val="222426"/>
              </a:solidFill>
              <a:highlight>
                <a:srgbClr val="FFFFFF"/>
              </a:highlight>
            </a:endParaRPr>
          </a:p>
          <a:p>
            <a:pPr indent="-311150" lvl="0" marL="457200" rtl="0" algn="l">
              <a:spcBef>
                <a:spcPts val="0"/>
              </a:spcBef>
              <a:spcAft>
                <a:spcPts val="0"/>
              </a:spcAft>
              <a:buClr>
                <a:srgbClr val="222426"/>
              </a:buClr>
              <a:buSzPts val="1300"/>
              <a:buAutoNum type="arabicPeriod"/>
            </a:pPr>
            <a:r>
              <a:rPr b="1" i="1" lang="en" sz="1200"/>
              <a:t>Star Topology</a:t>
            </a:r>
            <a:r>
              <a:rPr lang="en" sz="1300">
                <a:solidFill>
                  <a:srgbClr val="222426"/>
                </a:solidFill>
                <a:highlight>
                  <a:srgbClr val="FFFFFF"/>
                </a:highlight>
              </a:rPr>
              <a:t> - </a:t>
            </a:r>
            <a:r>
              <a:rPr lang="en" sz="1200">
                <a:solidFill>
                  <a:srgbClr val="222426"/>
                </a:solidFill>
                <a:highlight>
                  <a:srgbClr val="FFFFFF"/>
                </a:highlight>
              </a:rPr>
              <a:t>each node in the network is connected to a central device called hub.</a:t>
            </a:r>
            <a:endParaRPr sz="1200">
              <a:solidFill>
                <a:srgbClr val="222426"/>
              </a:solidFill>
              <a:highlight>
                <a:srgbClr val="FFFFFF"/>
              </a:highlight>
            </a:endParaRPr>
          </a:p>
          <a:p>
            <a:pPr indent="-304800" lvl="0" marL="457200" rtl="0" algn="l">
              <a:spcBef>
                <a:spcPts val="0"/>
              </a:spcBef>
              <a:spcAft>
                <a:spcPts val="0"/>
              </a:spcAft>
              <a:buClr>
                <a:srgbClr val="222426"/>
              </a:buClr>
              <a:buSzPts val="1200"/>
              <a:buAutoNum type="arabicPeriod"/>
            </a:pPr>
            <a:r>
              <a:rPr b="1" i="1" lang="en" sz="1200"/>
              <a:t>Ring Topology</a:t>
            </a:r>
            <a:r>
              <a:rPr lang="en" sz="1200">
                <a:solidFill>
                  <a:srgbClr val="222426"/>
                </a:solidFill>
                <a:highlight>
                  <a:srgbClr val="FFFFFF"/>
                </a:highlight>
              </a:rPr>
              <a:t> - each node is connected with the two nodes on both sides of it.</a:t>
            </a:r>
            <a:endParaRPr sz="1200">
              <a:solidFill>
                <a:srgbClr val="222426"/>
              </a:solidFill>
              <a:highlight>
                <a:srgbClr val="FFFFFF"/>
              </a:highlight>
            </a:endParaRPr>
          </a:p>
          <a:p>
            <a:pPr indent="-304800" lvl="0" marL="457200" rtl="0" algn="l">
              <a:spcBef>
                <a:spcPts val="0"/>
              </a:spcBef>
              <a:spcAft>
                <a:spcPts val="0"/>
              </a:spcAft>
              <a:buClr>
                <a:srgbClr val="222426"/>
              </a:buClr>
              <a:buSzPts val="1200"/>
              <a:buAutoNum type="arabicPeriod"/>
            </a:pPr>
            <a:r>
              <a:rPr b="1" i="1" lang="en" sz="1200"/>
              <a:t>Common Bus Topology</a:t>
            </a:r>
            <a:r>
              <a:rPr lang="en" sz="1200">
                <a:solidFill>
                  <a:srgbClr val="222426"/>
                </a:solidFill>
                <a:highlight>
                  <a:srgbClr val="FFFFFF"/>
                </a:highlight>
              </a:rPr>
              <a:t> -  all the nodes are connected to the main cable(bus) through drop lines.</a:t>
            </a:r>
            <a:endParaRPr sz="1200">
              <a:solidFill>
                <a:srgbClr val="222426"/>
              </a:solidFill>
              <a:highlight>
                <a:srgbClr val="FFFFFF"/>
              </a:highlight>
            </a:endParaRPr>
          </a:p>
          <a:p>
            <a:pPr indent="-304800" lvl="0" marL="457200" rtl="0" algn="l">
              <a:spcBef>
                <a:spcPts val="0"/>
              </a:spcBef>
              <a:spcAft>
                <a:spcPts val="0"/>
              </a:spcAft>
              <a:buClr>
                <a:srgbClr val="222426"/>
              </a:buClr>
              <a:buSzPts val="1200"/>
              <a:buAutoNum type="arabicPeriod"/>
            </a:pPr>
            <a:r>
              <a:rPr b="1" i="1" lang="en" sz="1200"/>
              <a:t>Mesh Topology</a:t>
            </a:r>
            <a:r>
              <a:rPr lang="en" sz="1200"/>
              <a:t> -</a:t>
            </a:r>
            <a:r>
              <a:rPr lang="en" sz="1200">
                <a:solidFill>
                  <a:srgbClr val="222426"/>
                </a:solidFill>
                <a:highlight>
                  <a:srgbClr val="FFFFFF"/>
                </a:highlight>
              </a:rPr>
              <a:t> each node is connected directly, dynamically and non-hierarchically to as many other nodes as possible.</a:t>
            </a:r>
            <a:endParaRPr sz="1200">
              <a:solidFill>
                <a:srgbClr val="222426"/>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of Exercise 1</a:t>
            </a:r>
            <a:endParaRPr/>
          </a:p>
        </p:txBody>
      </p:sp>
      <p:sp>
        <p:nvSpPr>
          <p:cNvPr id="244" name="Google Shape;244;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//inside existing code change the line of the output</a:t>
            </a:r>
            <a:endParaRPr b="1" sz="1000">
              <a:solidFill>
                <a:srgbClr val="091E42"/>
              </a:solidFill>
              <a:highlight>
                <a:srgbClr val="FFFFFE"/>
              </a:highlight>
              <a:latin typeface="Roboto Mono"/>
              <a:ea typeface="Roboto Mono"/>
              <a:cs typeface="Roboto Mono"/>
              <a:sym typeface="Roboto Mono"/>
            </a:endParaRPr>
          </a:p>
          <a:p>
            <a:pPr indent="0" lvl="0" marL="0" marR="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int response = process(message);</a:t>
            </a:r>
            <a:endParaRPr b="1" sz="1000">
              <a:solidFill>
                <a:srgbClr val="091E42"/>
              </a:solidFill>
              <a:highlight>
                <a:srgbClr val="FFFFFE"/>
              </a:highlight>
              <a:latin typeface="Roboto Mono"/>
              <a:ea typeface="Roboto Mono"/>
              <a:cs typeface="Roboto Mono"/>
              <a:sym typeface="Roboto Mono"/>
            </a:endParaRPr>
          </a:p>
          <a:p>
            <a:pPr indent="0" lvl="0" marL="0" marR="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//print out the received line into the console</a:t>
            </a:r>
            <a:endParaRPr b="1" sz="1000">
              <a:solidFill>
                <a:srgbClr val="091E42"/>
              </a:solidFill>
              <a:highlight>
                <a:srgbClr val="FFFFFE"/>
              </a:highlight>
              <a:latin typeface="Roboto Mono"/>
              <a:ea typeface="Roboto Mono"/>
              <a:cs typeface="Roboto Mono"/>
              <a:sym typeface="Roboto Mono"/>
            </a:endParaRPr>
          </a:p>
          <a:p>
            <a:pPr indent="0" lvl="0" marL="0" marR="0" rtl="0" algn="l">
              <a:lnSpc>
                <a:spcPct val="135000"/>
              </a:lnSpc>
              <a:spcBef>
                <a:spcPts val="0"/>
              </a:spcBef>
              <a:spcAft>
                <a:spcPts val="0"/>
              </a:spcAft>
              <a:buNone/>
            </a:pPr>
            <a:r>
              <a:rPr b="1" lang="en" sz="1000">
                <a:solidFill>
                  <a:srgbClr val="091E42"/>
                </a:solidFill>
                <a:highlight>
                  <a:srgbClr val="FFFFFE"/>
                </a:highlight>
                <a:latin typeface="Roboto Mono"/>
                <a:ea typeface="Roboto Mono"/>
                <a:cs typeface="Roboto Mono"/>
                <a:sym typeface="Roboto Mono"/>
              </a:rPr>
              <a:t>System.out.println("&lt;&lt;Server&gt;&gt; : message received: "+message);</a:t>
            </a:r>
            <a:endParaRPr b="1" sz="1000">
              <a:solidFill>
                <a:srgbClr val="091E42"/>
              </a:solidFill>
              <a:highlight>
                <a:srgbClr val="FFFFFE"/>
              </a:highlight>
              <a:latin typeface="Roboto Mono"/>
              <a:ea typeface="Roboto Mono"/>
              <a:cs typeface="Roboto Mono"/>
              <a:sym typeface="Roboto Mono"/>
            </a:endParaRPr>
          </a:p>
          <a:p>
            <a:pPr indent="0" lvl="0" marL="0" marR="0" rtl="0" algn="l">
              <a:lnSpc>
                <a:spcPct val="135000"/>
              </a:lnSpc>
              <a:spcBef>
                <a:spcPts val="0"/>
              </a:spcBef>
              <a:spcAft>
                <a:spcPts val="0"/>
              </a:spcAft>
              <a:buNone/>
            </a:pPr>
            <a:r>
              <a:t/>
            </a:r>
            <a:endParaRPr b="1" sz="1000">
              <a:solidFill>
                <a:srgbClr val="091E42"/>
              </a:solidFill>
              <a:highlight>
                <a:srgbClr val="FFFFFE"/>
              </a:highlight>
              <a:latin typeface="Roboto Mono"/>
              <a:ea typeface="Roboto Mono"/>
              <a:cs typeface="Roboto Mono"/>
              <a:sym typeface="Roboto Mono"/>
            </a:endParaRPr>
          </a:p>
          <a:p>
            <a:pPr indent="0" lvl="0" marL="0" marR="0" rtl="0" algn="l">
              <a:lnSpc>
                <a:spcPct val="135000"/>
              </a:lnSpc>
              <a:spcBef>
                <a:spcPts val="0"/>
              </a:spcBef>
              <a:spcAft>
                <a:spcPts val="0"/>
              </a:spcAft>
              <a:buNone/>
            </a:pPr>
            <a:r>
              <a:rPr b="1" lang="en" sz="1000">
                <a:solidFill>
                  <a:srgbClr val="091E42"/>
                </a:solidFill>
                <a:highlight>
                  <a:srgbClr val="FFFFFE"/>
                </a:highlight>
                <a:latin typeface="Roboto Mono"/>
                <a:ea typeface="Roboto Mono"/>
                <a:cs typeface="Roboto Mono"/>
                <a:sym typeface="Roboto Mono"/>
              </a:rPr>
              <a:t>//add a function for processing messages</a:t>
            </a:r>
            <a:endParaRPr b="1" sz="1000">
              <a:solidFill>
                <a:srgbClr val="091E42"/>
              </a:solidFill>
              <a:highlight>
                <a:srgbClr val="FFFFFE"/>
              </a:highlight>
              <a:latin typeface="Roboto Mono"/>
              <a:ea typeface="Roboto Mono"/>
              <a:cs typeface="Roboto Mono"/>
              <a:sym typeface="Roboto Mono"/>
            </a:endParaRPr>
          </a:p>
          <a:p>
            <a:pPr indent="0" lvl="0" marL="0" marR="0" rtl="0" algn="l">
              <a:lnSpc>
                <a:spcPct val="135000"/>
              </a:lnSpc>
              <a:spcBef>
                <a:spcPts val="0"/>
              </a:spcBef>
              <a:spcAft>
                <a:spcPts val="0"/>
              </a:spcAft>
              <a:buNone/>
            </a:pPr>
            <a:r>
              <a:rPr b="1" lang="en" sz="1000">
                <a:solidFill>
                  <a:srgbClr val="091E42"/>
                </a:solidFill>
                <a:highlight>
                  <a:srgbClr val="FFFFFE"/>
                </a:highlight>
                <a:latin typeface="Roboto Mono"/>
                <a:ea typeface="Roboto Mono"/>
                <a:cs typeface="Roboto Mono"/>
                <a:sym typeface="Roboto Mono"/>
              </a:rPr>
              <a:t>public static int process(String message){</a:t>
            </a:r>
            <a:endParaRPr b="1" sz="1000">
              <a:solidFill>
                <a:srgbClr val="091E42"/>
              </a:solidFill>
              <a:highlight>
                <a:srgbClr val="FFFFFE"/>
              </a:highlight>
              <a:latin typeface="Roboto Mono"/>
              <a:ea typeface="Roboto Mono"/>
              <a:cs typeface="Roboto Mono"/>
              <a:sym typeface="Roboto Mono"/>
            </a:endParaRPr>
          </a:p>
          <a:p>
            <a:pPr indent="0" lvl="0" marL="0" marR="0" rtl="0" algn="l">
              <a:lnSpc>
                <a:spcPct val="135000"/>
              </a:lnSpc>
              <a:spcBef>
                <a:spcPts val="0"/>
              </a:spcBef>
              <a:spcAft>
                <a:spcPts val="0"/>
              </a:spcAft>
              <a:buNone/>
            </a:pPr>
            <a:r>
              <a:rPr b="1" lang="en" sz="1000">
                <a:solidFill>
                  <a:srgbClr val="091E42"/>
                </a:solidFill>
                <a:highlight>
                  <a:srgbClr val="FFFFFE"/>
                </a:highlight>
                <a:latin typeface="Roboto Mono"/>
                <a:ea typeface="Roboto Mono"/>
                <a:cs typeface="Roboto Mono"/>
                <a:sym typeface="Roboto Mono"/>
              </a:rPr>
              <a:t>        String[] operators = new String[]{"\\+","-","\\*","/"};</a:t>
            </a:r>
            <a:endParaRPr b="1" sz="1000">
              <a:solidFill>
                <a:srgbClr val="091E42"/>
              </a:solidFill>
              <a:highlight>
                <a:srgbClr val="FFFFFE"/>
              </a:highlight>
              <a:latin typeface="Roboto Mono"/>
              <a:ea typeface="Roboto Mono"/>
              <a:cs typeface="Roboto Mono"/>
              <a:sym typeface="Roboto Mono"/>
            </a:endParaRPr>
          </a:p>
          <a:p>
            <a:pPr indent="0" lvl="0" marL="0" marR="0" rtl="0" algn="l">
              <a:lnSpc>
                <a:spcPct val="135000"/>
              </a:lnSpc>
              <a:spcBef>
                <a:spcPts val="0"/>
              </a:spcBef>
              <a:spcAft>
                <a:spcPts val="0"/>
              </a:spcAft>
              <a:buNone/>
            </a:pPr>
            <a:r>
              <a:rPr b="1" lang="en" sz="1000">
                <a:solidFill>
                  <a:srgbClr val="091E42"/>
                </a:solidFill>
                <a:highlight>
                  <a:srgbClr val="FFFFFE"/>
                </a:highlight>
                <a:latin typeface="Roboto Mono"/>
                <a:ea typeface="Roboto Mono"/>
                <a:cs typeface="Roboto Mono"/>
                <a:sym typeface="Roboto Mono"/>
              </a:rPr>
              <a:t>        String[] args = null;</a:t>
            </a:r>
            <a:endParaRPr b="1" sz="1000">
              <a:solidFill>
                <a:srgbClr val="091E42"/>
              </a:solidFill>
              <a:highlight>
                <a:srgbClr val="FFFFFE"/>
              </a:highlight>
              <a:latin typeface="Roboto Mono"/>
              <a:ea typeface="Roboto Mono"/>
              <a:cs typeface="Roboto Mono"/>
              <a:sym typeface="Roboto Mono"/>
            </a:endParaRPr>
          </a:p>
          <a:p>
            <a:pPr indent="0" lvl="0" marL="0" marR="0" rtl="0" algn="l">
              <a:lnSpc>
                <a:spcPct val="135000"/>
              </a:lnSpc>
              <a:spcBef>
                <a:spcPts val="0"/>
              </a:spcBef>
              <a:spcAft>
                <a:spcPts val="0"/>
              </a:spcAft>
              <a:buNone/>
            </a:pPr>
            <a:r>
              <a:rPr b="1" lang="en" sz="1000">
                <a:solidFill>
                  <a:srgbClr val="091E42"/>
                </a:solidFill>
                <a:highlight>
                  <a:srgbClr val="FFFFFE"/>
                </a:highlight>
                <a:latin typeface="Roboto Mono"/>
                <a:ea typeface="Roboto Mono"/>
                <a:cs typeface="Roboto Mono"/>
                <a:sym typeface="Roboto Mono"/>
              </a:rPr>
              <a:t>        String operator = null;</a:t>
            </a:r>
            <a:endParaRPr b="1" sz="1000">
              <a:solidFill>
                <a:srgbClr val="091E42"/>
              </a:solidFill>
              <a:highlight>
                <a:srgbClr val="FFFFFE"/>
              </a:highlight>
              <a:latin typeface="Roboto Mono"/>
              <a:ea typeface="Roboto Mono"/>
              <a:cs typeface="Roboto Mono"/>
              <a:sym typeface="Roboto Mono"/>
            </a:endParaRPr>
          </a:p>
          <a:p>
            <a:pPr indent="0" lvl="0" marL="0" marR="0" rtl="0" algn="l">
              <a:lnSpc>
                <a:spcPct val="135000"/>
              </a:lnSpc>
              <a:spcBef>
                <a:spcPts val="0"/>
              </a:spcBef>
              <a:spcAft>
                <a:spcPts val="0"/>
              </a:spcAft>
              <a:buNone/>
            </a:pPr>
            <a:r>
              <a:rPr b="1" lang="en" sz="1000">
                <a:solidFill>
                  <a:srgbClr val="091E42"/>
                </a:solidFill>
                <a:highlight>
                  <a:srgbClr val="FFFFFE"/>
                </a:highlight>
                <a:latin typeface="Roboto Mono"/>
                <a:ea typeface="Roboto Mono"/>
                <a:cs typeface="Roboto Mono"/>
                <a:sym typeface="Roboto Mono"/>
              </a:rPr>
              <a:t>        for(String op:operators){</a:t>
            </a:r>
            <a:endParaRPr b="1" sz="1000">
              <a:solidFill>
                <a:srgbClr val="091E42"/>
              </a:solidFill>
              <a:highlight>
                <a:srgbClr val="FFFFFE"/>
              </a:highlight>
              <a:latin typeface="Roboto Mono"/>
              <a:ea typeface="Roboto Mono"/>
              <a:cs typeface="Roboto Mono"/>
              <a:sym typeface="Roboto Mono"/>
            </a:endParaRPr>
          </a:p>
          <a:p>
            <a:pPr indent="0" lvl="0" marL="0" marR="0" rtl="0" algn="l">
              <a:lnSpc>
                <a:spcPct val="135000"/>
              </a:lnSpc>
              <a:spcBef>
                <a:spcPts val="0"/>
              </a:spcBef>
              <a:spcAft>
                <a:spcPts val="0"/>
              </a:spcAft>
              <a:buNone/>
            </a:pPr>
            <a:r>
              <a:rPr b="1" lang="en" sz="1000">
                <a:solidFill>
                  <a:srgbClr val="091E42"/>
                </a:solidFill>
                <a:highlight>
                  <a:srgbClr val="FFFFFE"/>
                </a:highlight>
                <a:latin typeface="Roboto Mono"/>
                <a:ea typeface="Roboto Mono"/>
                <a:cs typeface="Roboto Mono"/>
                <a:sym typeface="Roboto Mono"/>
              </a:rPr>
              <a:t>            args = message.split(op);</a:t>
            </a:r>
            <a:endParaRPr b="1" sz="1000">
              <a:solidFill>
                <a:srgbClr val="091E42"/>
              </a:solidFill>
              <a:highlight>
                <a:srgbClr val="FFFFFE"/>
              </a:highlight>
              <a:latin typeface="Roboto Mono"/>
              <a:ea typeface="Roboto Mono"/>
              <a:cs typeface="Roboto Mono"/>
              <a:sym typeface="Roboto Mono"/>
            </a:endParaRPr>
          </a:p>
          <a:p>
            <a:pPr indent="0" lvl="0" marL="0" marR="0" rtl="0" algn="l">
              <a:lnSpc>
                <a:spcPct val="135000"/>
              </a:lnSpc>
              <a:spcBef>
                <a:spcPts val="0"/>
              </a:spcBef>
              <a:spcAft>
                <a:spcPts val="0"/>
              </a:spcAft>
              <a:buNone/>
            </a:pPr>
            <a:r>
              <a:rPr b="1" lang="en" sz="1000">
                <a:solidFill>
                  <a:srgbClr val="091E42"/>
                </a:solidFill>
                <a:highlight>
                  <a:srgbClr val="FFFFFE"/>
                </a:highlight>
                <a:latin typeface="Roboto Mono"/>
                <a:ea typeface="Roboto Mono"/>
                <a:cs typeface="Roboto Mono"/>
                <a:sym typeface="Roboto Mono"/>
              </a:rPr>
              <a:t>            operator = op;</a:t>
            </a:r>
            <a:endParaRPr b="1" sz="1000">
              <a:solidFill>
                <a:srgbClr val="091E42"/>
              </a:solidFill>
              <a:highlight>
                <a:srgbClr val="FFFFFE"/>
              </a:highlight>
              <a:latin typeface="Roboto Mono"/>
              <a:ea typeface="Roboto Mono"/>
              <a:cs typeface="Roboto Mono"/>
              <a:sym typeface="Roboto Mono"/>
            </a:endParaRPr>
          </a:p>
          <a:p>
            <a:pPr indent="0" lvl="0" marL="0" marR="0" rtl="0" algn="l">
              <a:lnSpc>
                <a:spcPct val="135000"/>
              </a:lnSpc>
              <a:spcBef>
                <a:spcPts val="0"/>
              </a:spcBef>
              <a:spcAft>
                <a:spcPts val="0"/>
              </a:spcAft>
              <a:buNone/>
            </a:pPr>
            <a:r>
              <a:rPr b="1" lang="en" sz="1000">
                <a:solidFill>
                  <a:srgbClr val="091E42"/>
                </a:solidFill>
                <a:highlight>
                  <a:srgbClr val="FFFFFE"/>
                </a:highlight>
                <a:latin typeface="Roboto Mono"/>
                <a:ea typeface="Roboto Mono"/>
                <a:cs typeface="Roboto Mono"/>
                <a:sym typeface="Roboto Mono"/>
              </a:rPr>
              <a:t>            if(args.length&gt;1)</a:t>
            </a:r>
            <a:endParaRPr b="1" sz="1000">
              <a:solidFill>
                <a:srgbClr val="091E42"/>
              </a:solidFill>
              <a:highlight>
                <a:srgbClr val="FFFFFE"/>
              </a:highlight>
              <a:latin typeface="Roboto Mono"/>
              <a:ea typeface="Roboto Mono"/>
              <a:cs typeface="Roboto Mono"/>
              <a:sym typeface="Roboto Mono"/>
            </a:endParaRPr>
          </a:p>
          <a:p>
            <a:pPr indent="0" lvl="0" marL="0" marR="0" rtl="0" algn="l">
              <a:lnSpc>
                <a:spcPct val="135000"/>
              </a:lnSpc>
              <a:spcBef>
                <a:spcPts val="0"/>
              </a:spcBef>
              <a:spcAft>
                <a:spcPts val="0"/>
              </a:spcAft>
              <a:buNone/>
            </a:pPr>
            <a:r>
              <a:rPr b="1" lang="en" sz="1000">
                <a:solidFill>
                  <a:srgbClr val="091E42"/>
                </a:solidFill>
                <a:highlight>
                  <a:srgbClr val="FFFFFE"/>
                </a:highlight>
                <a:latin typeface="Roboto Mono"/>
                <a:ea typeface="Roboto Mono"/>
                <a:cs typeface="Roboto Mono"/>
                <a:sym typeface="Roboto Mono"/>
              </a:rPr>
              <a:t>                break;</a:t>
            </a:r>
            <a:endParaRPr b="1" sz="1000">
              <a:solidFill>
                <a:srgbClr val="091E42"/>
              </a:solidFill>
              <a:highlight>
                <a:srgbClr val="FFFFFE"/>
              </a:highlight>
              <a:latin typeface="Roboto Mono"/>
              <a:ea typeface="Roboto Mono"/>
              <a:cs typeface="Roboto Mono"/>
              <a:sym typeface="Roboto Mono"/>
            </a:endParaRPr>
          </a:p>
          <a:p>
            <a:pPr indent="0" lvl="0" marL="0" marR="0" rtl="0" algn="l">
              <a:lnSpc>
                <a:spcPct val="135000"/>
              </a:lnSpc>
              <a:spcBef>
                <a:spcPts val="0"/>
              </a:spcBef>
              <a:spcAft>
                <a:spcPts val="0"/>
              </a:spcAft>
              <a:buNone/>
            </a:pPr>
            <a:r>
              <a:t/>
            </a:r>
            <a:endParaRPr b="1" sz="1000">
              <a:solidFill>
                <a:srgbClr val="091E42"/>
              </a:solidFill>
              <a:highlight>
                <a:srgbClr val="FFFFFE"/>
              </a:highlight>
              <a:latin typeface="Roboto Mono"/>
              <a:ea typeface="Roboto Mono"/>
              <a:cs typeface="Roboto Mono"/>
              <a:sym typeface="Roboto Mono"/>
            </a:endParaRPr>
          </a:p>
          <a:p>
            <a:pPr indent="0" lvl="0" marL="0" marR="0" rtl="0" algn="l">
              <a:lnSpc>
                <a:spcPct val="135000"/>
              </a:lnSpc>
              <a:spcBef>
                <a:spcPts val="0"/>
              </a:spcBef>
              <a:spcAft>
                <a:spcPts val="0"/>
              </a:spcAft>
              <a:buNone/>
            </a:pPr>
            <a:r>
              <a:rPr b="1" lang="en" sz="1000">
                <a:solidFill>
                  <a:srgbClr val="091E42"/>
                </a:solidFill>
                <a:highlight>
                  <a:srgbClr val="FFFFFE"/>
                </a:highlight>
                <a:latin typeface="Roboto Mono"/>
                <a:ea typeface="Roboto Mono"/>
                <a:cs typeface="Roboto Mono"/>
                <a:sym typeface="Roboto Mono"/>
              </a:rPr>
              <a:t>        }</a:t>
            </a:r>
            <a:endParaRPr b="1" sz="1000">
              <a:solidFill>
                <a:srgbClr val="091E42"/>
              </a:solidFill>
              <a:highlight>
                <a:srgbClr val="FFFFFE"/>
              </a:highlight>
              <a:latin typeface="Roboto Mono"/>
              <a:ea typeface="Roboto Mono"/>
              <a:cs typeface="Roboto Mono"/>
              <a:sym typeface="Roboto Mono"/>
            </a:endParaRPr>
          </a:p>
          <a:p>
            <a:pPr indent="0" lvl="0" marL="0" rtl="0" algn="l">
              <a:spcBef>
                <a:spcPts val="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Solution of Exercise 1(cont)</a:t>
            </a:r>
            <a:endParaRPr/>
          </a:p>
        </p:txBody>
      </p:sp>
      <p:sp>
        <p:nvSpPr>
          <p:cNvPr id="250" name="Google Shape;250;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int[] vals = new int[]{</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Integer.parseInt(args[0]),</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Integer.parseInt(args[1])</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int val = 0;</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switch(operator){</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case "\\+":</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val = vals[0] + vals[1]; break;</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case "-":</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val = vals[0] - vals[1]; break;</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case "\\*":</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val = vals[0] * vals[1]; break;</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case "/":</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val = vals[0] / vals[1]; break;</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return val;</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lang="en" sz="1000">
                <a:solidFill>
                  <a:srgbClr val="091E42"/>
                </a:solidFill>
                <a:highlight>
                  <a:srgbClr val="FFFFFE"/>
                </a:highlight>
                <a:latin typeface="Roboto Mono"/>
                <a:ea typeface="Roboto Mono"/>
                <a:cs typeface="Roboto Mono"/>
                <a:sym typeface="Roboto Mono"/>
              </a:rPr>
              <a:t>    }</a:t>
            </a:r>
            <a:endParaRPr b="1" sz="1000">
              <a:solidFill>
                <a:srgbClr val="091E42"/>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t/>
            </a:r>
            <a:endParaRPr b="1" sz="1000">
              <a:solidFill>
                <a:srgbClr val="091E42"/>
              </a:solidFill>
              <a:highlight>
                <a:srgbClr val="FFFFFE"/>
              </a:highlight>
              <a:latin typeface="Roboto Mono"/>
              <a:ea typeface="Roboto Mono"/>
              <a:cs typeface="Roboto Mono"/>
              <a:sym typeface="Roboto Mono"/>
            </a:endParaRPr>
          </a:p>
          <a:p>
            <a:pPr indent="0" lvl="0" marL="0" rtl="0" algn="l">
              <a:spcBef>
                <a:spcPts val="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2</a:t>
            </a:r>
            <a:endParaRPr/>
          </a:p>
        </p:txBody>
      </p:sp>
      <p:sp>
        <p:nvSpPr>
          <p:cNvPr id="256" name="Google Shape;256;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Determine your IP address and exchange it with another student. Set another students IP address in your Socket Client to connect to her/his Server and run your Server so that her/his Client will connect to your Server.</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3</a:t>
            </a:r>
            <a:endParaRPr/>
          </a:p>
        </p:txBody>
      </p:sp>
      <p:sp>
        <p:nvSpPr>
          <p:cNvPr id="262" name="Google Shape;262;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Run several Servers on your computer listening to different ports and run the Client to connect each of them.</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4</a:t>
            </a:r>
            <a:endParaRPr/>
          </a:p>
        </p:txBody>
      </p:sp>
      <p:sp>
        <p:nvSpPr>
          <p:cNvPr id="268" name="Google Shape;268;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a History Feature.</a:t>
            </a:r>
            <a:endParaRPr/>
          </a:p>
          <a:p>
            <a:pPr indent="0" lvl="0" marL="0" rtl="0" algn="l">
              <a:spcBef>
                <a:spcPts val="1600"/>
              </a:spcBef>
              <a:spcAft>
                <a:spcPts val="1600"/>
              </a:spcAft>
              <a:buNone/>
            </a:pPr>
            <a:r>
              <a:rPr lang="en"/>
              <a:t>Currently, the server processes calculations but does not store previous calculations. Modify the server so that it keeps track of all calculations and allows the client to retrieve them by sending </a:t>
            </a:r>
            <a:r>
              <a:rPr b="1" lang="en"/>
              <a:t>"HISTORY"</a:t>
            </a:r>
            <a:r>
              <a:rPr lang="en"/>
              <a:t>.</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Emerging of Arpanet 1973</a:t>
            </a:r>
            <a:endParaRPr/>
          </a:p>
        </p:txBody>
      </p:sp>
      <p:sp>
        <p:nvSpPr>
          <p:cNvPr id="75" name="Google Shape;75;p16"/>
          <p:cNvSpPr txBox="1"/>
          <p:nvPr>
            <p:ph idx="1" type="body"/>
          </p:nvPr>
        </p:nvSpPr>
        <p:spPr>
          <a:xfrm>
            <a:off x="311700" y="1152475"/>
            <a:ext cx="2843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222222"/>
                </a:solidFill>
                <a:highlight>
                  <a:srgbClr val="FFFFFF"/>
                </a:highlight>
              </a:rPr>
              <a:t>Networking research in the early 1970s by Bob Kahn and Vint Cerf led to the formulation of the </a:t>
            </a:r>
            <a:r>
              <a:rPr b="1" lang="en" sz="1050">
                <a:solidFill>
                  <a:srgbClr val="222222"/>
                </a:solidFill>
                <a:highlight>
                  <a:srgbClr val="FFFFFF"/>
                </a:highlight>
              </a:rPr>
              <a:t>Transmission Control Program (TCP)</a:t>
            </a:r>
            <a:r>
              <a:rPr lang="en" sz="1050">
                <a:solidFill>
                  <a:srgbClr val="222222"/>
                </a:solidFill>
                <a:highlight>
                  <a:srgbClr val="FFFFFF"/>
                </a:highlight>
              </a:rPr>
              <a:t> in 1974.</a:t>
            </a:r>
            <a:endParaRPr sz="1050">
              <a:solidFill>
                <a:srgbClr val="222222"/>
              </a:solidFill>
              <a:highlight>
                <a:srgbClr val="FFFFFF"/>
              </a:highlight>
            </a:endParaRPr>
          </a:p>
          <a:p>
            <a:pPr indent="0" lvl="0" marL="0" rtl="0" algn="l">
              <a:spcBef>
                <a:spcPts val="1600"/>
              </a:spcBef>
              <a:spcAft>
                <a:spcPts val="0"/>
              </a:spcAft>
              <a:buNone/>
            </a:pPr>
            <a:r>
              <a:rPr lang="en" sz="1050">
                <a:solidFill>
                  <a:srgbClr val="222222"/>
                </a:solidFill>
                <a:highlight>
                  <a:srgbClr val="FFFFFF"/>
                </a:highlight>
              </a:rPr>
              <a:t>As the network development progressed, a protocol for </a:t>
            </a:r>
            <a:r>
              <a:rPr b="1" lang="en" sz="1050">
                <a:solidFill>
                  <a:srgbClr val="222222"/>
                </a:solidFill>
                <a:highlight>
                  <a:srgbClr val="FFFFFF"/>
                </a:highlight>
              </a:rPr>
              <a:t>internetworking</a:t>
            </a:r>
            <a:r>
              <a:rPr lang="en" sz="1050">
                <a:solidFill>
                  <a:srgbClr val="222222"/>
                </a:solidFill>
                <a:highlight>
                  <a:srgbClr val="FFFFFF"/>
                </a:highlight>
              </a:rPr>
              <a:t> was developed by which multiple separate networks could be joined into a </a:t>
            </a:r>
            <a:r>
              <a:rPr b="1" lang="en" sz="1050">
                <a:solidFill>
                  <a:srgbClr val="222222"/>
                </a:solidFill>
                <a:highlight>
                  <a:srgbClr val="FFFFFF"/>
                </a:highlight>
              </a:rPr>
              <a:t>network of networks</a:t>
            </a:r>
            <a:r>
              <a:rPr lang="en" sz="1050">
                <a:solidFill>
                  <a:srgbClr val="222222"/>
                </a:solidFill>
                <a:highlight>
                  <a:srgbClr val="FFFFFF"/>
                </a:highlight>
              </a:rPr>
              <a:t>. Originally referred to as </a:t>
            </a:r>
            <a:r>
              <a:rPr i="1" lang="en" sz="1050">
                <a:solidFill>
                  <a:srgbClr val="222222"/>
                </a:solidFill>
                <a:highlight>
                  <a:srgbClr val="FFFFFF"/>
                </a:highlight>
              </a:rPr>
              <a:t>IP/TCP</a:t>
            </a:r>
            <a:r>
              <a:rPr lang="en" sz="1050">
                <a:solidFill>
                  <a:srgbClr val="222222"/>
                </a:solidFill>
                <a:highlight>
                  <a:srgbClr val="FFFFFF"/>
                </a:highlight>
              </a:rPr>
              <a:t>, </a:t>
            </a:r>
            <a:r>
              <a:rPr b="1" lang="en" sz="1050">
                <a:solidFill>
                  <a:srgbClr val="222222"/>
                </a:solidFill>
                <a:highlight>
                  <a:srgbClr val="FFFFFF"/>
                </a:highlight>
              </a:rPr>
              <a:t>version 4 of TCP/IP</a:t>
            </a:r>
            <a:r>
              <a:rPr lang="en" sz="1050">
                <a:solidFill>
                  <a:srgbClr val="222222"/>
                </a:solidFill>
                <a:highlight>
                  <a:srgbClr val="FFFFFF"/>
                </a:highlight>
              </a:rPr>
              <a:t> was installed in the ARPANET for </a:t>
            </a:r>
            <a:r>
              <a:rPr b="1" lang="en" sz="1050">
                <a:solidFill>
                  <a:srgbClr val="222222"/>
                </a:solidFill>
                <a:highlight>
                  <a:srgbClr val="FFFFFF"/>
                </a:highlight>
              </a:rPr>
              <a:t>production use</a:t>
            </a:r>
            <a:r>
              <a:rPr lang="en" sz="1050">
                <a:solidFill>
                  <a:srgbClr val="222222"/>
                </a:solidFill>
                <a:highlight>
                  <a:srgbClr val="FFFFFF"/>
                </a:highlight>
              </a:rPr>
              <a:t> in January </a:t>
            </a:r>
            <a:r>
              <a:rPr b="1" lang="en" sz="1050">
                <a:solidFill>
                  <a:srgbClr val="222222"/>
                </a:solidFill>
                <a:highlight>
                  <a:srgbClr val="FFFFFF"/>
                </a:highlight>
              </a:rPr>
              <a:t>1983</a:t>
            </a:r>
            <a:r>
              <a:rPr lang="en" sz="1050">
                <a:solidFill>
                  <a:srgbClr val="222222"/>
                </a:solidFill>
                <a:highlight>
                  <a:srgbClr val="FFFFFF"/>
                </a:highlight>
              </a:rPr>
              <a:t> after the Department of Defense made it standard for all military computer networking.</a:t>
            </a:r>
            <a:endParaRPr sz="1050">
              <a:solidFill>
                <a:srgbClr val="222222"/>
              </a:solidFill>
              <a:highlight>
                <a:srgbClr val="FFFFFF"/>
              </a:highlight>
            </a:endParaRPr>
          </a:p>
          <a:p>
            <a:pPr indent="0" lvl="0" marL="0" rtl="0" algn="l">
              <a:spcBef>
                <a:spcPts val="1600"/>
              </a:spcBef>
              <a:spcAft>
                <a:spcPts val="0"/>
              </a:spcAft>
              <a:buNone/>
            </a:pPr>
            <a:r>
              <a:t/>
            </a:r>
            <a:endParaRPr sz="1050">
              <a:solidFill>
                <a:srgbClr val="222222"/>
              </a:solidFill>
              <a:highlight>
                <a:srgbClr val="FFFFFF"/>
              </a:highlight>
            </a:endParaRPr>
          </a:p>
          <a:p>
            <a:pPr indent="0" lvl="0" marL="0" rtl="0" algn="l">
              <a:spcBef>
                <a:spcPts val="1600"/>
              </a:spcBef>
              <a:spcAft>
                <a:spcPts val="1600"/>
              </a:spcAft>
              <a:buNone/>
            </a:pPr>
            <a:r>
              <a:t/>
            </a:r>
            <a:endParaRPr sz="1050">
              <a:solidFill>
                <a:srgbClr val="222222"/>
              </a:solidFill>
              <a:highlight>
                <a:srgbClr val="FFFFFF"/>
              </a:highlight>
            </a:endParaRPr>
          </a:p>
        </p:txBody>
      </p:sp>
      <p:pic>
        <p:nvPicPr>
          <p:cNvPr descr="Image result for vint cerf and bob kahn" id="76" name="Google Shape;76;p16"/>
          <p:cNvPicPr preferRelativeResize="0"/>
          <p:nvPr/>
        </p:nvPicPr>
        <p:blipFill>
          <a:blip r:embed="rId3">
            <a:alphaModFix/>
          </a:blip>
          <a:stretch>
            <a:fillRect/>
          </a:stretch>
        </p:blipFill>
        <p:spPr>
          <a:xfrm>
            <a:off x="5614325" y="152400"/>
            <a:ext cx="1885950" cy="2419350"/>
          </a:xfrm>
          <a:prstGeom prst="rect">
            <a:avLst/>
          </a:prstGeom>
          <a:noFill/>
          <a:ln>
            <a:noFill/>
          </a:ln>
        </p:spPr>
      </p:pic>
      <p:pic>
        <p:nvPicPr>
          <p:cNvPr id="77" name="Google Shape;77;p16"/>
          <p:cNvPicPr preferRelativeResize="0"/>
          <p:nvPr/>
        </p:nvPicPr>
        <p:blipFill>
          <a:blip r:embed="rId4">
            <a:alphaModFix/>
          </a:blip>
          <a:stretch>
            <a:fillRect/>
          </a:stretch>
        </p:blipFill>
        <p:spPr>
          <a:xfrm>
            <a:off x="3154800" y="2485450"/>
            <a:ext cx="6028131" cy="2692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Circuit Switching vs. Packet Switching</a:t>
            </a:r>
            <a:endParaRPr/>
          </a:p>
        </p:txBody>
      </p:sp>
      <p:pic>
        <p:nvPicPr>
          <p:cNvPr id="83" name="Google Shape;83;p17"/>
          <p:cNvPicPr preferRelativeResize="0"/>
          <p:nvPr/>
        </p:nvPicPr>
        <p:blipFill>
          <a:blip r:embed="rId3">
            <a:alphaModFix/>
          </a:blip>
          <a:stretch>
            <a:fillRect/>
          </a:stretch>
        </p:blipFill>
        <p:spPr>
          <a:xfrm>
            <a:off x="5914391" y="1141375"/>
            <a:ext cx="3110910" cy="1835351"/>
          </a:xfrm>
          <a:prstGeom prst="rect">
            <a:avLst/>
          </a:prstGeom>
          <a:noFill/>
          <a:ln>
            <a:noFill/>
          </a:ln>
        </p:spPr>
      </p:pic>
      <p:graphicFrame>
        <p:nvGraphicFramePr>
          <p:cNvPr id="84" name="Google Shape;84;p17"/>
          <p:cNvGraphicFramePr/>
          <p:nvPr/>
        </p:nvGraphicFramePr>
        <p:xfrm>
          <a:off x="141400" y="1141375"/>
          <a:ext cx="3000000" cy="3000000"/>
        </p:xfrm>
        <a:graphic>
          <a:graphicData uri="http://schemas.openxmlformats.org/drawingml/2006/table">
            <a:tbl>
              <a:tblPr>
                <a:noFill/>
                <a:tableStyleId>{CF4C1BEA-E68F-4C19-8643-1A12A13D6E1A}</a:tableStyleId>
              </a:tblPr>
              <a:tblGrid>
                <a:gridCol w="1579825"/>
                <a:gridCol w="2117775"/>
                <a:gridCol w="2004975"/>
              </a:tblGrid>
              <a:tr h="9170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 sz="950">
                          <a:solidFill>
                            <a:srgbClr val="333333"/>
                          </a:solidFill>
                          <a:highlight>
                            <a:srgbClr val="FFFFFF"/>
                          </a:highlight>
                        </a:rPr>
                        <a:t>Pros</a:t>
                      </a:r>
                      <a:endParaRPr/>
                    </a:p>
                  </a:txBody>
                  <a:tcPr marT="91425" marB="91425" marR="91425" marL="91425"/>
                </a:tc>
                <a:tc>
                  <a:txBody>
                    <a:bodyPr/>
                    <a:lstStyle/>
                    <a:p>
                      <a:pPr indent="0" lvl="0" marL="0" rtl="0" algn="l">
                        <a:spcBef>
                          <a:spcPts val="0"/>
                        </a:spcBef>
                        <a:spcAft>
                          <a:spcPts val="0"/>
                        </a:spcAft>
                        <a:buNone/>
                      </a:pPr>
                      <a:r>
                        <a:rPr b="1" lang="en" sz="950">
                          <a:solidFill>
                            <a:srgbClr val="333333"/>
                          </a:solidFill>
                          <a:highlight>
                            <a:srgbClr val="FFFFFF"/>
                          </a:highlight>
                        </a:rPr>
                        <a:t>Cons</a:t>
                      </a:r>
                      <a:endParaRPr/>
                    </a:p>
                  </a:txBody>
                  <a:tcPr marT="91425" marB="91425" marR="91425" marL="91425"/>
                </a:tc>
              </a:tr>
              <a:tr h="1561450">
                <a:tc>
                  <a:txBody>
                    <a:bodyPr/>
                    <a:lstStyle/>
                    <a:p>
                      <a:pPr indent="0" lvl="0" marL="0" rtl="0" algn="l">
                        <a:spcBef>
                          <a:spcPts val="0"/>
                        </a:spcBef>
                        <a:spcAft>
                          <a:spcPts val="0"/>
                        </a:spcAft>
                        <a:buNone/>
                      </a:pPr>
                      <a:r>
                        <a:rPr b="1" lang="en" sz="950">
                          <a:solidFill>
                            <a:srgbClr val="333333"/>
                          </a:solidFill>
                          <a:highlight>
                            <a:srgbClr val="FFFFFF"/>
                          </a:highlight>
                        </a:rPr>
                        <a:t>Circuit switching</a:t>
                      </a:r>
                      <a:endParaRPr b="1"/>
                    </a:p>
                  </a:txBody>
                  <a:tcPr marT="91425" marB="91425" marR="91425" marL="91425"/>
                </a:tc>
                <a:tc>
                  <a:txBody>
                    <a:bodyPr/>
                    <a:lstStyle/>
                    <a:p>
                      <a:pPr indent="0" lvl="0" marL="0" rtl="0" algn="l">
                        <a:spcBef>
                          <a:spcPts val="0"/>
                        </a:spcBef>
                        <a:spcAft>
                          <a:spcPts val="0"/>
                        </a:spcAft>
                        <a:buNone/>
                      </a:pPr>
                      <a:r>
                        <a:rPr lang="en" sz="950">
                          <a:solidFill>
                            <a:srgbClr val="333333"/>
                          </a:solidFill>
                          <a:highlight>
                            <a:srgbClr val="FFFFFF"/>
                          </a:highlight>
                        </a:rPr>
                        <a:t>Offers a </a:t>
                      </a:r>
                      <a:r>
                        <a:rPr b="1" lang="en" sz="950">
                          <a:solidFill>
                            <a:srgbClr val="333333"/>
                          </a:solidFill>
                          <a:highlight>
                            <a:srgbClr val="FFFFFF"/>
                          </a:highlight>
                        </a:rPr>
                        <a:t>dedicated transmission channel </a:t>
                      </a:r>
                      <a:r>
                        <a:rPr lang="en" sz="950">
                          <a:solidFill>
                            <a:srgbClr val="333333"/>
                          </a:solidFill>
                          <a:highlight>
                            <a:srgbClr val="FFFFFF"/>
                          </a:highlight>
                        </a:rPr>
                        <a:t>that is reserved until it is disconnected.</a:t>
                      </a:r>
                      <a:endParaRPr/>
                    </a:p>
                  </a:txBody>
                  <a:tcPr marT="91425" marB="91425" marR="91425" marL="91425"/>
                </a:tc>
                <a:tc>
                  <a:txBody>
                    <a:bodyPr/>
                    <a:lstStyle/>
                    <a:p>
                      <a:pPr indent="0" lvl="0" marL="0" rtl="0" algn="l">
                        <a:spcBef>
                          <a:spcPts val="0"/>
                        </a:spcBef>
                        <a:spcAft>
                          <a:spcPts val="0"/>
                        </a:spcAft>
                        <a:buNone/>
                      </a:pPr>
                      <a:r>
                        <a:rPr lang="en" sz="950">
                          <a:solidFill>
                            <a:srgbClr val="333333"/>
                          </a:solidFill>
                          <a:highlight>
                            <a:srgbClr val="FFFFFF"/>
                          </a:highlight>
                        </a:rPr>
                        <a:t>Dedicated channels can cause </a:t>
                      </a:r>
                      <a:r>
                        <a:rPr b="1" lang="en" sz="950">
                          <a:solidFill>
                            <a:srgbClr val="333333"/>
                          </a:solidFill>
                          <a:highlight>
                            <a:srgbClr val="FFFFFF"/>
                          </a:highlight>
                        </a:rPr>
                        <a:t>delays</a:t>
                      </a:r>
                      <a:r>
                        <a:rPr lang="en" sz="950">
                          <a:solidFill>
                            <a:srgbClr val="333333"/>
                          </a:solidFill>
                          <a:highlight>
                            <a:srgbClr val="FFFFFF"/>
                          </a:highlight>
                        </a:rPr>
                        <a:t> because a channel is unavailable until one side disconnects. Uses a </a:t>
                      </a:r>
                      <a:r>
                        <a:rPr b="1" lang="en" sz="950">
                          <a:solidFill>
                            <a:srgbClr val="333333"/>
                          </a:solidFill>
                          <a:highlight>
                            <a:srgbClr val="FFFFFF"/>
                          </a:highlight>
                        </a:rPr>
                        <a:t>dedicated physical link</a:t>
                      </a:r>
                      <a:r>
                        <a:rPr lang="en" sz="950">
                          <a:solidFill>
                            <a:srgbClr val="333333"/>
                          </a:solidFill>
                          <a:highlight>
                            <a:srgbClr val="FFFFFF"/>
                          </a:highlight>
                        </a:rPr>
                        <a:t> between the sending and receiving devices.</a:t>
                      </a:r>
                      <a:endParaRPr/>
                    </a:p>
                  </a:txBody>
                  <a:tcPr marT="91425" marB="91425" marR="91425" marL="91425"/>
                </a:tc>
              </a:tr>
              <a:tr h="1393175">
                <a:tc>
                  <a:txBody>
                    <a:bodyPr/>
                    <a:lstStyle/>
                    <a:p>
                      <a:pPr indent="0" lvl="0" marL="0" rtl="0" algn="l">
                        <a:spcBef>
                          <a:spcPts val="0"/>
                        </a:spcBef>
                        <a:spcAft>
                          <a:spcPts val="0"/>
                        </a:spcAft>
                        <a:buNone/>
                      </a:pPr>
                      <a:r>
                        <a:rPr b="1" lang="en" sz="950">
                          <a:solidFill>
                            <a:srgbClr val="333333"/>
                          </a:solidFill>
                          <a:highlight>
                            <a:srgbClr val="FFFFFF"/>
                          </a:highlight>
                        </a:rPr>
                        <a:t>Packet switching</a:t>
                      </a:r>
                      <a:endParaRPr b="1"/>
                    </a:p>
                  </a:txBody>
                  <a:tcPr marT="91425" marB="91425" marR="91425" marL="91425"/>
                </a:tc>
                <a:tc>
                  <a:txBody>
                    <a:bodyPr/>
                    <a:lstStyle/>
                    <a:p>
                      <a:pPr indent="0" lvl="0" marL="0" rtl="0" algn="l">
                        <a:spcBef>
                          <a:spcPts val="0"/>
                        </a:spcBef>
                        <a:spcAft>
                          <a:spcPts val="0"/>
                        </a:spcAft>
                        <a:buNone/>
                      </a:pPr>
                      <a:r>
                        <a:rPr lang="en" sz="950">
                          <a:solidFill>
                            <a:srgbClr val="333333"/>
                          </a:solidFill>
                          <a:highlight>
                            <a:srgbClr val="FFFFFF"/>
                          </a:highlight>
                        </a:rPr>
                        <a:t>Packets can be </a:t>
                      </a:r>
                      <a:r>
                        <a:rPr b="1" lang="en" sz="950">
                          <a:solidFill>
                            <a:srgbClr val="333333"/>
                          </a:solidFill>
                          <a:highlight>
                            <a:srgbClr val="FFFFFF"/>
                          </a:highlight>
                        </a:rPr>
                        <a:t>routed </a:t>
                      </a:r>
                      <a:r>
                        <a:rPr lang="en" sz="950">
                          <a:solidFill>
                            <a:srgbClr val="333333"/>
                          </a:solidFill>
                          <a:highlight>
                            <a:srgbClr val="FFFFFF"/>
                          </a:highlight>
                        </a:rPr>
                        <a:t>around network congestion. Packet switching makes </a:t>
                      </a:r>
                      <a:r>
                        <a:rPr b="1" lang="en" sz="950">
                          <a:solidFill>
                            <a:srgbClr val="333333"/>
                          </a:solidFill>
                          <a:highlight>
                            <a:srgbClr val="FFFFFF"/>
                          </a:highlight>
                        </a:rPr>
                        <a:t>efficient use of network bandwidth</a:t>
                      </a:r>
                      <a:r>
                        <a:rPr lang="en" sz="950">
                          <a:solidFill>
                            <a:srgbClr val="333333"/>
                          </a:solidFill>
                          <a:highlight>
                            <a:srgbClr val="FFFFFF"/>
                          </a:highlight>
                        </a:rPr>
                        <a:t>.</a:t>
                      </a:r>
                      <a:endParaRPr/>
                    </a:p>
                  </a:txBody>
                  <a:tcPr marT="91425" marB="91425" marR="91425" marL="91425"/>
                </a:tc>
                <a:tc>
                  <a:txBody>
                    <a:bodyPr/>
                    <a:lstStyle/>
                    <a:p>
                      <a:pPr indent="0" lvl="0" marL="0" rtl="0" algn="l">
                        <a:spcBef>
                          <a:spcPts val="0"/>
                        </a:spcBef>
                        <a:spcAft>
                          <a:spcPts val="0"/>
                        </a:spcAft>
                        <a:buNone/>
                      </a:pPr>
                      <a:r>
                        <a:rPr lang="en" sz="950">
                          <a:solidFill>
                            <a:srgbClr val="333333"/>
                          </a:solidFill>
                          <a:highlight>
                            <a:srgbClr val="FFFFFF"/>
                          </a:highlight>
                        </a:rPr>
                        <a:t>Packets can become </a:t>
                      </a:r>
                      <a:r>
                        <a:rPr b="1" lang="en" sz="950">
                          <a:solidFill>
                            <a:srgbClr val="333333"/>
                          </a:solidFill>
                          <a:highlight>
                            <a:srgbClr val="FFFFFF"/>
                          </a:highlight>
                        </a:rPr>
                        <a:t>lost </a:t>
                      </a:r>
                      <a:r>
                        <a:rPr lang="en" sz="950">
                          <a:solidFill>
                            <a:srgbClr val="333333"/>
                          </a:solidFill>
                          <a:highlight>
                            <a:srgbClr val="FFFFFF"/>
                          </a:highlight>
                        </a:rPr>
                        <a:t>while taking </a:t>
                      </a:r>
                      <a:r>
                        <a:rPr b="1" lang="en" sz="950">
                          <a:solidFill>
                            <a:srgbClr val="333333"/>
                          </a:solidFill>
                          <a:highlight>
                            <a:srgbClr val="FFFFFF"/>
                          </a:highlight>
                        </a:rPr>
                        <a:t>alternative routes</a:t>
                      </a:r>
                      <a:r>
                        <a:rPr lang="en" sz="950">
                          <a:solidFill>
                            <a:srgbClr val="333333"/>
                          </a:solidFill>
                          <a:highlight>
                            <a:srgbClr val="FFFFFF"/>
                          </a:highlight>
                        </a:rPr>
                        <a:t> to the destination. Messages are divided into packets that contain source and destination information.</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Packet Switching Subnet</a:t>
            </a:r>
            <a:endParaRPr/>
          </a:p>
        </p:txBody>
      </p:sp>
      <p:sp>
        <p:nvSpPr>
          <p:cNvPr id="90" name="Google Shape;90;p18"/>
          <p:cNvSpPr txBox="1"/>
          <p:nvPr>
            <p:ph idx="1" type="body"/>
          </p:nvPr>
        </p:nvSpPr>
        <p:spPr>
          <a:xfrm>
            <a:off x="311700" y="1152475"/>
            <a:ext cx="4844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Typically, within an individual network, there exists a </a:t>
            </a:r>
            <a:r>
              <a:rPr b="1" lang="en"/>
              <a:t>protocol</a:t>
            </a:r>
            <a:r>
              <a:rPr lang="en"/>
              <a:t> for communication between any </a:t>
            </a:r>
            <a:r>
              <a:rPr b="1" lang="en"/>
              <a:t>source and destination</a:t>
            </a:r>
            <a:r>
              <a:rPr lang="en"/>
              <a:t> process. </a:t>
            </a:r>
            <a:r>
              <a:rPr b="1" lang="en"/>
              <a:t>Only the source and destination</a:t>
            </a:r>
            <a:r>
              <a:rPr lang="en"/>
              <a:t> processes require </a:t>
            </a:r>
            <a:r>
              <a:rPr b="1" lang="en"/>
              <a:t>knowledge</a:t>
            </a:r>
            <a:r>
              <a:rPr lang="en"/>
              <a:t> of this convention for communication to take place. Processes in two </a:t>
            </a:r>
            <a:r>
              <a:rPr b="1" lang="en"/>
              <a:t>distinct networks</a:t>
            </a:r>
            <a:r>
              <a:rPr lang="en"/>
              <a:t> would ordinarily use </a:t>
            </a:r>
            <a:r>
              <a:rPr b="1" lang="en"/>
              <a:t>different protocols</a:t>
            </a:r>
            <a:r>
              <a:rPr lang="en"/>
              <a:t> for this purpose. The ensemble of </a:t>
            </a:r>
            <a:r>
              <a:rPr b="1" lang="en"/>
              <a:t>packet switches</a:t>
            </a:r>
            <a:r>
              <a:rPr lang="en"/>
              <a:t> and </a:t>
            </a:r>
            <a:r>
              <a:rPr b="1" lang="en"/>
              <a:t>communication media</a:t>
            </a:r>
            <a:r>
              <a:rPr lang="en"/>
              <a:t> is called the </a:t>
            </a:r>
            <a:r>
              <a:rPr b="1" lang="en"/>
              <a:t>packet switching subnet.</a:t>
            </a:r>
            <a:endParaRPr b="1"/>
          </a:p>
        </p:txBody>
      </p:sp>
      <p:pic>
        <p:nvPicPr>
          <p:cNvPr descr="Image result for packet switching subnet" id="91" name="Google Shape;91;p18"/>
          <p:cNvPicPr preferRelativeResize="0"/>
          <p:nvPr/>
        </p:nvPicPr>
        <p:blipFill>
          <a:blip r:embed="rId3">
            <a:alphaModFix/>
          </a:blip>
          <a:stretch>
            <a:fillRect/>
          </a:stretch>
        </p:blipFill>
        <p:spPr>
          <a:xfrm>
            <a:off x="5192975" y="1300275"/>
            <a:ext cx="3571875" cy="1285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66666"/>
              </a:lnSpc>
              <a:spcBef>
                <a:spcPts val="1500"/>
              </a:spcBef>
              <a:spcAft>
                <a:spcPts val="0"/>
              </a:spcAft>
              <a:buNone/>
            </a:pPr>
            <a:r>
              <a:rPr lang="en"/>
              <a:t>OSI Reference Model Layers</a:t>
            </a:r>
            <a:endParaRPr/>
          </a:p>
          <a:p>
            <a:pPr indent="0" lvl="0" marL="0" rtl="0" algn="l">
              <a:spcBef>
                <a:spcPts val="0"/>
              </a:spcBef>
              <a:spcAft>
                <a:spcPts val="0"/>
              </a:spcAft>
              <a:buNone/>
            </a:pPr>
            <a:r>
              <a:t/>
            </a:r>
            <a:endParaRPr/>
          </a:p>
        </p:txBody>
      </p:sp>
      <p:sp>
        <p:nvSpPr>
          <p:cNvPr id="97" name="Google Shape;97;p19"/>
          <p:cNvSpPr txBox="1"/>
          <p:nvPr>
            <p:ph idx="1" type="body"/>
          </p:nvPr>
        </p:nvSpPr>
        <p:spPr>
          <a:xfrm>
            <a:off x="311700" y="1152475"/>
            <a:ext cx="4317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232323"/>
                </a:solidFill>
                <a:highlight>
                  <a:srgbClr val="FFFFFF"/>
                </a:highlight>
              </a:rPr>
              <a:t>OSI model is a </a:t>
            </a:r>
            <a:r>
              <a:rPr b="1" lang="en">
                <a:solidFill>
                  <a:srgbClr val="232323"/>
                </a:solidFill>
                <a:highlight>
                  <a:srgbClr val="FFFFFF"/>
                </a:highlight>
              </a:rPr>
              <a:t>conceptual model</a:t>
            </a:r>
            <a:r>
              <a:rPr lang="en">
                <a:solidFill>
                  <a:srgbClr val="232323"/>
                </a:solidFill>
                <a:highlight>
                  <a:srgbClr val="FFFFFF"/>
                </a:highlight>
              </a:rPr>
              <a:t> that characterizes and standardizes how different software and hardware components involved in a </a:t>
            </a:r>
            <a:r>
              <a:rPr b="1" lang="en">
                <a:solidFill>
                  <a:srgbClr val="232323"/>
                </a:solidFill>
                <a:highlight>
                  <a:srgbClr val="FFFFFF"/>
                </a:highlight>
              </a:rPr>
              <a:t>network communication</a:t>
            </a:r>
            <a:r>
              <a:rPr lang="en">
                <a:solidFill>
                  <a:srgbClr val="232323"/>
                </a:solidFill>
                <a:highlight>
                  <a:srgbClr val="FFFFFF"/>
                </a:highlight>
              </a:rPr>
              <a:t> should divide labor and </a:t>
            </a:r>
            <a:r>
              <a:rPr b="1" lang="en">
                <a:solidFill>
                  <a:srgbClr val="232323"/>
                </a:solidFill>
                <a:highlight>
                  <a:srgbClr val="FFFFFF"/>
                </a:highlight>
              </a:rPr>
              <a:t>interact</a:t>
            </a:r>
            <a:r>
              <a:rPr lang="en">
                <a:solidFill>
                  <a:srgbClr val="232323"/>
                </a:solidFill>
                <a:highlight>
                  <a:srgbClr val="FFFFFF"/>
                </a:highlight>
              </a:rPr>
              <a:t> with one another.</a:t>
            </a:r>
            <a:endParaRPr/>
          </a:p>
        </p:txBody>
      </p:sp>
      <p:pic>
        <p:nvPicPr>
          <p:cNvPr descr="seven layers of OSI model" id="98" name="Google Shape;98;p19"/>
          <p:cNvPicPr preferRelativeResize="0"/>
          <p:nvPr/>
        </p:nvPicPr>
        <p:blipFill>
          <a:blip r:embed="rId3">
            <a:alphaModFix/>
          </a:blip>
          <a:stretch>
            <a:fillRect/>
          </a:stretch>
        </p:blipFill>
        <p:spPr>
          <a:xfrm>
            <a:off x="4934475" y="1152475"/>
            <a:ext cx="3852600" cy="3917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TCP/IP Stack</a:t>
            </a:r>
            <a:endParaRPr/>
          </a:p>
        </p:txBody>
      </p:sp>
      <p:pic>
        <p:nvPicPr>
          <p:cNvPr descr="TCP-IP-model-vs-OSI-model.png" id="104" name="Google Shape;104;p20"/>
          <p:cNvPicPr preferRelativeResize="0"/>
          <p:nvPr/>
        </p:nvPicPr>
        <p:blipFill>
          <a:blip r:embed="rId3">
            <a:alphaModFix/>
          </a:blip>
          <a:stretch>
            <a:fillRect/>
          </a:stretch>
        </p:blipFill>
        <p:spPr>
          <a:xfrm>
            <a:off x="2943225" y="1314200"/>
            <a:ext cx="6200775" cy="3543300"/>
          </a:xfrm>
          <a:prstGeom prst="rect">
            <a:avLst/>
          </a:prstGeom>
          <a:noFill/>
          <a:ln>
            <a:noFill/>
          </a:ln>
        </p:spPr>
      </p:pic>
      <p:sp>
        <p:nvSpPr>
          <p:cNvPr id="105" name="Google Shape;105;p20"/>
          <p:cNvSpPr txBox="1"/>
          <p:nvPr/>
        </p:nvSpPr>
        <p:spPr>
          <a:xfrm>
            <a:off x="211925" y="1510250"/>
            <a:ext cx="2830500" cy="324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232323"/>
                </a:solidFill>
                <a:highlight>
                  <a:srgbClr val="FFFFFF"/>
                </a:highlight>
              </a:rPr>
              <a:t>TCP/IP model is also a layered reference model, but it is a </a:t>
            </a:r>
            <a:r>
              <a:rPr b="1" lang="en" sz="1600">
                <a:solidFill>
                  <a:srgbClr val="232323"/>
                </a:solidFill>
                <a:highlight>
                  <a:srgbClr val="FFFFFF"/>
                </a:highlight>
              </a:rPr>
              <a:t>four-layer</a:t>
            </a:r>
            <a:r>
              <a:rPr lang="en" sz="1600">
                <a:solidFill>
                  <a:srgbClr val="232323"/>
                </a:solidFill>
                <a:highlight>
                  <a:srgbClr val="FFFFFF"/>
                </a:highlight>
              </a:rPr>
              <a:t> model. Another name for it is </a:t>
            </a:r>
            <a:r>
              <a:rPr b="1" lang="en" sz="1600">
                <a:solidFill>
                  <a:srgbClr val="232323"/>
                </a:solidFill>
                <a:highlight>
                  <a:srgbClr val="FFFFFF"/>
                </a:highlight>
              </a:rPr>
              <a:t>Internet protocol suite</a:t>
            </a:r>
            <a:r>
              <a:rPr lang="en" sz="1600">
                <a:solidFill>
                  <a:srgbClr val="232323"/>
                </a:solidFill>
                <a:highlight>
                  <a:srgbClr val="FFFFFF"/>
                </a:highlight>
              </a:rPr>
              <a:t>. It is commonly known as TCP/IP because the foundational protocols are </a:t>
            </a:r>
            <a:r>
              <a:rPr b="1" lang="en" sz="1600">
                <a:solidFill>
                  <a:srgbClr val="232323"/>
                </a:solidFill>
                <a:highlight>
                  <a:srgbClr val="FFFFFF"/>
                </a:highlight>
              </a:rPr>
              <a:t>TCP</a:t>
            </a:r>
            <a:r>
              <a:rPr lang="en" sz="1600">
                <a:solidFill>
                  <a:srgbClr val="232323"/>
                </a:solidFill>
                <a:highlight>
                  <a:srgbClr val="FFFFFF"/>
                </a:highlight>
              </a:rPr>
              <a:t> and </a:t>
            </a:r>
            <a:r>
              <a:rPr b="1" lang="en" sz="1600">
                <a:solidFill>
                  <a:srgbClr val="232323"/>
                </a:solidFill>
                <a:highlight>
                  <a:srgbClr val="FFFFFF"/>
                </a:highlight>
              </a:rPr>
              <a:t>IP</a:t>
            </a:r>
            <a:r>
              <a:rPr lang="en" sz="1600">
                <a:solidFill>
                  <a:srgbClr val="232323"/>
                </a:solidFill>
                <a:highlight>
                  <a:srgbClr val="FFFFFF"/>
                </a:highlight>
              </a:rPr>
              <a:t>, but </a:t>
            </a:r>
            <a:r>
              <a:rPr b="1" lang="en" sz="1600">
                <a:solidFill>
                  <a:srgbClr val="232323"/>
                </a:solidFill>
                <a:highlight>
                  <a:srgbClr val="FFFFFF"/>
                </a:highlight>
              </a:rPr>
              <a:t>not only</a:t>
            </a:r>
            <a:r>
              <a:rPr lang="en" sz="1600">
                <a:solidFill>
                  <a:srgbClr val="232323"/>
                </a:solidFill>
                <a:highlight>
                  <a:srgbClr val="FFFFFF"/>
                </a:highlight>
              </a:rPr>
              <a:t> these two protocols are used in this model.</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TCP vs. UDP Header</a:t>
            </a:r>
            <a:endParaRPr/>
          </a:p>
        </p:txBody>
      </p:sp>
      <p:pic>
        <p:nvPicPr>
          <p:cNvPr descr="Image result for tcp vs udp" id="111" name="Google Shape;111;p21"/>
          <p:cNvPicPr preferRelativeResize="0"/>
          <p:nvPr/>
        </p:nvPicPr>
        <p:blipFill>
          <a:blip r:embed="rId3">
            <a:alphaModFix/>
          </a:blip>
          <a:stretch>
            <a:fillRect/>
          </a:stretch>
        </p:blipFill>
        <p:spPr>
          <a:xfrm>
            <a:off x="311700" y="1095250"/>
            <a:ext cx="8129599" cy="4048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