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d3b18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d3b18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d3b18a1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d3b18a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d3b18a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d3b18a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d3b18a1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d3b18a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d3b18a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d3b18a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d3b18a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d3b18a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8d6d45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8d6d45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d3b18a1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d3b18a1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d3b18a1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d3b18a1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d3b18a1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d3b18a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d3b18a1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d3b18a1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3b18a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3b18a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d3b18a1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d3b18a1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d3b18a1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d3b18a1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d3b18a1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d3b18a1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ed3b18a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ed3b18a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d3b18a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d3b18a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d3b18a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d3b18a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ed3b18a1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ed3b18a1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d3b18a1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d3b18a1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ed3b18a1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ed3b18a1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d3b18a1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d3b18a1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ed3b18a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ed3b18a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d3b18a1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d3b18a1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d3b18a1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d3b18a1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d3b18a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ed3b18a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ed3b18a1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ed3b18a1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590e83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590e83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590e83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590e83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590e83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590e83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1590e83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1590e83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1590e83e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1590e83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1590e83e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1590e83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d3b18a1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d3b18a1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1590e83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1590e83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1590e83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1590e83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590e83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1590e83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1590e83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1590e83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590e83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1590e83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590e83e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590e83e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590e83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1590e83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1590e83e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1590e83e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1590e83e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1590e83e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1590e83e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1590e83e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ed3b18a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ed3b18a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08bcd1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08bcd1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08bcd16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08bcd16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08bcd16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08bcd16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df0a7f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df0a7f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d3b18a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ed3b18a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d3b18a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ed3b18a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d3b18a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d3b18a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d3b18a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d3b18a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oracle.com/javase/7/docs/api/java/util/concurrent/locks/Lock.html#tryLock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Java Concurrent Programming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Lifecycle</a:t>
            </a:r>
            <a:endParaRPr/>
          </a:p>
        </p:txBody>
      </p:sp>
      <p:pic>
        <p:nvPicPr>
          <p:cNvPr descr="Image result for java thread life cycle"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125" y="1017725"/>
            <a:ext cx="6985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Locks 1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29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void incr(A a){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…	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a.count=a.count+1;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…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}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T0: </a:t>
            </a:r>
            <a:r>
              <a:rPr b="1" i="1" lang="en"/>
              <a:t>incr(a);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T1: </a:t>
            </a:r>
            <a:r>
              <a:rPr b="1" i="1" lang="en"/>
              <a:t>incr(a);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943525" y="1254450"/>
            <a:ext cx="47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here is called </a:t>
            </a:r>
            <a:r>
              <a:rPr b="1" lang="en"/>
              <a:t>Data Race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a.count = 0 initially.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result is unpredictable and  may be either 1 or 2.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Locks 2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29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void incr(A a){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/>
              <a:t>  </a:t>
            </a:r>
            <a:r>
              <a:rPr b="1" i="1" lang="en" sz="1600" u="sng"/>
              <a:t>synchronized</a:t>
            </a:r>
            <a:r>
              <a:rPr b="1" i="1" lang="en" sz="1600"/>
              <a:t>(a){</a:t>
            </a:r>
            <a:r>
              <a:rPr i="1" lang="en" sz="1600"/>
              <a:t>//acquire a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/>
              <a:t>	a.count=a.count+1;</a:t>
            </a:r>
            <a:endParaRPr b="1" i="1"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/>
              <a:t>}</a:t>
            </a:r>
            <a:r>
              <a:rPr i="1" lang="en" sz="1600"/>
              <a:t>//release a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/>
              <a:t>}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T0:</a:t>
            </a:r>
            <a:r>
              <a:rPr b="1" i="1" lang="en" sz="1600"/>
              <a:t> incr(a);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T1:</a:t>
            </a:r>
            <a:r>
              <a:rPr b="1" i="1" lang="en" sz="1600"/>
              <a:t> incr(a);</a:t>
            </a:r>
            <a:endParaRPr b="1" i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943525" y="1254450"/>
            <a:ext cx="479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Entering synchronized(a) the thread </a:t>
            </a:r>
            <a:r>
              <a:rPr b="1" lang="en"/>
              <a:t>acquires</a:t>
            </a:r>
            <a:r>
              <a:rPr lang="en"/>
              <a:t> the </a:t>
            </a:r>
            <a:r>
              <a:rPr b="1" lang="en"/>
              <a:t>lock</a:t>
            </a:r>
            <a:r>
              <a:rPr lang="en"/>
              <a:t> on 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Locks 3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468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BlockingQueue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&lt;T&gt; {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&lt;T&gt; queue =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&lt;T&gt;();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capacity;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BlockingQueue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capacity) {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.capacity = capacity; }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put(T element)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InterruptedException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  while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(queue.size() == capacity) {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000">
                <a:solidFill>
                  <a:srgbClr val="FF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queue.add(element);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notify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" sz="1000">
                <a:solidFill>
                  <a:srgbClr val="858C93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// notifyAll() for multiple producer/consumer threads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992300" y="1071750"/>
            <a:ext cx="37689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T take()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2B91AF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InterruptedException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(queue.isEmpty()) {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06400" lvl="0" marL="5080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T item = queue.remove();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06400" lvl="0" marL="508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notify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" sz="1000">
                <a:solidFill>
                  <a:srgbClr val="858C93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// notifyAll() for multiple </a:t>
            </a:r>
            <a:endParaRPr sz="1000">
              <a:solidFill>
                <a:srgbClr val="858C93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06400" lvl="0" marL="508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58C93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//producer/consumer threads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item;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101094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public class Mercedes{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Private static String name = “Mercedes”;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Private String model; 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public Mercedes(String model){ this.model = model;}  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Public synchronized drive(){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println(“You are driving ” +model);</a:t>
            </a:r>
            <a:endParaRPr sz="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public static synchronized getManufacturName(){ </a:t>
            </a:r>
            <a:endParaRPr sz="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synchronized(Mercedes){  </a:t>
            </a:r>
            <a:endParaRPr sz="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println(name);}</a:t>
            </a:r>
            <a:endParaRPr sz="9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} 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Mercedes c200 = new Mercedes(“c200”); c200.drive();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/>
              <a:t>Mercedes s500 = new Mercedes(“s500”); s500.drive();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Locks 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92525" y="112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You don't need to use a block structure for locking and can even hold a lock across methods.</a:t>
            </a:r>
            <a:endParaRPr sz="1750">
              <a:solidFill>
                <a:srgbClr val="3538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3538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53833"/>
                </a:solidFill>
                <a:highlight>
                  <a:srgbClr val="FFFFFF"/>
                </a:highlight>
              </a:rPr>
              <a:t>Lock</a:t>
            </a: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 l = ...;</a:t>
            </a:r>
            <a:b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</a:b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     l.</a:t>
            </a:r>
            <a:r>
              <a:rPr b="1" lang="en" sz="1750">
                <a:solidFill>
                  <a:srgbClr val="353833"/>
                </a:solidFill>
                <a:highlight>
                  <a:srgbClr val="FFFFFF"/>
                </a:highlight>
              </a:rPr>
              <a:t>lock</a:t>
            </a: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();//</a:t>
            </a:r>
            <a:r>
              <a:rPr b="1" lang="en" sz="1750">
                <a:solidFill>
                  <a:srgbClr val="35383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tryLock</a:t>
            </a: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() acquires the lock only if it is free at the time of invocation.</a:t>
            </a:r>
            <a:endParaRPr sz="900">
              <a:solidFill>
                <a:srgbClr val="3538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</a:b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     try {</a:t>
            </a:r>
            <a:b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</a:b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         // access the resource protected by this lock</a:t>
            </a:r>
            <a:b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</a:b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     } finally {</a:t>
            </a:r>
            <a:b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</a:b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         l.</a:t>
            </a:r>
            <a:r>
              <a:rPr b="1" lang="en" sz="1750">
                <a:solidFill>
                  <a:srgbClr val="353833"/>
                </a:solidFill>
                <a:highlight>
                  <a:srgbClr val="FFFFFF"/>
                </a:highlight>
              </a:rPr>
              <a:t>unlock</a:t>
            </a: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();</a:t>
            </a:r>
            <a:b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</a:br>
            <a:r>
              <a:rPr lang="en" sz="1750">
                <a:solidFill>
                  <a:srgbClr val="353833"/>
                </a:solidFill>
                <a:highlight>
                  <a:srgbClr val="FFFFFF"/>
                </a:highlight>
              </a:rPr>
              <a:t>     }</a:t>
            </a:r>
            <a:endParaRPr sz="1750">
              <a:solidFill>
                <a:srgbClr val="3538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Read/Write Locks 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4882200" cy="3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ReadWriteLock readWriteLock = new ReentrantReadWriteLock();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 readLock = readWriteLock.readLock();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Lock writeLock = readWriteLock.writeLock();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writeLock.lock();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//write something in shared resources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}finally{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writeLock.unlock();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725175" y="1254450"/>
            <a:ext cx="37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readLock.lock;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try{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//read from shared resources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finally{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readLock.unlock();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 - means progress guaranteed.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Deadlock freedom.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Livelock freedom.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Starvation freedom.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Deadlocks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00" y="1082475"/>
            <a:ext cx="6946900" cy="3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vs. Processes</a:t>
            </a:r>
            <a:endParaRPr/>
          </a:p>
        </p:txBody>
      </p:sp>
      <p:pic>
        <p:nvPicPr>
          <p:cNvPr descr="Difference between thread and process in Java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775" y="1017725"/>
            <a:ext cx="5564625" cy="38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91975" y="1473125"/>
            <a:ext cx="33975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Process</a:t>
            </a:r>
            <a:r>
              <a:rPr lang="en" sz="1800">
                <a:solidFill>
                  <a:schemeClr val="dk1"/>
                </a:solidFill>
              </a:rPr>
              <a:t> is a program which is </a:t>
            </a:r>
            <a:r>
              <a:rPr b="1" lang="en" sz="1800">
                <a:solidFill>
                  <a:schemeClr val="dk1"/>
                </a:solidFill>
              </a:rPr>
              <a:t>executing</a:t>
            </a:r>
            <a:r>
              <a:rPr lang="en" sz="1800">
                <a:solidFill>
                  <a:schemeClr val="dk1"/>
                </a:solidFill>
              </a:rPr>
              <a:t> some code and a </a:t>
            </a:r>
            <a:r>
              <a:rPr b="1" lang="en" sz="1800">
                <a:solidFill>
                  <a:schemeClr val="dk1"/>
                </a:solidFill>
              </a:rPr>
              <a:t>thread</a:t>
            </a:r>
            <a:r>
              <a:rPr lang="en" sz="1800">
                <a:solidFill>
                  <a:schemeClr val="dk1"/>
                </a:solidFill>
              </a:rPr>
              <a:t> is an independent </a:t>
            </a:r>
            <a:r>
              <a:rPr b="1" lang="en" sz="1800">
                <a:solidFill>
                  <a:schemeClr val="dk1"/>
                </a:solidFill>
              </a:rPr>
              <a:t>path of execution</a:t>
            </a:r>
            <a:r>
              <a:rPr lang="en" sz="1800">
                <a:solidFill>
                  <a:schemeClr val="dk1"/>
                </a:solidFill>
              </a:rPr>
              <a:t> in the process.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 process can have </a:t>
            </a:r>
            <a:r>
              <a:rPr b="1" lang="en" sz="1800">
                <a:solidFill>
                  <a:schemeClr val="dk1"/>
                </a:solidFill>
              </a:rPr>
              <a:t>more than one</a:t>
            </a:r>
            <a:r>
              <a:rPr lang="en" sz="1800">
                <a:solidFill>
                  <a:schemeClr val="dk1"/>
                </a:solidFill>
              </a:rPr>
              <a:t> thread for doing </a:t>
            </a:r>
            <a:r>
              <a:rPr b="1" lang="en" sz="1800">
                <a:solidFill>
                  <a:schemeClr val="dk1"/>
                </a:solidFill>
              </a:rPr>
              <a:t>independent tasks,</a:t>
            </a:r>
            <a:r>
              <a:rPr lang="en" sz="1800">
                <a:solidFill>
                  <a:schemeClr val="dk1"/>
                </a:solidFill>
              </a:rPr>
              <a:t> e.g. a thread for reading data from disk, a thread for processing that data and another thread for sending that data over the network.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rgbClr val="00339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Livelocks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25920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Thread1: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do{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	x.incr();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}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while(x&lt;2);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..</a:t>
            </a:r>
            <a:endParaRPr b="1" i="1"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54025" y="1271100"/>
            <a:ext cx="25920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Thread2: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do{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	x.decr();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}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while(x&gt;-2);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…</a:t>
            </a:r>
            <a:endParaRPr b="1" i="1"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052625" y="1378475"/>
            <a:ext cx="25920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outcome: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</a:t>
            </a:r>
            <a:r>
              <a:rPr lang="en" sz="1400"/>
              <a:t> = 0;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T1: x = 1;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T2: x = 0;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T2: x = -1;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T1: x = 0;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T1: x = 1;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...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Starvation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threads are </a:t>
            </a:r>
            <a:r>
              <a:rPr b="1" lang="en"/>
              <a:t>waiting forever</a:t>
            </a:r>
            <a:r>
              <a:rPr lang="en"/>
              <a:t> for resources that are used(locked) by other threads.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Dining Philosophers 1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342700" y="1152475"/>
            <a:ext cx="548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Each philosopher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must alternately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think or eat.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However, a philosopher can only eat spaghetti when they have both left and right forks.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Each fork can be held by only one philosopher and so a philosopher can use the fork only if it is not being used by another philosopher.</a:t>
            </a:r>
            <a:endParaRPr/>
          </a:p>
        </p:txBody>
      </p:sp>
      <p:pic>
        <p:nvPicPr>
          <p:cNvPr descr="Image result for dining philosophers problem java"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050"/>
            <a:ext cx="2894399" cy="29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Dining Philosophers 2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342700" y="1152475"/>
            <a:ext cx="5489700" cy="4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while(true){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	think();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	synchronized(leftFork){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           synchronized(rightFork){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              eat();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           }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         }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}</a:t>
            </a:r>
            <a:endParaRPr b="1" i="1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//Deadlock if all philosophers start simultaneously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descr="Image result for dining philosophers problem java"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050"/>
            <a:ext cx="2894399" cy="29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Dining Philosophers 3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342700" y="1152475"/>
            <a:ext cx="54897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while(true){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	think();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	s1 = tryLock(leftFork);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	if(!s1) continue;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	s2 = tryLock(rightFork);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         if(!s2) {unlock(leftLock); continue;}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        eat();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}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//Livelock: all try left, then all try right,...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Image result for dining philosophers problem java"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050"/>
            <a:ext cx="2894399" cy="29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Dining Philosophers 3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342700" y="1152475"/>
            <a:ext cx="54897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P5 only try right fork first then left fork.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the rest of philosophers leave intact(try left then right).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//Starvation: may end up with one of philosophers, e.g. P3 never //getting chance to eat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Image result for dining philosophers problem java"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8050"/>
            <a:ext cx="2894399" cy="29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 of the Problem: Semaphores 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Semaphore</a:t>
            </a:r>
            <a:r>
              <a:rPr lang="en"/>
              <a:t> is simply a </a:t>
            </a:r>
            <a:r>
              <a:rPr b="1" lang="en"/>
              <a:t>variable</a:t>
            </a:r>
            <a:r>
              <a:rPr lang="en"/>
              <a:t> which is non-negative and </a:t>
            </a:r>
            <a:r>
              <a:rPr b="1" lang="en"/>
              <a:t>shared between threads</a:t>
            </a:r>
            <a:r>
              <a:rPr lang="en"/>
              <a:t>. This variable is used to solve the</a:t>
            </a:r>
            <a:r>
              <a:rPr b="1" lang="en"/>
              <a:t> critical section</a:t>
            </a:r>
            <a:r>
              <a:rPr lang="en"/>
              <a:t> problem and to achieve process </a:t>
            </a:r>
            <a:r>
              <a:rPr b="1" lang="en"/>
              <a:t>synchronization</a:t>
            </a:r>
            <a:r>
              <a:rPr lang="en"/>
              <a:t> in the multiprocessing environment.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Semaphores are of two types: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Binary Semaphore</a:t>
            </a:r>
            <a:r>
              <a:rPr lang="en"/>
              <a:t> – This is also known as </a:t>
            </a:r>
            <a:r>
              <a:rPr b="1" lang="en"/>
              <a:t>mutex lock</a:t>
            </a:r>
            <a:r>
              <a:rPr lang="en"/>
              <a:t>. It can have only two values – 0 and 1. Its value is initialized to 1. It is used to implement the solution of critical section problem with multiple processes.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Counting Semaphore</a:t>
            </a:r>
            <a:r>
              <a:rPr lang="en"/>
              <a:t> – Its value can range over an unrestricted domain. It is used to control access to a resource that has </a:t>
            </a:r>
            <a:r>
              <a:rPr b="1" lang="en"/>
              <a:t>multiple instances</a:t>
            </a:r>
            <a:r>
              <a:rPr lang="en"/>
              <a:t>.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Sections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2630250"/>
            <a:ext cx="24732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ac1=ac1-100;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ac2</a:t>
            </a:r>
            <a:r>
              <a:rPr lang="en"/>
              <a:t>=</a:t>
            </a:r>
            <a:r>
              <a:rPr lang="en">
                <a:solidFill>
                  <a:srgbClr val="FF0000"/>
                </a:solidFill>
              </a:rPr>
              <a:t>ac2</a:t>
            </a:r>
            <a:r>
              <a:rPr lang="en"/>
              <a:t>+100;//w1,r1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75" y="1152463"/>
            <a:ext cx="43434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035850" y="2744825"/>
            <a:ext cx="24732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ac2</a:t>
            </a:r>
            <a:r>
              <a:rPr lang="en"/>
              <a:t>=</a:t>
            </a:r>
            <a:r>
              <a:rPr lang="en">
                <a:solidFill>
                  <a:srgbClr val="FF0000"/>
                </a:solidFill>
              </a:rPr>
              <a:t>ac2</a:t>
            </a:r>
            <a:r>
              <a:rPr lang="en"/>
              <a:t>-100;//w2,r2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ac3=ac3+100;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//ac2- srared variable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5835650" y="289950"/>
            <a:ext cx="28503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outcome: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r2: ac2=1000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r1: ac2=1000;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w2: ac2 =900;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w1: ac2 =1100;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result: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ac1=0$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ac2=1100$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ac3=100$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2630250"/>
            <a:ext cx="2473200" cy="25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T1{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isolated{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ac1=ac1-100;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ac2</a:t>
            </a:r>
            <a:r>
              <a:rPr lang="en" sz="1400"/>
              <a:t>=</a:t>
            </a:r>
            <a:r>
              <a:rPr lang="en" sz="1400">
                <a:solidFill>
                  <a:srgbClr val="FF0000"/>
                </a:solidFill>
              </a:rPr>
              <a:t>ac2</a:t>
            </a:r>
            <a:r>
              <a:rPr lang="en" sz="1400"/>
              <a:t>+100;//w1,r1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75" y="1152463"/>
            <a:ext cx="43434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035850" y="2630525"/>
            <a:ext cx="2473200" cy="25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T2{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isolated{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solidFill>
                  <a:srgbClr val="FF0000"/>
                </a:solidFill>
              </a:rPr>
              <a:t>ac2</a:t>
            </a:r>
            <a:r>
              <a:rPr lang="en" sz="1400"/>
              <a:t>=</a:t>
            </a:r>
            <a:r>
              <a:rPr lang="en" sz="1400">
                <a:solidFill>
                  <a:srgbClr val="FF0000"/>
                </a:solidFill>
              </a:rPr>
              <a:t>ac2</a:t>
            </a:r>
            <a:r>
              <a:rPr lang="en" sz="1400"/>
              <a:t>-100;//w2,r2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ac3=ac3+100;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5835650" y="289950"/>
            <a:ext cx="3308400" cy="4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guarantees that the whole block will be implemented as a transaction.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outcomes: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w1,r1,w2,r2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w2,r2,w1,r1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ac1=0$,ac2=1000$,ac3=100$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Pools 1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ExecutorService</a:t>
            </a:r>
            <a:r>
              <a:rPr lang="en"/>
              <a:t> - higher level replacement for working with threads directly.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Thread Pools you can create with </a:t>
            </a:r>
            <a:r>
              <a:rPr b="1" i="1" lang="en"/>
              <a:t>ExecutorService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Thread Executor: </a:t>
            </a:r>
            <a:r>
              <a:rPr b="1" i="1" lang="en"/>
              <a:t>Executors.newSingleThreadExecutor()</a:t>
            </a:r>
            <a:r>
              <a:rPr lang="en"/>
              <a:t> - A thread pool with only one thread. All the submitted task will be executed sequentially.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Cached Thread Pool: </a:t>
            </a:r>
            <a:r>
              <a:rPr b="1" i="1" lang="en"/>
              <a:t>Executors.newCachedThreadPool()</a:t>
            </a:r>
            <a:r>
              <a:rPr lang="en"/>
              <a:t> - A thread pool that creates as many threads as it needs to execute the task in parallel. Old available threads will be reused for the new tasks. If a thread is not used during 60 seconds, it will be terminated and removed from the pool.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Threads vs. Processes</a:t>
            </a:r>
            <a:endParaRPr/>
          </a:p>
        </p:txBody>
      </p:sp>
      <p:pic>
        <p:nvPicPr>
          <p:cNvPr descr="Image result for processes vs threads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100" y="2224825"/>
            <a:ext cx="3808900" cy="21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-119450" y="1114800"/>
            <a:ext cx="5746500" cy="4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Threads </a:t>
            </a:r>
            <a:r>
              <a:rPr b="1" lang="en">
                <a:solidFill>
                  <a:srgbClr val="00FF00"/>
                </a:solidFill>
              </a:rPr>
              <a:t>share the address</a:t>
            </a:r>
            <a:r>
              <a:rPr lang="en"/>
              <a:t> space of the process that created it; processes have their </a:t>
            </a:r>
            <a:r>
              <a:rPr b="1" lang="en">
                <a:solidFill>
                  <a:srgbClr val="FF0000"/>
                </a:solidFill>
              </a:rPr>
              <a:t>own address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Threads have</a:t>
            </a:r>
            <a:r>
              <a:rPr b="1" lang="en">
                <a:solidFill>
                  <a:srgbClr val="00FF00"/>
                </a:solidFill>
              </a:rPr>
              <a:t> direct access</a:t>
            </a:r>
            <a:r>
              <a:rPr lang="en"/>
              <a:t> to the </a:t>
            </a:r>
            <a:r>
              <a:rPr b="1" lang="en">
                <a:solidFill>
                  <a:srgbClr val="00FF00"/>
                </a:solidFill>
              </a:rPr>
              <a:t>data segment</a:t>
            </a:r>
            <a:r>
              <a:rPr lang="en"/>
              <a:t> of its process; processes have their </a:t>
            </a:r>
            <a:r>
              <a:rPr b="1" lang="en">
                <a:solidFill>
                  <a:srgbClr val="FF0000"/>
                </a:solidFill>
              </a:rPr>
              <a:t>own copy</a:t>
            </a:r>
            <a:r>
              <a:rPr lang="en"/>
              <a:t> of the</a:t>
            </a:r>
            <a:r>
              <a:rPr b="1" lang="en">
                <a:solidFill>
                  <a:srgbClr val="FF0000"/>
                </a:solidFill>
              </a:rPr>
              <a:t> data segment</a:t>
            </a:r>
            <a:r>
              <a:rPr lang="en"/>
              <a:t> of the parent process.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Threads can </a:t>
            </a:r>
            <a:r>
              <a:rPr b="1" lang="en">
                <a:solidFill>
                  <a:srgbClr val="00FF00"/>
                </a:solidFill>
              </a:rPr>
              <a:t>directly communicate </a:t>
            </a:r>
            <a:r>
              <a:rPr lang="en"/>
              <a:t>with other threads of its process; processes must use </a:t>
            </a:r>
            <a:r>
              <a:rPr b="1" lang="en">
                <a:solidFill>
                  <a:srgbClr val="FF0000"/>
                </a:solidFill>
              </a:rPr>
              <a:t>interprocess communication</a:t>
            </a:r>
            <a:r>
              <a:rPr lang="en"/>
              <a:t> to communicate with sibling processes.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Threads have almost </a:t>
            </a:r>
            <a:r>
              <a:rPr b="1" lang="en">
                <a:solidFill>
                  <a:srgbClr val="00FF00"/>
                </a:solidFill>
              </a:rPr>
              <a:t>no overhead</a:t>
            </a:r>
            <a:r>
              <a:rPr lang="en"/>
              <a:t>; processes have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considerable overhead</a:t>
            </a:r>
            <a:r>
              <a:rPr lang="en"/>
              <a:t>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New threads are </a:t>
            </a:r>
            <a:r>
              <a:rPr b="1" lang="en">
                <a:solidFill>
                  <a:srgbClr val="00FF00"/>
                </a:solidFill>
              </a:rPr>
              <a:t>easily created</a:t>
            </a:r>
            <a:r>
              <a:rPr lang="en"/>
              <a:t>; new processes </a:t>
            </a:r>
            <a:r>
              <a:rPr b="1" lang="en">
                <a:solidFill>
                  <a:srgbClr val="FF0000"/>
                </a:solidFill>
              </a:rPr>
              <a:t>require duplication</a:t>
            </a:r>
            <a:r>
              <a:rPr lang="en"/>
              <a:t> of the parent process.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Threads can exercise considerable</a:t>
            </a:r>
            <a:r>
              <a:rPr b="1" lang="en">
                <a:solidFill>
                  <a:srgbClr val="00FF00"/>
                </a:solidFill>
              </a:rPr>
              <a:t> control over threads of the same process</a:t>
            </a:r>
            <a:r>
              <a:rPr lang="en"/>
              <a:t>; processes can only exercise </a:t>
            </a:r>
            <a:r>
              <a:rPr b="1" lang="en">
                <a:solidFill>
                  <a:srgbClr val="FF0000"/>
                </a:solidFill>
              </a:rPr>
              <a:t>control over child processes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Changes to the main thread (cancellation, priority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change, etc.) may</a:t>
            </a:r>
            <a:r>
              <a:rPr b="1" lang="en">
                <a:solidFill>
                  <a:srgbClr val="00FF00"/>
                </a:solidFill>
              </a:rPr>
              <a:t> affect the behavior of the other threads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process; changes to the parent process</a:t>
            </a:r>
            <a:r>
              <a:rPr b="1" lang="en">
                <a:solidFill>
                  <a:srgbClr val="FF0000"/>
                </a:solidFill>
              </a:rPr>
              <a:t> does not affect child processes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Pools 2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Thread Pool: </a:t>
            </a:r>
            <a:r>
              <a:rPr b="1" i="1" lang="en"/>
              <a:t>Executors.newFixedThreadPool()</a:t>
            </a:r>
            <a:r>
              <a:rPr lang="en"/>
              <a:t> - A thread pool with a fixed number of threads. If a thread is not available for the task, the task is put in queue waiting for another task to 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Thread Pool: </a:t>
            </a:r>
            <a:r>
              <a:rPr b="1" i="1" lang="en"/>
              <a:t>Executors.newScheduledThreadPool()</a:t>
            </a:r>
            <a:r>
              <a:rPr lang="en"/>
              <a:t> - A thread pool made to schedule future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Thread Scheduled Pool: </a:t>
            </a:r>
            <a:r>
              <a:rPr b="1" i="1" lang="en"/>
              <a:t>Executors.newSingleThreadScheduledExecutor()</a:t>
            </a:r>
            <a:r>
              <a:rPr lang="en"/>
              <a:t> - A thread pool with only one thread to schedule future task.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Pools 3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152475"/>
            <a:ext cx="85206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a thread pool, you can submit a </a:t>
            </a:r>
            <a:r>
              <a:rPr b="1" i="1" lang="en"/>
              <a:t>Runnable</a:t>
            </a:r>
            <a:r>
              <a:rPr lang="en"/>
              <a:t> or a </a:t>
            </a:r>
            <a:r>
              <a:rPr b="1" i="1" lang="en"/>
              <a:t>Callable</a:t>
            </a:r>
            <a:r>
              <a:rPr lang="en"/>
              <a:t> to the thread pool. The method return a </a:t>
            </a:r>
            <a:r>
              <a:rPr b="1" i="1" lang="en"/>
              <a:t>Future</a:t>
            </a:r>
            <a:r>
              <a:rPr lang="en"/>
              <a:t> representing the future state of the task. If you submitted a </a:t>
            </a:r>
            <a:r>
              <a:rPr b="1" i="1" lang="en"/>
              <a:t>Runnable</a:t>
            </a:r>
            <a:r>
              <a:rPr lang="en"/>
              <a:t>, the </a:t>
            </a:r>
            <a:r>
              <a:rPr b="1" i="1" lang="en"/>
              <a:t>Future</a:t>
            </a:r>
            <a:r>
              <a:rPr lang="en"/>
              <a:t> object return null once the task finished.</a:t>
            </a:r>
            <a:endParaRPr/>
          </a:p>
          <a:p>
            <a:pPr indent="0" lvl="0" marL="889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StringTask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Callable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" sz="1000">
                <a:solidFill>
                  <a:srgbClr val="0000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BA212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"Run"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ExecutorService pool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Executors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newFixedThreadPool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(4);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B00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++){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StringTask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shutdown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();//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JVM risk to not shut down the pool because there are still threads not terminated.</a:t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Pools 4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ExecutorService pool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Executors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newFixedThreadPool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(4);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futures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ArrayList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&gt;&gt;(10);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B00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++){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futures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StringTask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()));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future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futures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String result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future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40808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//Compute the result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shutdown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Pools 5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An even better solution:</a:t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ExecutorService threadPool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Executors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newFixedThreadPool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(4);</a:t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A CompletionService is a service that makes easier to wait for result of submitted task. It guarantees the  result in the order they are //completed and you don't have to keep a collection of Future. 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CompletionService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pool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ExecutorCompletionService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threadPool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B00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++){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StringTask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8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B0004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10;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++){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String result 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take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40808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//Compute the result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threadPool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00">
                <a:solidFill>
                  <a:srgbClr val="7D9029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shutdown</a:t>
            </a:r>
            <a:r>
              <a:rPr lang="en" sz="100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0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 there are two people standing in the same place on the plane: x=0, y=0.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Every 100 milliseconds they do a step of 1 meter on one of the directions: East, West, South, North randomly. Calculate and print their current coordinate. Write the program in one thread, then in two separate threads for each person.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single thread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1152475"/>
            <a:ext cx="85992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public class CoordinatesSingleThread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public static void main(String[] args){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int[] person1Coord = new int[]{0,0};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int[] person2Coord = new int[]{0,0};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while(true){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System.out.println(getMessage("person1",person1Coord));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System.out.println(getMessage("person2",person2Coord));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person1Coord = calculateStep(person1Coord);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person2Coord = calculateStep(person2Coord);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"/>
          <p:cNvSpPr txBox="1"/>
          <p:nvPr/>
        </p:nvSpPr>
        <p:spPr>
          <a:xfrm>
            <a:off x="4552825" y="1298225"/>
            <a:ext cx="44616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try {  Thread.sleep(100l); } catch (InterruptedException e){ e.printStackTrace(); }  }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public static int[] calculateStep(int[] current){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int step = (int)Math.floor(Math.random()*4);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switch (step){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case 0:   return new int[]{current[0]-1,current[1]};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case 1:  return new int[]{current[0]+1,current[1]};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case 2:  return new int[]{current[0],current[1]-1};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case 3:  return new int[]{current[0],current[1]+1};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default:  return current;   }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public static String getMessage(String person, int[] coord){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return person +" is standing on ["+coord[0]+","+coord[1]+"]";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two threads</a:t>
            </a:r>
            <a:endParaRPr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Walker implements Runnable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private String name;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private int[] coords;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Walker(String name, int[] startingCoords)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this.name = name;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this.coords = startingCoords;   }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@Override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void run()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while (true) {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</a:t>
            </a:r>
            <a:r>
              <a:rPr lang="en" sz="1200"/>
              <a:t>System.out.println(getMessage(name, coords));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coords = calculateStep(coords);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try {  Thread.sleep(100l); } catch (InterruptedException e) {     e.printStackTrace();   }   }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private int[] calculateStep(int[] current)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int step = (int) Math.floor(Math.random() * 5);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switch (step)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case 0:     return new int[]{current[0] - 1, current[1]};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case 2:   return new int[]{current[0] + 1, current[1]};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case 3:    return new int[]{current[0], current[1] - 1};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    case 4:      return new int[]{current[0], current[1] + 1};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and Synchronization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112650"/>
            <a:ext cx="52290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</a:t>
            </a:r>
            <a:r>
              <a:rPr b="1" lang="en"/>
              <a:t>synchronization </a:t>
            </a:r>
            <a:r>
              <a:rPr lang="en"/>
              <a:t>is the concurrent execution of two or more threads that share </a:t>
            </a:r>
            <a:r>
              <a:rPr b="1" lang="en"/>
              <a:t>critical resources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Threads should be synchronized to avoid critical resource use </a:t>
            </a:r>
            <a:r>
              <a:rPr b="1" lang="en"/>
              <a:t>conflicts</a:t>
            </a:r>
            <a:r>
              <a:rPr lang="en"/>
              <a:t>. Otherwise, conflicts may arise when parallel-running threads attempt to </a:t>
            </a:r>
            <a:r>
              <a:rPr b="1" lang="en"/>
              <a:t>modify</a:t>
            </a:r>
            <a:r>
              <a:rPr lang="en"/>
              <a:t> a common variable at the same time.</a:t>
            </a:r>
            <a:endParaRPr/>
          </a:p>
        </p:txBody>
      </p:sp>
      <p:pic>
        <p:nvPicPr>
          <p:cNvPr descr="Image result for thread synchronization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475" y="1757363"/>
            <a:ext cx="28003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default:   return current;   }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public class CoordinatesTwoThreads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public static void main(String[] args){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Walker walker1 = new Walker("person1",new int[]{0,0});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Walker walker2 = new Walker("person2",new int[]{0,0});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new Thread(walker1).start();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 new Thread(walker2).start();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Modify the previous program, so that each person has has a different time delay between steps, e.g. 100 ms and 1000 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Do the same for 100 persons with same time delay(1000 s).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Walker(String name, int[] startingCoords, </a:t>
            </a:r>
            <a:r>
              <a:rPr lang="en">
                <a:solidFill>
                  <a:srgbClr val="FF0000"/>
                </a:solidFill>
              </a:rPr>
              <a:t>long timeDelay</a:t>
            </a:r>
            <a:r>
              <a:rPr lang="en"/>
              <a:t>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this.name = 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this.coords = startingCoords;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</a:t>
            </a:r>
            <a:r>
              <a:rPr lang="en">
                <a:solidFill>
                  <a:srgbClr val="FF0000"/>
                </a:solidFill>
              </a:rPr>
              <a:t>this.timeDelay = timeDelay;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public static void main(String[] args){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Walker[] walkers = new Walker[100];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for(int i=0; i&lt;100; i++){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walkers[i] = new Walker("person"+i,new int[]{0,0},1000l);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for(int i=0; i&lt;100; i++){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new Thread(walkers[i]).start();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}  }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Modify the last solution so that whenever a person enters into the position [2,2], everybody else will wait for 3000 ms. Use a ReentrantLock object.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static ReentrantLock lock = new ReentrantLock();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@Override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public void run()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while (true)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if(lock.tryLock()){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System.out.println(getMessage(name, coords));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coords = calculateStep(coords);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    if(coords[0]==2 &amp;&amp; coords[1]==2){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        System.out.println("&gt;&gt;&gt;&gt; "+name+" entered sleeping zone");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     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try {    Thread.sleep(3000l);   } catch (InterruptedException e) {   e.printStackTrace();  }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lock.unlock();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try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Thread.sleep(timeDelay);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} catch (InterruptedException e)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e.printStackTrace();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352" name="Google Shape;35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5. Solve the same task as in the previous exercise but using synchronized methods.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58" name="Google Shape;35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@Override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public void run()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while (true) 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coords = doStep(coords,name);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try {  Thread.sleep(timeDelay);  } catch (InterruptedException e) {   e.printStackTrace();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  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private static synchronized int[] doStep(int[] coords, String name){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System.out.println(getMessage(name, coords));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coords = calculateStep(coords);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if(coords[0]==2 &amp;&amp; coords[1]==2){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System.out.println("&gt;&gt;&gt;&gt; "+name+" entered sleeping zone");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try {   Thread.sleep(3000l);  } catch (InterruptedException e) {  e.printStackTrace();   }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return coords;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// Also make methods </a:t>
            </a:r>
            <a:r>
              <a:rPr b="1" i="1" lang="en" sz="1200"/>
              <a:t>calculateStep</a:t>
            </a:r>
            <a:r>
              <a:rPr b="1" lang="en" sz="1200"/>
              <a:t> and </a:t>
            </a:r>
            <a:r>
              <a:rPr b="1" i="1" lang="en" sz="1200"/>
              <a:t>getMessage</a:t>
            </a:r>
            <a:r>
              <a:rPr b="1" lang="en" sz="1200"/>
              <a:t> static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Thread 1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public class MyThread extends Thread {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  public void run(){</a:t>
            </a:r>
            <a:endParaRPr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355600" lvl="0" marL="101600" marR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while(true){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    	 System.out.println("MyThread running");</a:t>
            </a:r>
            <a:endParaRPr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355600" lvl="0" marL="101600" marR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}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}</a:t>
            </a:r>
            <a:endParaRPr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MyThread myThread = new MyThread();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myThread.start();</a:t>
            </a:r>
            <a:endParaRPr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System.out.println("Next line");</a:t>
            </a:r>
            <a:endParaRPr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*</a:t>
            </a:r>
            <a:endParaRPr/>
          </a:p>
        </p:txBody>
      </p:sp>
      <p:sp>
        <p:nvSpPr>
          <p:cNvPr id="370" name="Google Shape;37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Suppose we have a class:</a:t>
            </a:r>
            <a:endParaRPr sz="1050">
              <a:solidFill>
                <a:srgbClr val="26323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public class Foo {</a:t>
            </a:r>
            <a:endParaRPr sz="100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  public void first() { print("first"); }</a:t>
            </a:r>
            <a:endParaRPr sz="100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  public void second() { print("second"); }</a:t>
            </a:r>
            <a:endParaRPr sz="100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  public void third() { print("third"); }</a:t>
            </a:r>
            <a:endParaRPr sz="100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3238"/>
                </a:solidFill>
                <a:highlight>
                  <a:srgbClr val="F7F9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263238"/>
              </a:solidFill>
              <a:highlight>
                <a:srgbClr val="F7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same instance of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Foo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will be passed to three different threads. Thread A will call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first()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thread B will call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second()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and thread C will call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third()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 Design a mechanism and modify the program to ensure that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second()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is executed after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first()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, and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third()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is executed after </a:t>
            </a:r>
            <a:r>
              <a:rPr lang="en" sz="1000">
                <a:solidFill>
                  <a:srgbClr val="546E7A"/>
                </a:solidFill>
                <a:highlight>
                  <a:srgbClr val="F7F9FA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second()</a:t>
            </a:r>
            <a:r>
              <a:rPr lang="en" sz="1050">
                <a:solidFill>
                  <a:srgbClr val="263238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sz="1050">
              <a:solidFill>
                <a:srgbClr val="263238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(semaphores)</a:t>
            </a:r>
            <a:endParaRPr/>
          </a:p>
        </p:txBody>
      </p:sp>
      <p:sp>
        <p:nvSpPr>
          <p:cNvPr id="376" name="Google Shape;37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Foo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Semaphore s1 = new Semaphore(1);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Semaphore s2 = new Semaphore(0);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Semaphore s3 = new Semaphore(0);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public void first(Runnable printFirst) throws InterruptedException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s1.acquire();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printFirst.run();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s2.release();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public void second(Runnable printSecond) throws InterruptedException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s2.acquire();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// printSecond.run() outputs "second". Do not change or remove this line.     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printSecond.run();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s3.release();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public void third(Runnable printThird) throws InterruptedException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s3.acquire();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// printThird.run() outputs "third". Do not change or remove this line.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printThird.run();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s3.release();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 (semaphores)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public void second(Runnable printSecond) throws InterruptedException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s2.acquire();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printSecond.run();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s3.release();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public void third(Runnable printThird) throws InterruptedException {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s3.acquire();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// printThird.run() outputs "third". Do not change or remove this line.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printThird.run();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s3.release();    }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 (semaphores)</a:t>
            </a:r>
            <a:endParaRPr/>
          </a:p>
        </p:txBody>
      </p:sp>
      <p:sp>
        <p:nvSpPr>
          <p:cNvPr id="388" name="Google Shape;38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public static void main(String[] args) throws InterruptedException {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Runnable printFist = ()-&gt;System.out.println("First");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Runnable printSecond = ()-&gt;System.out.println("Second");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Runnable printThird = ()-&gt;System.out.println("Third");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Foo foo = new Foo();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foo.first(printFist);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foo.second(printSecond);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foo.third(printThird);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} 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Thread 2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public class MyRunnable implements Runnable {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  public void run(){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     System.out.println("MyRunnable running");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  }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  }</a:t>
            </a:r>
            <a:endParaRPr/>
          </a:p>
          <a:p>
            <a:pPr indent="0" lvl="0" marL="101600" marR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Thread thread = new Thread(new MyRunnable());</a:t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</a:rPr>
              <a:t>thread.start();</a:t>
            </a:r>
            <a:endParaRPr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vs. Runnable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b="1" lang="en"/>
              <a:t>Runnable </a:t>
            </a:r>
            <a:r>
              <a:rPr lang="en"/>
              <a:t>is more preferable than extending </a:t>
            </a:r>
            <a:r>
              <a:rPr b="1" lang="en"/>
              <a:t>Thread </a:t>
            </a:r>
            <a:r>
              <a:rPr lang="en"/>
              <a:t>because of lack of </a:t>
            </a:r>
            <a:r>
              <a:rPr b="1" lang="en"/>
              <a:t>multiple inheritance</a:t>
            </a:r>
            <a:r>
              <a:rPr lang="en"/>
              <a:t> in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Creation and Running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Main thread t0 running(your java main method).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Create</a:t>
            </a:r>
            <a:r>
              <a:rPr lang="en" sz="1400"/>
              <a:t>: </a:t>
            </a:r>
            <a:r>
              <a:rPr b="1" i="1" lang="en" sz="1400"/>
              <a:t>t1 = new Thread(s1)</a:t>
            </a:r>
            <a:r>
              <a:rPr i="1" lang="en" sz="1400"/>
              <a:t>;</a:t>
            </a:r>
            <a:r>
              <a:rPr lang="en" sz="1400"/>
              <a:t>// A data structure created. </a:t>
            </a:r>
            <a:r>
              <a:rPr i="1" lang="en" sz="1400"/>
              <a:t>t1</a:t>
            </a:r>
            <a:r>
              <a:rPr lang="en" sz="1400"/>
              <a:t> is not running yet.</a:t>
            </a:r>
            <a:r>
              <a:rPr i="1" lang="en" sz="1400"/>
              <a:t> s1</a:t>
            </a:r>
            <a:r>
              <a:rPr lang="en" sz="1400"/>
              <a:t> has a code </a:t>
            </a:r>
            <a:r>
              <a:rPr i="1" lang="en" sz="1400"/>
              <a:t>“x=0;” 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Start</a:t>
            </a:r>
            <a:r>
              <a:rPr lang="en" sz="1400"/>
              <a:t>: </a:t>
            </a:r>
            <a:r>
              <a:rPr b="1" i="1" lang="en" sz="1400"/>
              <a:t>t1.start()</a:t>
            </a:r>
            <a:r>
              <a:rPr lang="en" sz="1400"/>
              <a:t>; //</a:t>
            </a:r>
            <a:r>
              <a:rPr i="1" lang="en" sz="1400"/>
              <a:t>t0</a:t>
            </a:r>
            <a:r>
              <a:rPr lang="en" sz="1400"/>
              <a:t> creates and starts </a:t>
            </a:r>
            <a:r>
              <a:rPr i="1" lang="en" sz="1400"/>
              <a:t>t1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s2()</a:t>
            </a:r>
            <a:r>
              <a:rPr lang="en" sz="1400"/>
              <a:t>; //execute </a:t>
            </a:r>
            <a:r>
              <a:rPr i="1" lang="en" sz="1400"/>
              <a:t>s2</a:t>
            </a:r>
            <a:r>
              <a:rPr lang="en" sz="1400"/>
              <a:t> on </a:t>
            </a:r>
            <a:r>
              <a:rPr i="1" lang="en" sz="1400"/>
              <a:t>t0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t1.join()</a:t>
            </a:r>
            <a:r>
              <a:rPr lang="en" sz="1400"/>
              <a:t>;// necessary in order to </a:t>
            </a:r>
            <a:r>
              <a:rPr lang="en" sz="1400"/>
              <a:t>make sure </a:t>
            </a:r>
            <a:r>
              <a:rPr i="1" lang="en" sz="1400"/>
              <a:t>x=0</a:t>
            </a:r>
            <a:r>
              <a:rPr lang="en" sz="1400"/>
              <a:t> is completed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s3()</a:t>
            </a:r>
            <a:r>
              <a:rPr lang="en" sz="1400"/>
              <a:t>;//uses variable </a:t>
            </a:r>
            <a:r>
              <a:rPr i="1" lang="en" sz="1400"/>
              <a:t>x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= new Thread(s1);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t2 = new Thread(s2);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t1.start();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t2.start();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s1: t2.join();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s2: t1.join();  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988" y="1453150"/>
            <a:ext cx="33432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