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b1c48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b1c48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1c48b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1c48b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1c48b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1c48b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b1c48b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b1c48b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b1c48b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b1c48b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b1c48b0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b1c48b0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b1c48b0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b1c48b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b1c48b0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b1c48b0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b1c48b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b1c48b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b1c48b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b1c48b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b1c48b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b1c48b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b1c48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b1c48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9256b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9256b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b1c48b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b1c48b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fb17cb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fb17cb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b17cbd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b17cbd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b1c48b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b1c48b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1c48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1c48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b1c48b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b1c48b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1c48b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1c48b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b1c48b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b1c48b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b1c48b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b1c48b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b1c48b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b1c48b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RPC Technologies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RMI Service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0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an RMI service, which allows adding two integers.</a:t>
            </a:r>
            <a:endParaRPr/>
          </a:p>
        </p:txBody>
      </p:sp>
      <p:pic>
        <p:nvPicPr>
          <p:cNvPr descr="RMI example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975" y="1190950"/>
            <a:ext cx="5267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 Service Implementation Steps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b="1" lang="en">
                <a:solidFill>
                  <a:schemeClr val="dk1"/>
                </a:solidFill>
              </a:rPr>
              <a:t>remote interface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Provide the </a:t>
            </a:r>
            <a:r>
              <a:rPr b="1" lang="en">
                <a:solidFill>
                  <a:schemeClr val="dk1"/>
                </a:solidFill>
              </a:rPr>
              <a:t>implementation</a:t>
            </a:r>
            <a:r>
              <a:rPr lang="en">
                <a:solidFill>
                  <a:schemeClr val="dk1"/>
                </a:solidFill>
              </a:rPr>
              <a:t> of the remote interface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Compile</a:t>
            </a:r>
            <a:r>
              <a:rPr lang="en">
                <a:solidFill>
                  <a:schemeClr val="dk1"/>
                </a:solidFill>
              </a:rPr>
              <a:t> the implementation class and create the </a:t>
            </a:r>
            <a:r>
              <a:rPr b="1" lang="en">
                <a:solidFill>
                  <a:schemeClr val="dk1"/>
                </a:solidFill>
              </a:rPr>
              <a:t>stub</a:t>
            </a:r>
            <a:r>
              <a:rPr lang="en">
                <a:solidFill>
                  <a:schemeClr val="dk1"/>
                </a:solidFill>
              </a:rPr>
              <a:t> and skeleton objects using the </a:t>
            </a:r>
            <a:r>
              <a:rPr b="1" i="1" lang="en">
                <a:solidFill>
                  <a:schemeClr val="dk1"/>
                </a:solidFill>
              </a:rPr>
              <a:t>rmic</a:t>
            </a:r>
            <a:r>
              <a:rPr lang="en">
                <a:solidFill>
                  <a:schemeClr val="dk1"/>
                </a:solidFill>
              </a:rPr>
              <a:t> tool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registry service by </a:t>
            </a:r>
            <a:r>
              <a:rPr b="1" i="1" lang="en">
                <a:solidFill>
                  <a:schemeClr val="dk1"/>
                </a:solidFill>
              </a:rPr>
              <a:t>rmiregistry</a:t>
            </a:r>
            <a:r>
              <a:rPr lang="en">
                <a:solidFill>
                  <a:schemeClr val="dk1"/>
                </a:solidFill>
              </a:rPr>
              <a:t> tool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and start the </a:t>
            </a:r>
            <a:r>
              <a:rPr b="1" lang="en">
                <a:solidFill>
                  <a:schemeClr val="dk1"/>
                </a:solidFill>
              </a:rPr>
              <a:t>remote application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and start the </a:t>
            </a:r>
            <a:r>
              <a:rPr b="1" lang="en">
                <a:solidFill>
                  <a:schemeClr val="dk1"/>
                </a:solidFill>
              </a:rPr>
              <a:t>client application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Creating the Remote Interface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import java.rmi.*; 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4A86E8"/>
                </a:solidFill>
              </a:rPr>
              <a:t>//</a:t>
            </a:r>
            <a:r>
              <a:rPr lang="en">
                <a:solidFill>
                  <a:srgbClr val="4A86E8"/>
                </a:solidFill>
              </a:rPr>
              <a:t>A remote interface extends the interface </a:t>
            </a:r>
            <a:r>
              <a:rPr i="1" lang="en">
                <a:solidFill>
                  <a:srgbClr val="4A86E8"/>
                </a:solidFill>
              </a:rPr>
              <a:t>java.rmi.Remote</a:t>
            </a:r>
            <a:endParaRPr i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public interface Adder extends Remote{  	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4A86E8"/>
                </a:solidFill>
              </a:rPr>
              <a:t>//Each method declares RemoteException in its throws clause</a:t>
            </a:r>
            <a:endParaRPr b="1" i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int add(int x,int y) throws RemoteException; 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</a:t>
            </a:r>
            <a:r>
              <a:rPr lang="en" sz="2400"/>
              <a:t>Provide the Implementation of the Remote Interface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import java.rmi.*;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import java.rmi.server.*;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86E8"/>
                </a:solidFill>
              </a:rPr>
              <a:t>/*extend the UnicastRemoteObject class or use the exportObject() method of the UnicastRemoteObject class and implement the remote object interface*/</a:t>
            </a:r>
            <a:endParaRPr b="1" i="1" sz="1400"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class AdderRemote extends UnicastRemoteObject implements Adder{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          </a:t>
            </a:r>
            <a:r>
              <a:rPr b="1" i="1" lang="en" sz="1400">
                <a:solidFill>
                  <a:srgbClr val="4A86E8"/>
                </a:solidFill>
              </a:rPr>
              <a:t>//The constructor</a:t>
            </a:r>
            <a:endParaRPr b="1" i="1" sz="1400">
              <a:solidFill>
                <a:srgbClr val="4A86E8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AdderRemote() throws RemoteException{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super();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86E8"/>
                </a:solidFill>
              </a:rPr>
              <a:t>//the implementation of the method in remote interface</a:t>
            </a:r>
            <a:endParaRPr b="1" i="1" sz="1400">
              <a:solidFill>
                <a:srgbClr val="4A86E8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int add(int x,int y) throws RemoteException{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int sum = x + y;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System.out.println("The sum of " + x + " and " + y + " is " + sum);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return sum;</a:t>
            </a:r>
            <a:endParaRPr b="1" i="1"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3.</a:t>
            </a:r>
            <a:r>
              <a:rPr lang="en" sz="1900"/>
              <a:t> </a:t>
            </a:r>
            <a:r>
              <a:rPr lang="en" sz="2300"/>
              <a:t>Create the Stub and Skeleton Objects * Not needed anymore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Run RMI compiler to compile the remote interface into stub and skeleton objects.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&gt;rmic AdderRemote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r>
              <a:rPr lang="en" sz="2400"/>
              <a:t> </a:t>
            </a:r>
            <a:r>
              <a:rPr lang="en"/>
              <a:t>Start the Registry Service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 the RMI registry on a specific port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The registry service will be called by the client.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&gt;rmiregistry 5000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 in java code</a:t>
            </a:r>
            <a:endParaRPr i="1"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LocateRegistry.createRegistry(</a:t>
            </a:r>
            <a:r>
              <a:rPr b="1" i="1" lang="en" sz="2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5000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r>
              <a:rPr lang="en" sz="2400"/>
              <a:t> </a:t>
            </a:r>
            <a:r>
              <a:rPr lang="en"/>
              <a:t>Create and run the server application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import java.rmi.*;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import java.rmi.registry.*;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class MyServer{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static void main(String args[]){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try{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Adder obj = new AdderRemote();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1"/>
                </a:solidFill>
              </a:rPr>
              <a:t>LocateRegistry.createRegistry(65000);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// The Naming class provides methods to get and store the remote object.</a:t>
            </a:r>
            <a:r>
              <a:rPr b="1" i="1" lang="en" sz="1400">
                <a:solidFill>
                  <a:schemeClr val="dk1"/>
                </a:solidFill>
              </a:rPr>
              <a:t>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//Naming.rebind binds the remote object to the new name(bind also can be used)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Naming.rebind("rmi://localhost:65000/adder", obj);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</a:t>
            </a:r>
            <a:endParaRPr b="1" i="1"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catch(Exception e){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System.out.println(e);</a:t>
            </a:r>
            <a:endParaRPr b="1" i="1"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r>
              <a:rPr lang="en" sz="2400"/>
              <a:t> </a:t>
            </a:r>
            <a:r>
              <a:rPr lang="en"/>
              <a:t>Create and run the client application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import java.rmi.*;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class MyClient{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public static void main(String args[]){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try{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	</a:t>
            </a:r>
            <a:r>
              <a:rPr b="1" i="1" lang="en" sz="1400">
                <a:solidFill>
                  <a:srgbClr val="4A86E8"/>
                </a:solidFill>
              </a:rPr>
              <a:t>//Naming.lookup returns the reference of the remote object</a:t>
            </a:r>
            <a:endParaRPr b="1" i="1" sz="1400">
              <a:solidFill>
                <a:srgbClr val="4A86E8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Adder stub = (Adder)Naming.lookup("rmi://localhost:65000/adder");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System.out.println(</a:t>
            </a:r>
            <a:r>
              <a:rPr b="1" i="1" lang="en" sz="1400">
                <a:solidFill>
                  <a:schemeClr val="dk1"/>
                </a:solidFill>
              </a:rPr>
              <a:t>stub.add(34,4)</a:t>
            </a:r>
            <a:r>
              <a:rPr b="1" i="1" lang="en" sz="1400">
                <a:solidFill>
                  <a:schemeClr val="dk1"/>
                </a:solidFill>
              </a:rPr>
              <a:t>);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1"/>
                </a:solidFill>
              </a:rPr>
              <a:t>System.out.println(stub.add(22,11));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</a:t>
            </a:r>
            <a:endParaRPr b="1" i="1"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catch(Exception e){</a:t>
            </a:r>
            <a:endParaRPr b="1" i="1"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	</a:t>
            </a:r>
            <a:r>
              <a:rPr b="1" i="1" lang="en" sz="1400">
                <a:solidFill>
                  <a:schemeClr val="dk1"/>
                </a:solidFill>
              </a:rPr>
              <a:t>System.out.println(e);</a:t>
            </a:r>
            <a:endParaRPr b="1" i="1"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</a:rPr>
              <a:t>} 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Serialization/Deserialization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 to </a:t>
            </a:r>
            <a:r>
              <a:rPr b="1" lang="en"/>
              <a:t>serialize </a:t>
            </a:r>
            <a:r>
              <a:rPr lang="en"/>
              <a:t>an object means to convert its state to a </a:t>
            </a:r>
            <a:r>
              <a:rPr b="1" lang="en"/>
              <a:t>byte stream</a:t>
            </a:r>
            <a:r>
              <a:rPr lang="en"/>
              <a:t> so that the byte stream can be reverted back into a copy of the object(</a:t>
            </a:r>
            <a:r>
              <a:rPr b="1" lang="en"/>
              <a:t>deserialized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object is </a:t>
            </a:r>
            <a:r>
              <a:rPr b="1" lang="en"/>
              <a:t>serializable </a:t>
            </a:r>
            <a:r>
              <a:rPr lang="en"/>
              <a:t>if its class or any of its superclasses implements either the java.io.Serializable interface or its subinterface, java.io.Externalizable.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</a:t>
            </a:r>
            <a:r>
              <a:rPr b="1" lang="en"/>
              <a:t>non-static</a:t>
            </a:r>
            <a:r>
              <a:rPr lang="en"/>
              <a:t> and </a:t>
            </a:r>
            <a:r>
              <a:rPr b="1" lang="en"/>
              <a:t>non-transient</a:t>
            </a:r>
            <a:r>
              <a:rPr lang="en"/>
              <a:t> data members are saved via Serialization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Constructor </a:t>
            </a:r>
            <a:r>
              <a:rPr lang="en"/>
              <a:t>of object is </a:t>
            </a:r>
            <a:r>
              <a:rPr b="1" lang="en"/>
              <a:t>never </a:t>
            </a:r>
            <a:r>
              <a:rPr lang="en"/>
              <a:t>called when an object is deserialized.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Associated objects must be </a:t>
            </a:r>
            <a:r>
              <a:rPr b="1" lang="en"/>
              <a:t>implementing Serializable</a:t>
            </a:r>
            <a:r>
              <a:rPr lang="en"/>
              <a:t>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transient </a:t>
            </a:r>
            <a:r>
              <a:rPr lang="en">
                <a:solidFill>
                  <a:schemeClr val="dk1"/>
                </a:solidFill>
              </a:rPr>
              <a:t>is a Java keyword which marks a member variable not to be serialized when it is persisted to streams of bytes.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Definitions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Remote Procedure Call</a:t>
            </a:r>
            <a:r>
              <a:rPr lang="en">
                <a:solidFill>
                  <a:schemeClr val="dk1"/>
                </a:solidFill>
              </a:rPr>
              <a:t> (RPC) is a </a:t>
            </a:r>
            <a:r>
              <a:rPr b="1" lang="en">
                <a:solidFill>
                  <a:schemeClr val="dk1"/>
                </a:solidFill>
              </a:rPr>
              <a:t>protocol</a:t>
            </a:r>
            <a:r>
              <a:rPr lang="en">
                <a:solidFill>
                  <a:schemeClr val="dk1"/>
                </a:solidFill>
              </a:rPr>
              <a:t> that one program can use to request a </a:t>
            </a:r>
            <a:r>
              <a:rPr b="1" lang="en">
                <a:solidFill>
                  <a:schemeClr val="dk1"/>
                </a:solidFill>
              </a:rPr>
              <a:t>service</a:t>
            </a:r>
            <a:r>
              <a:rPr lang="en">
                <a:solidFill>
                  <a:schemeClr val="dk1"/>
                </a:solidFill>
              </a:rPr>
              <a:t> from a program located in another computer on a </a:t>
            </a:r>
            <a:r>
              <a:rPr b="1" lang="en">
                <a:solidFill>
                  <a:schemeClr val="dk1"/>
                </a:solidFill>
              </a:rPr>
              <a:t>network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without</a:t>
            </a:r>
            <a:r>
              <a:rPr lang="en">
                <a:solidFill>
                  <a:schemeClr val="dk1"/>
                </a:solidFill>
              </a:rPr>
              <a:t> having to understand the </a:t>
            </a:r>
            <a:r>
              <a:rPr b="1" lang="en">
                <a:solidFill>
                  <a:schemeClr val="dk1"/>
                </a:solidFill>
              </a:rPr>
              <a:t>network's details</a:t>
            </a:r>
            <a:r>
              <a:rPr lang="en">
                <a:solidFill>
                  <a:srgbClr val="6C6C6C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6C6C6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remote procedure call (RPC) is when a </a:t>
            </a:r>
            <a:r>
              <a:rPr b="1" lang="en">
                <a:solidFill>
                  <a:schemeClr val="dk1"/>
                </a:solidFill>
              </a:rPr>
              <a:t>computer program</a:t>
            </a:r>
            <a:r>
              <a:rPr lang="en">
                <a:solidFill>
                  <a:schemeClr val="dk1"/>
                </a:solidFill>
              </a:rPr>
              <a:t> causes a </a:t>
            </a:r>
            <a:r>
              <a:rPr b="1" lang="en">
                <a:solidFill>
                  <a:schemeClr val="dk1"/>
                </a:solidFill>
              </a:rPr>
              <a:t>procedure</a:t>
            </a:r>
            <a:r>
              <a:rPr lang="en">
                <a:solidFill>
                  <a:schemeClr val="dk1"/>
                </a:solidFill>
              </a:rPr>
              <a:t> (subroutine) to execute in a </a:t>
            </a:r>
            <a:r>
              <a:rPr b="1" lang="en">
                <a:solidFill>
                  <a:schemeClr val="dk1"/>
                </a:solidFill>
              </a:rPr>
              <a:t>different address space</a:t>
            </a:r>
            <a:r>
              <a:rPr lang="en">
                <a:solidFill>
                  <a:schemeClr val="dk1"/>
                </a:solidFill>
              </a:rPr>
              <a:t> (commonly on another computer on a shared network), which is coded </a:t>
            </a:r>
            <a:r>
              <a:rPr b="1" lang="en">
                <a:solidFill>
                  <a:schemeClr val="dk1"/>
                </a:solidFill>
              </a:rPr>
              <a:t>as if</a:t>
            </a:r>
            <a:r>
              <a:rPr lang="en">
                <a:solidFill>
                  <a:schemeClr val="dk1"/>
                </a:solidFill>
              </a:rPr>
              <a:t> it were a </a:t>
            </a:r>
            <a:r>
              <a:rPr b="1" lang="en">
                <a:solidFill>
                  <a:schemeClr val="dk1"/>
                </a:solidFill>
              </a:rPr>
              <a:t>normal (local) procedure call</a:t>
            </a:r>
            <a:r>
              <a:rPr lang="en">
                <a:solidFill>
                  <a:schemeClr val="dk1"/>
                </a:solidFill>
              </a:rPr>
              <a:t>, without the programmer explicitly coding the details for the remote interaction. </a:t>
            </a:r>
            <a:endParaRPr>
              <a:solidFill>
                <a:srgbClr val="6C6C6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Student implements </a:t>
            </a:r>
            <a:r>
              <a:rPr lang="en"/>
              <a:t>Serializable </a:t>
            </a: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University univ;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Address address;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University implements Serializable{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City city;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transient Student bestStudent;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serialVersionUID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serialization runtime associates with each serializable class a </a:t>
            </a:r>
            <a:r>
              <a:rPr b="1" lang="en"/>
              <a:t>version number</a:t>
            </a:r>
            <a:r>
              <a:rPr lang="en"/>
              <a:t>, called a serialVersionUID, which is used during deserialization to </a:t>
            </a:r>
            <a:r>
              <a:rPr b="1" lang="en"/>
              <a:t>verify </a:t>
            </a:r>
            <a:r>
              <a:rPr lang="en"/>
              <a:t>that the sender and receiver of a serialized object have loaded classes for that object that are </a:t>
            </a:r>
            <a:r>
              <a:rPr b="1" lang="en"/>
              <a:t>compatible </a:t>
            </a:r>
            <a:r>
              <a:rPr lang="en"/>
              <a:t>with respect to serialization. If the receiver has loaded a class for the object that has a different serialVersionUID than that of the corresponding sender's class, then deserialization will result in an </a:t>
            </a:r>
            <a:r>
              <a:rPr b="1" lang="en"/>
              <a:t>InvalidClassException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Create a simple </a:t>
            </a:r>
            <a:r>
              <a:rPr b="1" lang="en" sz="1100">
                <a:solidFill>
                  <a:schemeClr val="dk1"/>
                </a:solidFill>
              </a:rPr>
              <a:t>Java RMI-based online shop system</a:t>
            </a:r>
            <a:r>
              <a:rPr lang="en" sz="1100">
                <a:solidFill>
                  <a:schemeClr val="dk1"/>
                </a:solidFill>
              </a:rPr>
              <a:t> with the following components: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Shop (RMI Service)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Acts as the </a:t>
            </a:r>
            <a:r>
              <a:rPr b="1" lang="en" sz="1100">
                <a:solidFill>
                  <a:schemeClr val="dk1"/>
                </a:solidFill>
              </a:rPr>
              <a:t>interface for clients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It is a remote object </a:t>
            </a:r>
            <a:r>
              <a:rPr b="1" lang="en" sz="1100">
                <a:solidFill>
                  <a:schemeClr val="dk1"/>
                </a:solidFill>
              </a:rPr>
              <a:t>exposed via RMI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Internally, it </a:t>
            </a:r>
            <a:r>
              <a:rPr b="1" lang="en" sz="1100">
                <a:solidFill>
                  <a:schemeClr val="dk1"/>
                </a:solidFill>
              </a:rPr>
              <a:t>calls the Warehouse RMI service</a:t>
            </a:r>
            <a:r>
              <a:rPr lang="en" sz="1100">
                <a:solidFill>
                  <a:schemeClr val="dk1"/>
                </a:solidFill>
              </a:rPr>
              <a:t> as a client.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Offers </a:t>
            </a:r>
            <a:r>
              <a:rPr lang="en" sz="1100">
                <a:solidFill>
                  <a:schemeClr val="dk1"/>
                </a:solidFill>
              </a:rPr>
              <a:t>operations: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listGoods()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buyGood(name, quantity)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Warehouse (RMI Server)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Stores the data (goods, quantity).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Offers operations: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getQuantity(name)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extractFromQuantity(name, qty)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Client: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Provides a command line interface to the customer.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Talks to </a:t>
            </a:r>
            <a:r>
              <a:rPr b="1" lang="en" sz="1100">
                <a:solidFill>
                  <a:schemeClr val="dk1"/>
                </a:solidFill>
              </a:rPr>
              <a:t>Shop RMI Service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Offers commands: list, buy &lt;name&gt; &lt;qty&gt;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[Client] -&gt; [Shop RMI Server] -&gt; [Warehouse RMI Server]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Develop the previous exercise by adding a round-robin load balancer(also an RMI Service) which distributes the requests from the client between two shop service instances: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[Client] -&gt; </a:t>
            </a:r>
            <a:r>
              <a:rPr lang="en" sz="1100">
                <a:solidFill>
                  <a:schemeClr val="dk1"/>
                </a:solidFill>
              </a:rPr>
              <a:t>[Load Balancer RMI Server] -&gt;</a:t>
            </a:r>
            <a:r>
              <a:rPr lang="en" sz="1100">
                <a:solidFill>
                  <a:schemeClr val="dk1"/>
                </a:solidFill>
              </a:rPr>
              <a:t>[Shop RMI Server1] -&gt; [Warehouse RMI Server]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                                               -&gt;</a:t>
            </a:r>
            <a:r>
              <a:rPr lang="en" sz="1100">
                <a:solidFill>
                  <a:schemeClr val="dk1"/>
                </a:solidFill>
              </a:rPr>
              <a:t>[Shop RMI Server2]-&gt;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in General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600" y="1017725"/>
            <a:ext cx="50101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RPC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RPC</a:t>
            </a:r>
            <a:r>
              <a:rPr lang="en"/>
              <a:t> usually refers to </a:t>
            </a:r>
            <a:r>
              <a:rPr b="1" lang="en"/>
              <a:t>synchronous communication</a:t>
            </a:r>
            <a:r>
              <a:rPr lang="en"/>
              <a:t>, whereas </a:t>
            </a:r>
            <a:r>
              <a:rPr b="1" lang="en"/>
              <a:t>messaging</a:t>
            </a:r>
            <a:r>
              <a:rPr lang="en"/>
              <a:t> technologies like JMS and AMQP API-s refer to </a:t>
            </a:r>
            <a:r>
              <a:rPr b="1" lang="en"/>
              <a:t>asynchronous communication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Categories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3613" y="1208750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Language-independant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XML-RPC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an RPC protocol that uses XML to encode its calls and HTTP as a transport mechanism.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JSON-RPC</a:t>
            </a:r>
            <a:r>
              <a:rPr lang="en">
                <a:solidFill>
                  <a:schemeClr val="dk1"/>
                </a:solidFill>
              </a:rPr>
              <a:t> - is an RPC protocol that uses JSON-encoded messages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SOAP</a:t>
            </a:r>
            <a:r>
              <a:rPr lang="en">
                <a:solidFill>
                  <a:schemeClr val="dk1"/>
                </a:solidFill>
              </a:rPr>
              <a:t> - is a successor of XML-RPC and also uses XML to encode its HTTP-based calls.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CORBA</a:t>
            </a:r>
            <a:r>
              <a:rPr lang="en">
                <a:solidFill>
                  <a:schemeClr val="dk1"/>
                </a:solidFill>
              </a:rPr>
              <a:t> - provides remote procedure invocation through an intermediate layer called the object request broker.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35288" y="1208750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Language-specific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RMI</a:t>
            </a:r>
            <a:r>
              <a:rPr lang="en">
                <a:solidFill>
                  <a:schemeClr val="dk1"/>
                </a:solidFill>
              </a:rPr>
              <a:t> - is a </a:t>
            </a:r>
            <a:r>
              <a:rPr b="1" lang="en">
                <a:solidFill>
                  <a:schemeClr val="dk1"/>
                </a:solidFill>
              </a:rPr>
              <a:t>Java API</a:t>
            </a:r>
            <a:r>
              <a:rPr lang="en">
                <a:solidFill>
                  <a:schemeClr val="dk1"/>
                </a:solidFill>
              </a:rPr>
              <a:t> that performs remote method invocation, the </a:t>
            </a:r>
            <a:r>
              <a:rPr b="1" lang="en">
                <a:solidFill>
                  <a:schemeClr val="dk1"/>
                </a:solidFill>
              </a:rPr>
              <a:t>object-oriented</a:t>
            </a:r>
            <a:r>
              <a:rPr lang="en">
                <a:solidFill>
                  <a:schemeClr val="dk1"/>
                </a:solidFill>
              </a:rPr>
              <a:t> equivalent of remote procedure calls (RPC),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</a:t>
            </a:r>
            <a:endParaRPr/>
          </a:p>
        </p:txBody>
      </p:sp>
      <p:pic>
        <p:nvPicPr>
          <p:cNvPr descr="the RMI system, using an existing web server, communicates from serve to client and from client to server"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25" y="1530675"/>
            <a:ext cx="5960125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 Architecture</a:t>
            </a:r>
            <a:endParaRPr/>
          </a:p>
        </p:txBody>
      </p:sp>
      <p:pic>
        <p:nvPicPr>
          <p:cNvPr descr="Image result for java rmi architecture"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0" y="967925"/>
            <a:ext cx="8089300" cy="38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Objects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Objects with methods that </a:t>
            </a:r>
            <a:r>
              <a:rPr b="1" lang="en">
                <a:solidFill>
                  <a:schemeClr val="dk1"/>
                </a:solidFill>
              </a:rPr>
              <a:t>can be invoked across Java virtual machines</a:t>
            </a:r>
            <a:r>
              <a:rPr lang="en">
                <a:solidFill>
                  <a:schemeClr val="dk1"/>
                </a:solidFill>
              </a:rPr>
              <a:t> are called remote objects.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object becomes remote by </a:t>
            </a:r>
            <a:r>
              <a:rPr b="1" lang="en">
                <a:solidFill>
                  <a:schemeClr val="dk1"/>
                </a:solidFill>
              </a:rPr>
              <a:t>implementing</a:t>
            </a:r>
            <a:r>
              <a:rPr lang="en">
                <a:solidFill>
                  <a:schemeClr val="dk1"/>
                </a:solidFill>
              </a:rPr>
              <a:t> a remote interface, which has the following characteristics: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remote interface</a:t>
            </a:r>
            <a:r>
              <a:rPr lang="en">
                <a:solidFill>
                  <a:schemeClr val="dk1"/>
                </a:solidFill>
              </a:rPr>
              <a:t> extends the interface </a:t>
            </a:r>
            <a:r>
              <a:rPr b="1" i="1" lang="en">
                <a:solidFill>
                  <a:schemeClr val="dk1"/>
                </a:solidFill>
              </a:rPr>
              <a:t>java.rmi.Remote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method of the interface declares </a:t>
            </a:r>
            <a:r>
              <a:rPr b="1" lang="en">
                <a:solidFill>
                  <a:schemeClr val="dk1"/>
                </a:solidFill>
              </a:rPr>
              <a:t>java.rmi.RemoteException</a:t>
            </a:r>
            <a:r>
              <a:rPr lang="en">
                <a:solidFill>
                  <a:schemeClr val="dk1"/>
                </a:solidFill>
              </a:rPr>
              <a:t> in its throws clause, in addition to any application-specific exceptions.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 Registry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RMI registry</a:t>
            </a:r>
            <a:r>
              <a:rPr lang="en">
                <a:solidFill>
                  <a:schemeClr val="dk1"/>
                </a:solidFill>
              </a:rPr>
              <a:t> is a particular type of </a:t>
            </a:r>
            <a:r>
              <a:rPr b="1" lang="en">
                <a:solidFill>
                  <a:schemeClr val="dk1"/>
                </a:solidFill>
              </a:rPr>
              <a:t>remote object</a:t>
            </a:r>
            <a:r>
              <a:rPr lang="en">
                <a:solidFill>
                  <a:schemeClr val="dk1"/>
                </a:solidFill>
              </a:rPr>
              <a:t> used for </a:t>
            </a:r>
            <a:r>
              <a:rPr b="1" lang="en">
                <a:solidFill>
                  <a:schemeClr val="dk1"/>
                </a:solidFill>
              </a:rPr>
              <a:t>references</a:t>
            </a:r>
            <a:r>
              <a:rPr lang="en">
                <a:solidFill>
                  <a:schemeClr val="dk1"/>
                </a:solidFill>
              </a:rPr>
              <a:t> to other remote objects. It is a simple </a:t>
            </a:r>
            <a:r>
              <a:rPr b="1" lang="en">
                <a:solidFill>
                  <a:schemeClr val="dk1"/>
                </a:solidFill>
              </a:rPr>
              <a:t>remote object naming service</a:t>
            </a:r>
            <a:r>
              <a:rPr lang="en">
                <a:solidFill>
                  <a:schemeClr val="dk1"/>
                </a:solidFill>
              </a:rPr>
              <a:t> that enables clients to obtain a reference to a remote object by name. It is typically only used to </a:t>
            </a:r>
            <a:r>
              <a:rPr b="1" lang="en">
                <a:solidFill>
                  <a:schemeClr val="dk1"/>
                </a:solidFill>
              </a:rPr>
              <a:t>locate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dk1"/>
                </a:solidFill>
              </a:rPr>
              <a:t>first remote object</a:t>
            </a:r>
            <a:r>
              <a:rPr lang="en">
                <a:solidFill>
                  <a:schemeClr val="dk1"/>
                </a:solidFill>
              </a:rPr>
              <a:t> that an RMI client needs to use. That first remote object might then provide support for finding other objects.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Registry registry = LocateRegistry.getRegistry();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registry.rebind(name, stub);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