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9F81993-8415-4945-88E1-B2E04002CE52}">
  <a:tblStyle styleId="{49F81993-8415-4945-88E1-B2E04002CE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37b8e8ba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37b8e8ba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3ce163d9b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3ce163d9b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3ce163d9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3ce163d9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37b8e8baa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37b8e8baa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7b8e8baa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37b8e8baa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37b8e8baa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37b8e8baa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37b8e8baad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37b8e8baa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37b8e8baa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37b8e8baa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37b8e8baa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37b8e8baa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37b8e8baa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37b8e8baa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37b8e8baad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37b8e8baad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7b8e8baa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7b8e8baa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37b8e8baad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37b8e8baad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37b8e8baad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37b8e8baad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37b8e8baad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37b8e8baad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37b8e8baad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37b8e8baad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37e214c6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37e214c6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37e214c65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37e214c65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37e214c65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37e214c65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37b8e8baa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37b8e8baa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7b8e8baa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37b8e8baa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3ce163d9b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3ce163d9b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3ce163d9b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3ce163d9b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3ce163d9b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3ce163d9b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3ce163d9b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3ce163d9b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3ce163d9b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3ce163d9b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E2. Byzantine Generals Problem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581600" y="1244975"/>
            <a:ext cx="69882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outcome is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G2, G3 and G4 decide to RETREAT, coming to </a:t>
            </a:r>
            <a:r>
              <a:rPr b="1" lang="en"/>
              <a:t>consensus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Byzantine Generals Problem</a:t>
            </a:r>
            <a:endParaRPr/>
          </a:p>
        </p:txBody>
      </p:sp>
      <p:sp>
        <p:nvSpPr>
          <p:cNvPr id="121" name="Google Shape;121;p23"/>
          <p:cNvSpPr txBox="1"/>
          <p:nvPr/>
        </p:nvSpPr>
        <p:spPr>
          <a:xfrm>
            <a:off x="204375" y="1237125"/>
            <a:ext cx="8251200" cy="39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Up to</a:t>
            </a:r>
            <a:r>
              <a:rPr b="1" lang="en" sz="1800">
                <a:solidFill>
                  <a:schemeClr val="dk2"/>
                </a:solidFill>
              </a:rPr>
              <a:t> f</a:t>
            </a:r>
            <a:r>
              <a:rPr lang="en" sz="1800">
                <a:solidFill>
                  <a:schemeClr val="dk2"/>
                </a:solidFill>
              </a:rPr>
              <a:t>(of </a:t>
            </a:r>
            <a:r>
              <a:rPr b="1" lang="en" sz="1800">
                <a:solidFill>
                  <a:schemeClr val="dk2"/>
                </a:solidFill>
              </a:rPr>
              <a:t>n</a:t>
            </a:r>
            <a:r>
              <a:rPr lang="en" sz="1800">
                <a:solidFill>
                  <a:schemeClr val="dk2"/>
                </a:solidFill>
              </a:rPr>
              <a:t>) generals might behave maliciously.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Honest generals </a:t>
            </a:r>
            <a:r>
              <a:rPr b="1" lang="en" sz="1800">
                <a:solidFill>
                  <a:schemeClr val="dk2"/>
                </a:solidFill>
              </a:rPr>
              <a:t>don’t know</a:t>
            </a:r>
            <a:r>
              <a:rPr lang="en" sz="1800">
                <a:solidFill>
                  <a:schemeClr val="dk2"/>
                </a:solidFill>
              </a:rPr>
              <a:t> who the malicious generals are.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The malicious generals may behave in a </a:t>
            </a:r>
            <a:r>
              <a:rPr b="1" lang="en" sz="1800">
                <a:solidFill>
                  <a:schemeClr val="dk2"/>
                </a:solidFill>
              </a:rPr>
              <a:t>coordinated fashion</a:t>
            </a:r>
            <a:r>
              <a:rPr lang="en" sz="1800">
                <a:solidFill>
                  <a:schemeClr val="dk2"/>
                </a:solidFill>
              </a:rPr>
              <a:t>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" sz="1800">
                <a:solidFill>
                  <a:schemeClr val="dk2"/>
                </a:solidFill>
              </a:rPr>
              <a:t>Nevertheless, the honest generals </a:t>
            </a:r>
            <a:r>
              <a:rPr b="1" lang="en" sz="1800">
                <a:solidFill>
                  <a:schemeClr val="dk2"/>
                </a:solidFill>
              </a:rPr>
              <a:t>must agree </a:t>
            </a:r>
            <a:r>
              <a:rPr lang="en" sz="1800">
                <a:solidFill>
                  <a:schemeClr val="dk2"/>
                </a:solidFill>
              </a:rPr>
              <a:t>on a plan.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How can the loyal generals reach a unanimous agreement on the plan of action, despite the presence of traitors sending conflicting information?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aspects of the Byzantine Generals Problem</a:t>
            </a:r>
            <a:endParaRPr/>
          </a:p>
        </p:txBody>
      </p:sp>
      <p:sp>
        <p:nvSpPr>
          <p:cNvPr id="127" name="Google Shape;127;p24"/>
          <p:cNvSpPr txBox="1"/>
          <p:nvPr/>
        </p:nvSpPr>
        <p:spPr>
          <a:xfrm>
            <a:off x="204375" y="1237125"/>
            <a:ext cx="8251200" cy="39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Communication</a:t>
            </a:r>
            <a:r>
              <a:rPr lang="en" sz="1100">
                <a:solidFill>
                  <a:schemeClr val="dk1"/>
                </a:solidFill>
              </a:rPr>
              <a:t>: Generals can only communicate by sending </a:t>
            </a:r>
            <a:r>
              <a:rPr b="1" lang="en" sz="1100">
                <a:solidFill>
                  <a:schemeClr val="dk1"/>
                </a:solidFill>
              </a:rPr>
              <a:t>messages </a:t>
            </a:r>
            <a:r>
              <a:rPr lang="en" sz="1100">
                <a:solidFill>
                  <a:schemeClr val="dk1"/>
                </a:solidFill>
              </a:rPr>
              <a:t>(thru messengers). There is no shared memory or broadcast channel aside from these messages. In the classical form, messages are </a:t>
            </a:r>
            <a:r>
              <a:rPr i="1" lang="en" sz="1100">
                <a:solidFill>
                  <a:schemeClr val="dk1"/>
                </a:solidFill>
              </a:rPr>
              <a:t>oral</a:t>
            </a:r>
            <a:r>
              <a:rPr lang="en" sz="1100">
                <a:solidFill>
                  <a:schemeClr val="dk1"/>
                </a:solidFill>
              </a:rPr>
              <a:t> (</a:t>
            </a:r>
            <a:r>
              <a:rPr b="1" lang="en" sz="1100">
                <a:solidFill>
                  <a:schemeClr val="dk1"/>
                </a:solidFill>
              </a:rPr>
              <a:t>not cryptographically signed</a:t>
            </a:r>
            <a:r>
              <a:rPr lang="en" sz="1100">
                <a:solidFill>
                  <a:schemeClr val="dk1"/>
                </a:solidFill>
              </a:rPr>
              <a:t>), meaning a traitor can </a:t>
            </a:r>
            <a:r>
              <a:rPr b="1" lang="en" sz="1100">
                <a:solidFill>
                  <a:schemeClr val="dk1"/>
                </a:solidFill>
              </a:rPr>
              <a:t>forge</a:t>
            </a:r>
            <a:r>
              <a:rPr lang="en" sz="1100">
                <a:solidFill>
                  <a:schemeClr val="dk1"/>
                </a:solidFill>
              </a:rPr>
              <a:t> or alter messages arbitrarily.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Consensus Goal</a:t>
            </a:r>
            <a:r>
              <a:rPr lang="en" sz="1100">
                <a:solidFill>
                  <a:schemeClr val="dk1"/>
                </a:solidFill>
              </a:rPr>
              <a:t>: All </a:t>
            </a:r>
            <a:r>
              <a:rPr i="1" lang="en" sz="1100">
                <a:solidFill>
                  <a:schemeClr val="dk1"/>
                </a:solidFill>
              </a:rPr>
              <a:t>loyal</a:t>
            </a:r>
            <a:r>
              <a:rPr lang="en" sz="1100">
                <a:solidFill>
                  <a:schemeClr val="dk1"/>
                </a:solidFill>
              </a:rPr>
              <a:t> (non-faulty) generals </a:t>
            </a:r>
            <a:r>
              <a:rPr b="1" lang="en" sz="1100">
                <a:solidFill>
                  <a:schemeClr val="dk1"/>
                </a:solidFill>
              </a:rPr>
              <a:t>must agree on the same decision</a:t>
            </a:r>
            <a:r>
              <a:rPr lang="en" sz="1100">
                <a:solidFill>
                  <a:schemeClr val="dk1"/>
                </a:solidFill>
              </a:rPr>
              <a:t> (attack or retreat), and </a:t>
            </a:r>
            <a:r>
              <a:rPr b="1" lang="en" sz="1100">
                <a:solidFill>
                  <a:schemeClr val="dk1"/>
                </a:solidFill>
              </a:rPr>
              <a:t>if the designated commanding general is loyal, then that agreed-upon decision must be the exact order he proposed</a:t>
            </a:r>
            <a:r>
              <a:rPr lang="en" sz="1100">
                <a:solidFill>
                  <a:schemeClr val="dk1"/>
                </a:solidFill>
              </a:rPr>
              <a:t>. In other words, the system should satisfy:</a:t>
            </a:r>
            <a:endParaRPr sz="1100">
              <a:solidFill>
                <a:schemeClr val="dk1"/>
              </a:solidFill>
            </a:endParaRPr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b="1" lang="en" sz="1100">
                <a:solidFill>
                  <a:schemeClr val="dk1"/>
                </a:solidFill>
              </a:rPr>
              <a:t>Agreement</a:t>
            </a:r>
            <a:r>
              <a:rPr lang="en" sz="1100">
                <a:solidFill>
                  <a:schemeClr val="dk1"/>
                </a:solidFill>
              </a:rPr>
              <a:t>: All loyal generals decide on the same course of action.</a:t>
            </a:r>
            <a:endParaRPr sz="1100">
              <a:solidFill>
                <a:schemeClr val="dk1"/>
              </a:solidFill>
            </a:endParaRPr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b="1" lang="en" sz="1100">
                <a:solidFill>
                  <a:schemeClr val="dk1"/>
                </a:solidFill>
              </a:rPr>
              <a:t>Validity</a:t>
            </a:r>
            <a:r>
              <a:rPr lang="en" sz="1100">
                <a:solidFill>
                  <a:schemeClr val="dk1"/>
                </a:solidFill>
              </a:rPr>
              <a:t>: If the commanding general is loyal, then all loyal generals adopt the commander’s order as the final decision.</a:t>
            </a:r>
            <a:endParaRPr sz="11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These two properties (sometimes called </a:t>
            </a:r>
            <a:r>
              <a:rPr b="1" i="1" lang="en" sz="1100">
                <a:solidFill>
                  <a:schemeClr val="dk1"/>
                </a:solidFill>
              </a:rPr>
              <a:t>interactive consistency</a:t>
            </a:r>
            <a:r>
              <a:rPr lang="en" sz="1100">
                <a:solidFill>
                  <a:schemeClr val="dk1"/>
                </a:solidFill>
              </a:rPr>
              <a:t> conditions </a:t>
            </a:r>
            <a:r>
              <a:rPr b="1" lang="en" sz="1100">
                <a:solidFill>
                  <a:schemeClr val="dk1"/>
                </a:solidFill>
              </a:rPr>
              <a:t>IC1</a:t>
            </a:r>
            <a:r>
              <a:rPr lang="en" sz="1100">
                <a:solidFill>
                  <a:schemeClr val="dk1"/>
                </a:solidFill>
              </a:rPr>
              <a:t> and </a:t>
            </a:r>
            <a:r>
              <a:rPr b="1" lang="en" sz="1100">
                <a:solidFill>
                  <a:schemeClr val="dk1"/>
                </a:solidFill>
              </a:rPr>
              <a:t>IC2</a:t>
            </a:r>
            <a:r>
              <a:rPr lang="en" sz="1100">
                <a:solidFill>
                  <a:schemeClr val="dk1"/>
                </a:solidFill>
              </a:rPr>
              <a:t>) capture the essence of Byzantine agreement​. The challenge is that traitors may send </a:t>
            </a:r>
            <a:r>
              <a:rPr b="1" i="1" lang="en" sz="1100">
                <a:solidFill>
                  <a:schemeClr val="dk1"/>
                </a:solidFill>
              </a:rPr>
              <a:t>inconsistent</a:t>
            </a:r>
            <a:r>
              <a:rPr b="1" lang="en" sz="1100">
                <a:solidFill>
                  <a:schemeClr val="dk1"/>
                </a:solidFill>
              </a:rPr>
              <a:t> </a:t>
            </a:r>
            <a:r>
              <a:rPr lang="en" sz="1100">
                <a:solidFill>
                  <a:schemeClr val="dk1"/>
                </a:solidFill>
              </a:rPr>
              <a:t>messages to different parts of the network, attempting to confuse the loyal generals.</a:t>
            </a:r>
            <a:endParaRPr sz="11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theorem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Theorem</a:t>
            </a:r>
            <a:r>
              <a:rPr lang="en"/>
              <a:t>: </a:t>
            </a:r>
            <a:r>
              <a:rPr b="1" lang="en"/>
              <a:t>n &gt; 3f</a:t>
            </a:r>
            <a:r>
              <a:rPr lang="en"/>
              <a:t> generals are enough to tolerate </a:t>
            </a:r>
            <a:r>
              <a:rPr b="1" lang="en"/>
              <a:t>f </a:t>
            </a:r>
            <a:r>
              <a:rPr lang="en"/>
              <a:t>malicious generals.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Cryptography</a:t>
            </a:r>
            <a:r>
              <a:rPr lang="en"/>
              <a:t>(digital signatures) helps, but problem remains hard.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Explanation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If </a:t>
            </a:r>
            <a:r>
              <a:rPr b="1" lang="en"/>
              <a:t>n ≤ 3f</a:t>
            </a:r>
            <a:r>
              <a:rPr lang="en"/>
              <a:t>, the Byzantine Generals Problem is </a:t>
            </a:r>
            <a:r>
              <a:rPr b="1" lang="en"/>
              <a:t>unsolvable</a:t>
            </a:r>
            <a:r>
              <a:rPr lang="en"/>
              <a:t> (you cannot guarantee that all loyal processes agree), 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If </a:t>
            </a:r>
            <a:r>
              <a:rPr b="1" lang="en"/>
              <a:t>n ≥ 3f+1</a:t>
            </a:r>
            <a:r>
              <a:rPr lang="en"/>
              <a:t>, there </a:t>
            </a:r>
            <a:r>
              <a:rPr b="1" lang="en"/>
              <a:t>is a protocol that solves</a:t>
            </a:r>
            <a:r>
              <a:rPr lang="en"/>
              <a:t> the Byzantine Generals Problem for up to f Byzantine faults.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n"/>
              <a:t>*L. Lamport, R. E. Shostak, and M. C. Pease. 1982. The Byzantine generals problem. ACM Trans. Program. Lang. Syst., 4(3): 382–401.</a:t>
            </a:r>
            <a:endParaRPr b="1" i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formal statement of the problem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n total processes (generals), of which up to </a:t>
            </a:r>
            <a:r>
              <a:rPr b="1" lang="en"/>
              <a:t>f</a:t>
            </a:r>
            <a:r>
              <a:rPr lang="en"/>
              <a:t> might be Byzantine (meaning they can behave arbitrarily or maliciously). Among these </a:t>
            </a:r>
            <a:r>
              <a:rPr b="1" lang="en"/>
              <a:t>n</a:t>
            </a:r>
            <a:r>
              <a:rPr lang="en"/>
              <a:t> processes:</a:t>
            </a:r>
            <a:endParaRPr sz="1100">
              <a:solidFill>
                <a:schemeClr val="dk1"/>
              </a:solidFill>
            </a:endParaRPr>
          </a:p>
          <a:p>
            <a:pPr indent="-282733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/>
              <a:t>There is one distinguished </a:t>
            </a:r>
            <a:r>
              <a:rPr b="1" lang="en"/>
              <a:t>Commander</a:t>
            </a:r>
            <a:r>
              <a:rPr lang="en"/>
              <a:t> (also called the </a:t>
            </a:r>
            <a:r>
              <a:rPr b="1" lang="en"/>
              <a:t>"General"</a:t>
            </a:r>
            <a:r>
              <a:rPr lang="en"/>
              <a:t> in the original formulation)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AutoNum type="arabicPeriod"/>
            </a:pPr>
            <a:r>
              <a:rPr lang="en"/>
              <a:t>The other </a:t>
            </a:r>
            <a:r>
              <a:rPr b="1" lang="en"/>
              <a:t>n−1</a:t>
            </a:r>
            <a:r>
              <a:rPr lang="en"/>
              <a:t> are called </a:t>
            </a:r>
            <a:r>
              <a:rPr b="1" lang="en"/>
              <a:t>Lieutenants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protocol must allow every </a:t>
            </a:r>
            <a:r>
              <a:rPr b="1" i="1" lang="en"/>
              <a:t>loyal</a:t>
            </a:r>
            <a:r>
              <a:rPr lang="en"/>
              <a:t> lieutenant to decide on a value. We require:</a:t>
            </a:r>
            <a:endParaRPr sz="1100">
              <a:solidFill>
                <a:schemeClr val="dk1"/>
              </a:solidFill>
            </a:endParaRPr>
          </a:p>
          <a:p>
            <a:pPr indent="-282733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/>
              <a:t>Agreement</a:t>
            </a:r>
            <a:r>
              <a:rPr lang="en"/>
              <a:t>: All loyal lieutenants decide on the same value.</a:t>
            </a:r>
            <a:endParaRPr sz="1100">
              <a:solidFill>
                <a:schemeClr val="dk1"/>
              </a:solidFill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/>
              <a:t>Validity</a:t>
            </a:r>
            <a:r>
              <a:rPr lang="en"/>
              <a:t>: If the commander is loyal and proposes value </a:t>
            </a:r>
            <a:r>
              <a:rPr b="1" lang="en"/>
              <a:t>v</a:t>
            </a:r>
            <a:r>
              <a:rPr lang="en"/>
              <a:t>, then every loyal lieutenant must decide </a:t>
            </a:r>
            <a:r>
              <a:rPr b="1" lang="en"/>
              <a:t>v</a:t>
            </a:r>
            <a:r>
              <a:rPr lang="en"/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other words, we want to ensure that no matter what the </a:t>
            </a:r>
            <a:r>
              <a:rPr b="1" lang="en"/>
              <a:t>f</a:t>
            </a:r>
            <a:r>
              <a:rPr lang="en"/>
              <a:t> faulty processes do, the loyal processes come to one common decision (</a:t>
            </a:r>
            <a:r>
              <a:rPr b="1" lang="en"/>
              <a:t>agreement</a:t>
            </a:r>
            <a:r>
              <a:rPr lang="en"/>
              <a:t>), and if the commander is not faulty, that decision is exactly what the commander proposed (</a:t>
            </a:r>
            <a:r>
              <a:rPr b="1" lang="en"/>
              <a:t>validity</a:t>
            </a:r>
            <a:r>
              <a:rPr lang="en"/>
              <a:t>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Statement of the theorem</a:t>
            </a:r>
            <a:endParaRPr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Theorem (Lamport–Shostak–Pease)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/>
              <a:t>Necessity:</a:t>
            </a:r>
            <a:r>
              <a:rPr lang="en"/>
              <a:t> If </a:t>
            </a:r>
            <a:r>
              <a:rPr b="1" i="1" lang="en"/>
              <a:t>n≤3f,</a:t>
            </a:r>
            <a:r>
              <a:rPr lang="en"/>
              <a:t> then </a:t>
            </a:r>
            <a:r>
              <a:rPr b="1" lang="en"/>
              <a:t>no</a:t>
            </a:r>
            <a:r>
              <a:rPr lang="en"/>
              <a:t> protocol can guarantee agreement.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/>
              <a:t>Sufficiency: </a:t>
            </a:r>
            <a:r>
              <a:rPr lang="en"/>
              <a:t>If </a:t>
            </a:r>
            <a:r>
              <a:rPr b="1" i="1" lang="en"/>
              <a:t>n≥3f+1</a:t>
            </a:r>
            <a:r>
              <a:rPr lang="en"/>
              <a:t>, then there </a:t>
            </a:r>
            <a:r>
              <a:rPr b="1" lang="en"/>
              <a:t>exists</a:t>
            </a:r>
            <a:r>
              <a:rPr lang="en"/>
              <a:t> a protocol (</a:t>
            </a:r>
            <a:r>
              <a:rPr b="1" i="1" lang="en"/>
              <a:t>OM(f),</a:t>
            </a:r>
            <a:r>
              <a:rPr lang="en"/>
              <a:t> a recursive “oral messages” algorithm) that </a:t>
            </a:r>
            <a:r>
              <a:rPr b="1" lang="en"/>
              <a:t>guarantees agreement</a:t>
            </a:r>
            <a:r>
              <a:rPr lang="en"/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Proof: Necessity. The </a:t>
            </a:r>
            <a:r>
              <a:rPr lang="en"/>
              <a:t>High-Level Idea</a:t>
            </a:r>
            <a:endParaRPr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</a:t>
            </a:r>
            <a:r>
              <a:rPr b="1" lang="en"/>
              <a:t>n≤3f, </a:t>
            </a:r>
            <a:r>
              <a:rPr lang="en"/>
              <a:t>the adversary(traitor generals) can partition the loyal processes and inject inconsistent information so that different loyal subsets end up making different decisions. Concretely:</a:t>
            </a:r>
            <a:endParaRPr sz="1100">
              <a:solidFill>
                <a:schemeClr val="dk1"/>
              </a:solidFill>
            </a:endParaRPr>
          </a:p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/>
              <a:t>The faulty processes (≤f) can </a:t>
            </a:r>
            <a:r>
              <a:rPr b="1" lang="en"/>
              <a:t>“stand between”</a:t>
            </a:r>
            <a:r>
              <a:rPr lang="en"/>
              <a:t> or confuse messages between two subsets of loyal processes.</a:t>
            </a:r>
            <a:endParaRPr sz="1100">
              <a:solidFill>
                <a:schemeClr val="dk1"/>
              </a:solidFill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/>
              <a:t>Each </a:t>
            </a:r>
            <a:r>
              <a:rPr b="1" lang="en"/>
              <a:t>subset</a:t>
            </a:r>
            <a:r>
              <a:rPr lang="en"/>
              <a:t> of loyal generals(processes) sees a </a:t>
            </a:r>
            <a:r>
              <a:rPr b="1" lang="en"/>
              <a:t>different “picture”</a:t>
            </a:r>
            <a:r>
              <a:rPr lang="en"/>
              <a:t> of the system, making it </a:t>
            </a:r>
            <a:r>
              <a:rPr b="1" lang="en"/>
              <a:t>impossible to agree</a:t>
            </a:r>
            <a:r>
              <a:rPr lang="en"/>
              <a:t> on a single value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Sketch of Proof(Necessity)</a:t>
            </a:r>
            <a:endParaRPr/>
          </a:p>
        </p:txBody>
      </p:sp>
      <p:sp>
        <p:nvSpPr>
          <p:cNvPr id="163" name="Google Shape;163;p30"/>
          <p:cNvSpPr txBox="1"/>
          <p:nvPr>
            <p:ph idx="1" type="body"/>
          </p:nvPr>
        </p:nvSpPr>
        <p:spPr>
          <a:xfrm>
            <a:off x="311700" y="1152475"/>
            <a:ext cx="8520600" cy="37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1306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88"/>
              <a:buAutoNum type="arabicPeriod"/>
            </a:pPr>
            <a:r>
              <a:rPr b="1" lang="en" sz="987">
                <a:solidFill>
                  <a:schemeClr val="dk1"/>
                </a:solidFill>
              </a:rPr>
              <a:t>Number of Loyal vs. Faulty</a:t>
            </a:r>
            <a:endParaRPr b="1" sz="987">
              <a:solidFill>
                <a:schemeClr val="dk1"/>
              </a:solidFill>
            </a:endParaRPr>
          </a:p>
          <a:p>
            <a:pPr indent="-29130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88"/>
              <a:buChar char="●"/>
            </a:pPr>
            <a:r>
              <a:rPr lang="en" sz="987">
                <a:solidFill>
                  <a:schemeClr val="dk1"/>
                </a:solidFill>
              </a:rPr>
              <a:t>Since </a:t>
            </a:r>
            <a:r>
              <a:rPr b="1" lang="en" sz="987">
                <a:solidFill>
                  <a:schemeClr val="dk1"/>
                </a:solidFill>
              </a:rPr>
              <a:t>n ≤ 3f,</a:t>
            </a:r>
            <a:r>
              <a:rPr lang="en" sz="987">
                <a:solidFill>
                  <a:schemeClr val="dk1"/>
                </a:solidFill>
              </a:rPr>
              <a:t> the maximum number of </a:t>
            </a:r>
            <a:r>
              <a:rPr b="1" i="1" lang="en" sz="987">
                <a:solidFill>
                  <a:schemeClr val="dk1"/>
                </a:solidFill>
              </a:rPr>
              <a:t>loyal</a:t>
            </a:r>
            <a:r>
              <a:rPr lang="en" sz="987">
                <a:solidFill>
                  <a:schemeClr val="dk1"/>
                </a:solidFill>
              </a:rPr>
              <a:t> processes is </a:t>
            </a:r>
            <a:r>
              <a:rPr b="1" lang="en" sz="987">
                <a:solidFill>
                  <a:schemeClr val="dk1"/>
                </a:solidFill>
              </a:rPr>
              <a:t>n−f ≤ 2f</a:t>
            </a:r>
            <a:r>
              <a:rPr lang="en" sz="987">
                <a:solidFill>
                  <a:schemeClr val="dk1"/>
                </a:solidFill>
              </a:rPr>
              <a:t>.</a:t>
            </a:r>
            <a:endParaRPr sz="987">
              <a:solidFill>
                <a:schemeClr val="dk1"/>
              </a:solidFill>
            </a:endParaRPr>
          </a:p>
          <a:p>
            <a:pPr indent="-29130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88"/>
              <a:buChar char="●"/>
            </a:pPr>
            <a:r>
              <a:rPr lang="en" sz="987">
                <a:solidFill>
                  <a:schemeClr val="dk1"/>
                </a:solidFill>
              </a:rPr>
              <a:t>Thus, all loyal processes can be split into two disjoint groups each of size </a:t>
            </a:r>
            <a:r>
              <a:rPr i="1" lang="en" sz="987">
                <a:solidFill>
                  <a:schemeClr val="dk1"/>
                </a:solidFill>
              </a:rPr>
              <a:t>at most</a:t>
            </a:r>
            <a:r>
              <a:rPr lang="en" sz="987">
                <a:solidFill>
                  <a:schemeClr val="dk1"/>
                </a:solidFill>
              </a:rPr>
              <a:t> </a:t>
            </a:r>
            <a:r>
              <a:rPr b="1" lang="en" sz="987">
                <a:solidFill>
                  <a:schemeClr val="dk1"/>
                </a:solidFill>
              </a:rPr>
              <a:t>f</a:t>
            </a:r>
            <a:r>
              <a:rPr lang="en" sz="987">
                <a:solidFill>
                  <a:schemeClr val="dk1"/>
                </a:solidFill>
              </a:rPr>
              <a:t>. Denote them </a:t>
            </a:r>
            <a:r>
              <a:rPr b="1" lang="en" sz="987">
                <a:solidFill>
                  <a:schemeClr val="dk1"/>
                </a:solidFill>
              </a:rPr>
              <a:t>Gr1</a:t>
            </a:r>
            <a:r>
              <a:rPr lang="en" sz="987">
                <a:solidFill>
                  <a:schemeClr val="dk1"/>
                </a:solidFill>
              </a:rPr>
              <a:t>​ and </a:t>
            </a:r>
            <a:r>
              <a:rPr b="1" lang="en" sz="987">
                <a:solidFill>
                  <a:schemeClr val="dk1"/>
                </a:solidFill>
              </a:rPr>
              <a:t>Gr2</a:t>
            </a:r>
            <a:r>
              <a:rPr lang="en" sz="987">
                <a:solidFill>
                  <a:schemeClr val="dk1"/>
                </a:solidFill>
              </a:rPr>
              <a:t>​.</a:t>
            </a:r>
            <a:endParaRPr sz="987">
              <a:solidFill>
                <a:schemeClr val="dk1"/>
              </a:solidFill>
            </a:endParaRPr>
          </a:p>
          <a:p>
            <a:pPr indent="-291306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88"/>
              <a:buAutoNum type="arabicPeriod"/>
            </a:pPr>
            <a:r>
              <a:rPr b="1" lang="en" sz="987">
                <a:solidFill>
                  <a:schemeClr val="dk1"/>
                </a:solidFill>
              </a:rPr>
              <a:t>Construct</a:t>
            </a:r>
            <a:r>
              <a:rPr lang="en" sz="987">
                <a:solidFill>
                  <a:schemeClr val="dk1"/>
                </a:solidFill>
              </a:rPr>
              <a:t> Two Scenarios</a:t>
            </a:r>
            <a:endParaRPr sz="987">
              <a:solidFill>
                <a:schemeClr val="dk1"/>
              </a:solidFill>
            </a:endParaRPr>
          </a:p>
          <a:p>
            <a:pPr indent="-291306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88"/>
              <a:buChar char="●"/>
            </a:pPr>
            <a:r>
              <a:rPr b="1" lang="en" sz="987">
                <a:solidFill>
                  <a:schemeClr val="dk1"/>
                </a:solidFill>
              </a:rPr>
              <a:t>Scenario A</a:t>
            </a:r>
            <a:r>
              <a:rPr lang="en" sz="987">
                <a:solidFill>
                  <a:schemeClr val="dk1"/>
                </a:solidFill>
              </a:rPr>
              <a:t>: The commander (assume it is </a:t>
            </a:r>
            <a:r>
              <a:rPr b="1" lang="en" sz="987">
                <a:solidFill>
                  <a:schemeClr val="dk1"/>
                </a:solidFill>
              </a:rPr>
              <a:t>loyal</a:t>
            </a:r>
            <a:r>
              <a:rPr lang="en" sz="987">
                <a:solidFill>
                  <a:schemeClr val="dk1"/>
                </a:solidFill>
              </a:rPr>
              <a:t>) is in </a:t>
            </a:r>
            <a:r>
              <a:rPr b="1" lang="en" sz="987">
                <a:solidFill>
                  <a:schemeClr val="dk1"/>
                </a:solidFill>
              </a:rPr>
              <a:t>Gr1</a:t>
            </a:r>
            <a:r>
              <a:rPr lang="en" sz="987">
                <a:solidFill>
                  <a:schemeClr val="dk1"/>
                </a:solidFill>
              </a:rPr>
              <a:t>​, proposes a value </a:t>
            </a:r>
            <a:r>
              <a:rPr b="1" lang="en" sz="987">
                <a:solidFill>
                  <a:schemeClr val="dk1"/>
                </a:solidFill>
              </a:rPr>
              <a:t>vA</a:t>
            </a:r>
            <a:r>
              <a:rPr lang="en" sz="987">
                <a:solidFill>
                  <a:schemeClr val="dk1"/>
                </a:solidFill>
              </a:rPr>
              <a:t>​</a:t>
            </a:r>
            <a:endParaRPr sz="987">
              <a:solidFill>
                <a:schemeClr val="dk1"/>
              </a:solidFill>
            </a:endParaRPr>
          </a:p>
          <a:p>
            <a:pPr indent="-291306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88"/>
              <a:buChar char="●"/>
            </a:pPr>
            <a:r>
              <a:rPr b="1" lang="en" sz="987">
                <a:solidFill>
                  <a:schemeClr val="dk1"/>
                </a:solidFill>
              </a:rPr>
              <a:t>Scenario B</a:t>
            </a:r>
            <a:r>
              <a:rPr lang="en" sz="987">
                <a:solidFill>
                  <a:schemeClr val="dk1"/>
                </a:solidFill>
              </a:rPr>
              <a:t>: The </a:t>
            </a:r>
            <a:r>
              <a:rPr i="1" lang="en" sz="987">
                <a:solidFill>
                  <a:schemeClr val="dk1"/>
                </a:solidFill>
              </a:rPr>
              <a:t>same</a:t>
            </a:r>
            <a:r>
              <a:rPr lang="en" sz="987">
                <a:solidFill>
                  <a:schemeClr val="dk1"/>
                </a:solidFill>
              </a:rPr>
              <a:t> commander (also </a:t>
            </a:r>
            <a:r>
              <a:rPr b="1" lang="en" sz="987">
                <a:solidFill>
                  <a:schemeClr val="dk1"/>
                </a:solidFill>
              </a:rPr>
              <a:t>loyal</a:t>
            </a:r>
            <a:r>
              <a:rPr lang="en" sz="987">
                <a:solidFill>
                  <a:schemeClr val="dk1"/>
                </a:solidFill>
              </a:rPr>
              <a:t>) is in </a:t>
            </a:r>
            <a:r>
              <a:rPr b="1" lang="en" sz="987">
                <a:solidFill>
                  <a:schemeClr val="dk1"/>
                </a:solidFill>
              </a:rPr>
              <a:t>Gr2</a:t>
            </a:r>
            <a:r>
              <a:rPr lang="en" sz="987">
                <a:solidFill>
                  <a:schemeClr val="dk1"/>
                </a:solidFill>
              </a:rPr>
              <a:t>, proposes a </a:t>
            </a:r>
            <a:r>
              <a:rPr i="1" lang="en" sz="987">
                <a:solidFill>
                  <a:schemeClr val="dk1"/>
                </a:solidFill>
              </a:rPr>
              <a:t>different</a:t>
            </a:r>
            <a:r>
              <a:rPr lang="en" sz="987">
                <a:solidFill>
                  <a:schemeClr val="dk1"/>
                </a:solidFill>
              </a:rPr>
              <a:t> value </a:t>
            </a:r>
            <a:r>
              <a:rPr b="1" lang="en" sz="987">
                <a:solidFill>
                  <a:schemeClr val="dk1"/>
                </a:solidFill>
              </a:rPr>
              <a:t>vB</a:t>
            </a:r>
            <a:r>
              <a:rPr lang="en" sz="987">
                <a:solidFill>
                  <a:schemeClr val="dk1"/>
                </a:solidFill>
              </a:rPr>
              <a:t>.</a:t>
            </a:r>
            <a:endParaRPr sz="987">
              <a:solidFill>
                <a:schemeClr val="dk1"/>
              </a:solidFill>
            </a:endParaRPr>
          </a:p>
          <a:p>
            <a:pPr indent="-291306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88"/>
              <a:buAutoNum type="arabicPeriod"/>
            </a:pPr>
            <a:r>
              <a:rPr lang="en" sz="987">
                <a:solidFill>
                  <a:schemeClr val="dk1"/>
                </a:solidFill>
              </a:rPr>
              <a:t>Traitors as “</a:t>
            </a:r>
            <a:r>
              <a:rPr b="1" lang="en" sz="987">
                <a:solidFill>
                  <a:schemeClr val="dk1"/>
                </a:solidFill>
              </a:rPr>
              <a:t>Bridges</a:t>
            </a:r>
            <a:r>
              <a:rPr lang="en" sz="987">
                <a:solidFill>
                  <a:schemeClr val="dk1"/>
                </a:solidFill>
              </a:rPr>
              <a:t>”</a:t>
            </a:r>
            <a:endParaRPr sz="987">
              <a:solidFill>
                <a:schemeClr val="dk1"/>
              </a:solidFill>
            </a:endParaRPr>
          </a:p>
          <a:p>
            <a:pPr indent="-291306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88"/>
              <a:buChar char="●"/>
            </a:pPr>
            <a:r>
              <a:rPr lang="en" sz="987">
                <a:solidFill>
                  <a:schemeClr val="dk1"/>
                </a:solidFill>
              </a:rPr>
              <a:t>There are up to </a:t>
            </a:r>
            <a:r>
              <a:rPr b="1" lang="en" sz="987">
                <a:solidFill>
                  <a:schemeClr val="dk1"/>
                </a:solidFill>
              </a:rPr>
              <a:t>f</a:t>
            </a:r>
            <a:r>
              <a:rPr lang="en" sz="987">
                <a:solidFill>
                  <a:schemeClr val="dk1"/>
                </a:solidFill>
              </a:rPr>
              <a:t> traitors, place them so that they control communication between </a:t>
            </a:r>
            <a:r>
              <a:rPr b="1" lang="en" sz="987">
                <a:solidFill>
                  <a:schemeClr val="dk1"/>
                </a:solidFill>
              </a:rPr>
              <a:t>Gr1 </a:t>
            </a:r>
            <a:r>
              <a:rPr lang="en" sz="987">
                <a:solidFill>
                  <a:schemeClr val="dk1"/>
                </a:solidFill>
              </a:rPr>
              <a:t>and </a:t>
            </a:r>
            <a:r>
              <a:rPr b="1" lang="en" sz="987">
                <a:solidFill>
                  <a:schemeClr val="dk1"/>
                </a:solidFill>
              </a:rPr>
              <a:t>Gr2</a:t>
            </a:r>
            <a:r>
              <a:rPr lang="en" sz="987">
                <a:solidFill>
                  <a:schemeClr val="dk1"/>
                </a:solidFill>
              </a:rPr>
              <a:t>.</a:t>
            </a:r>
            <a:endParaRPr sz="987">
              <a:solidFill>
                <a:schemeClr val="dk1"/>
              </a:solidFill>
            </a:endParaRPr>
          </a:p>
          <a:p>
            <a:pPr indent="-291306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88"/>
              <a:buChar char="●"/>
            </a:pPr>
            <a:r>
              <a:rPr lang="en" sz="987">
                <a:solidFill>
                  <a:schemeClr val="dk1"/>
                </a:solidFill>
              </a:rPr>
              <a:t>In Scenario </a:t>
            </a:r>
            <a:r>
              <a:rPr b="1" lang="en" sz="987">
                <a:solidFill>
                  <a:schemeClr val="dk1"/>
                </a:solidFill>
              </a:rPr>
              <a:t>A</a:t>
            </a:r>
            <a:r>
              <a:rPr lang="en" sz="987">
                <a:solidFill>
                  <a:schemeClr val="dk1"/>
                </a:solidFill>
              </a:rPr>
              <a:t>, the adversary can deliver correct messages within </a:t>
            </a:r>
            <a:r>
              <a:rPr b="1" lang="en" sz="987">
                <a:solidFill>
                  <a:schemeClr val="dk1"/>
                </a:solidFill>
              </a:rPr>
              <a:t>Gr1</a:t>
            </a:r>
            <a:r>
              <a:rPr lang="en" sz="987">
                <a:solidFill>
                  <a:schemeClr val="dk1"/>
                </a:solidFill>
              </a:rPr>
              <a:t> but can corrupt all messages to/from </a:t>
            </a:r>
            <a:r>
              <a:rPr b="1" lang="en" sz="987">
                <a:solidFill>
                  <a:schemeClr val="dk1"/>
                </a:solidFill>
              </a:rPr>
              <a:t>Gr2</a:t>
            </a:r>
            <a:r>
              <a:rPr lang="en" sz="987">
                <a:solidFill>
                  <a:schemeClr val="dk1"/>
                </a:solidFill>
              </a:rPr>
              <a:t>​</a:t>
            </a:r>
            <a:endParaRPr sz="987">
              <a:solidFill>
                <a:schemeClr val="dk1"/>
              </a:solidFill>
            </a:endParaRPr>
          </a:p>
          <a:p>
            <a:pPr indent="-291306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88"/>
              <a:buChar char="●"/>
            </a:pPr>
            <a:r>
              <a:rPr lang="en" sz="987">
                <a:solidFill>
                  <a:schemeClr val="dk1"/>
                </a:solidFill>
              </a:rPr>
              <a:t>In Scenario </a:t>
            </a:r>
            <a:r>
              <a:rPr b="1" lang="en" sz="987">
                <a:solidFill>
                  <a:schemeClr val="dk1"/>
                </a:solidFill>
              </a:rPr>
              <a:t>B,</a:t>
            </a:r>
            <a:r>
              <a:rPr lang="en" sz="987">
                <a:solidFill>
                  <a:schemeClr val="dk1"/>
                </a:solidFill>
              </a:rPr>
              <a:t> the adversary does the same but reversed roles for </a:t>
            </a:r>
            <a:r>
              <a:rPr b="1" lang="en" sz="987">
                <a:solidFill>
                  <a:schemeClr val="dk1"/>
                </a:solidFill>
              </a:rPr>
              <a:t>Gr1</a:t>
            </a:r>
            <a:r>
              <a:rPr lang="en" sz="987">
                <a:solidFill>
                  <a:schemeClr val="dk1"/>
                </a:solidFill>
              </a:rPr>
              <a:t>​ and </a:t>
            </a:r>
            <a:r>
              <a:rPr b="1" lang="en" sz="987">
                <a:solidFill>
                  <a:schemeClr val="dk1"/>
                </a:solidFill>
              </a:rPr>
              <a:t>Gr2</a:t>
            </a:r>
            <a:r>
              <a:rPr lang="en" sz="987">
                <a:solidFill>
                  <a:schemeClr val="dk1"/>
                </a:solidFill>
              </a:rPr>
              <a:t>.</a:t>
            </a:r>
            <a:endParaRPr sz="987">
              <a:solidFill>
                <a:schemeClr val="dk1"/>
              </a:solidFill>
            </a:endParaRPr>
          </a:p>
          <a:p>
            <a:pPr indent="-291306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88"/>
              <a:buAutoNum type="arabicPeriod"/>
            </a:pPr>
            <a:r>
              <a:rPr b="1" lang="en" sz="987">
                <a:solidFill>
                  <a:schemeClr val="dk1"/>
                </a:solidFill>
              </a:rPr>
              <a:t>Indistinguishability</a:t>
            </a:r>
            <a:endParaRPr b="1" sz="987">
              <a:solidFill>
                <a:schemeClr val="dk1"/>
              </a:solidFill>
            </a:endParaRPr>
          </a:p>
          <a:p>
            <a:pPr indent="-291306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88"/>
              <a:buChar char="●"/>
            </a:pPr>
            <a:r>
              <a:rPr lang="en" sz="987">
                <a:solidFill>
                  <a:schemeClr val="dk1"/>
                </a:solidFill>
              </a:rPr>
              <a:t>From </a:t>
            </a:r>
            <a:r>
              <a:rPr b="1" lang="en" sz="987">
                <a:solidFill>
                  <a:schemeClr val="dk1"/>
                </a:solidFill>
              </a:rPr>
              <a:t>Gr1​</a:t>
            </a:r>
            <a:r>
              <a:rPr lang="en" sz="987">
                <a:solidFill>
                  <a:schemeClr val="dk1"/>
                </a:solidFill>
              </a:rPr>
              <a:t>’s viewpoint, it sees a loyal commander in Scenario </a:t>
            </a:r>
            <a:r>
              <a:rPr b="1" lang="en" sz="987">
                <a:solidFill>
                  <a:schemeClr val="dk1"/>
                </a:solidFill>
              </a:rPr>
              <a:t>A</a:t>
            </a:r>
            <a:r>
              <a:rPr lang="en" sz="987">
                <a:solidFill>
                  <a:schemeClr val="dk1"/>
                </a:solidFill>
              </a:rPr>
              <a:t> sending </a:t>
            </a:r>
            <a:r>
              <a:rPr b="1" lang="en" sz="987">
                <a:solidFill>
                  <a:schemeClr val="dk1"/>
                </a:solidFill>
              </a:rPr>
              <a:t>vA</a:t>
            </a:r>
            <a:r>
              <a:rPr lang="en" sz="987">
                <a:solidFill>
                  <a:schemeClr val="dk1"/>
                </a:solidFill>
              </a:rPr>
              <a:t>​. In Scenario B, the traitors can </a:t>
            </a:r>
            <a:r>
              <a:rPr b="1" i="1" lang="en" sz="987">
                <a:solidFill>
                  <a:schemeClr val="dk1"/>
                </a:solidFill>
              </a:rPr>
              <a:t>fake</a:t>
            </a:r>
            <a:r>
              <a:rPr lang="en" sz="987">
                <a:solidFill>
                  <a:schemeClr val="dk1"/>
                </a:solidFill>
              </a:rPr>
              <a:t> the same or different messages, making the situation </a:t>
            </a:r>
            <a:r>
              <a:rPr i="1" lang="en" sz="987">
                <a:solidFill>
                  <a:schemeClr val="dk1"/>
                </a:solidFill>
              </a:rPr>
              <a:t>look identical</a:t>
            </a:r>
            <a:r>
              <a:rPr lang="en" sz="987">
                <a:solidFill>
                  <a:schemeClr val="dk1"/>
                </a:solidFill>
              </a:rPr>
              <a:t> or ambiguous to </a:t>
            </a:r>
            <a:r>
              <a:rPr b="1" lang="en" sz="987">
                <a:solidFill>
                  <a:schemeClr val="dk1"/>
                </a:solidFill>
              </a:rPr>
              <a:t>Gr1</a:t>
            </a:r>
            <a:r>
              <a:rPr lang="en" sz="987">
                <a:solidFill>
                  <a:schemeClr val="dk1"/>
                </a:solidFill>
              </a:rPr>
              <a:t>​. Similarly for </a:t>
            </a:r>
            <a:r>
              <a:rPr b="1" lang="en" sz="987">
                <a:solidFill>
                  <a:schemeClr val="dk1"/>
                </a:solidFill>
              </a:rPr>
              <a:t>Gr2.</a:t>
            </a:r>
            <a:endParaRPr b="1" sz="987">
              <a:solidFill>
                <a:schemeClr val="dk1"/>
              </a:solidFill>
            </a:endParaRPr>
          </a:p>
          <a:p>
            <a:pPr indent="-291306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88"/>
              <a:buChar char="●"/>
            </a:pPr>
            <a:r>
              <a:rPr lang="en" sz="987">
                <a:solidFill>
                  <a:schemeClr val="dk1"/>
                </a:solidFill>
              </a:rPr>
              <a:t>The sets </a:t>
            </a:r>
            <a:r>
              <a:rPr b="1" lang="en" sz="987">
                <a:solidFill>
                  <a:schemeClr val="dk1"/>
                </a:solidFill>
              </a:rPr>
              <a:t>Gr1</a:t>
            </a:r>
            <a:r>
              <a:rPr lang="en" sz="987">
                <a:solidFill>
                  <a:schemeClr val="dk1"/>
                </a:solidFill>
              </a:rPr>
              <a:t> and </a:t>
            </a:r>
            <a:r>
              <a:rPr b="1" lang="en" sz="987">
                <a:solidFill>
                  <a:schemeClr val="dk1"/>
                </a:solidFill>
              </a:rPr>
              <a:t>Gr2</a:t>
            </a:r>
            <a:r>
              <a:rPr lang="en" sz="987">
                <a:solidFill>
                  <a:schemeClr val="dk1"/>
                </a:solidFill>
              </a:rPr>
              <a:t>​ </a:t>
            </a:r>
            <a:r>
              <a:rPr b="1" lang="en" sz="987">
                <a:solidFill>
                  <a:schemeClr val="dk1"/>
                </a:solidFill>
              </a:rPr>
              <a:t>cannot reliably distinguish</a:t>
            </a:r>
            <a:r>
              <a:rPr lang="en" sz="987">
                <a:solidFill>
                  <a:schemeClr val="dk1"/>
                </a:solidFill>
              </a:rPr>
              <a:t> which scenario they are in, due to the traitors controlling cross-group messages.​</a:t>
            </a:r>
            <a:endParaRPr sz="987">
              <a:solidFill>
                <a:schemeClr val="dk1"/>
              </a:solidFill>
            </a:endParaRPr>
          </a:p>
          <a:p>
            <a:pPr indent="-291306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88"/>
              <a:buAutoNum type="arabicPeriod"/>
            </a:pPr>
            <a:r>
              <a:rPr b="1" lang="en" sz="987">
                <a:solidFill>
                  <a:schemeClr val="dk1"/>
                </a:solidFill>
              </a:rPr>
              <a:t>Contradiction</a:t>
            </a:r>
            <a:endParaRPr b="1" sz="987">
              <a:solidFill>
                <a:schemeClr val="dk1"/>
              </a:solidFill>
            </a:endParaRPr>
          </a:p>
          <a:p>
            <a:pPr indent="-291306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88"/>
              <a:buChar char="●"/>
            </a:pPr>
            <a:r>
              <a:rPr lang="en" sz="987">
                <a:solidFill>
                  <a:schemeClr val="dk1"/>
                </a:solidFill>
              </a:rPr>
              <a:t>In Scenario </a:t>
            </a:r>
            <a:r>
              <a:rPr b="1" lang="en" sz="987">
                <a:solidFill>
                  <a:schemeClr val="dk1"/>
                </a:solidFill>
              </a:rPr>
              <a:t>A</a:t>
            </a:r>
            <a:r>
              <a:rPr lang="en" sz="987">
                <a:solidFill>
                  <a:schemeClr val="dk1"/>
                </a:solidFill>
              </a:rPr>
              <a:t>, all loyal processes in </a:t>
            </a:r>
            <a:r>
              <a:rPr b="1" lang="en" sz="987">
                <a:solidFill>
                  <a:schemeClr val="dk1"/>
                </a:solidFill>
              </a:rPr>
              <a:t>Gr1</a:t>
            </a:r>
            <a:r>
              <a:rPr lang="en" sz="987">
                <a:solidFill>
                  <a:schemeClr val="dk1"/>
                </a:solidFill>
              </a:rPr>
              <a:t> must decide </a:t>
            </a:r>
            <a:r>
              <a:rPr b="1" lang="en" sz="987">
                <a:solidFill>
                  <a:schemeClr val="dk1"/>
                </a:solidFill>
              </a:rPr>
              <a:t>vA</a:t>
            </a:r>
            <a:r>
              <a:rPr lang="en" sz="987">
                <a:solidFill>
                  <a:schemeClr val="dk1"/>
                </a:solidFill>
              </a:rPr>
              <a:t>​, and in Scenario </a:t>
            </a:r>
            <a:r>
              <a:rPr b="1" lang="en" sz="987">
                <a:solidFill>
                  <a:schemeClr val="dk1"/>
                </a:solidFill>
              </a:rPr>
              <a:t>B</a:t>
            </a:r>
            <a:r>
              <a:rPr lang="en" sz="987">
                <a:solidFill>
                  <a:schemeClr val="dk1"/>
                </a:solidFill>
              </a:rPr>
              <a:t>, all loyal processes in </a:t>
            </a:r>
            <a:r>
              <a:rPr b="1" lang="en" sz="987">
                <a:solidFill>
                  <a:schemeClr val="dk1"/>
                </a:solidFill>
              </a:rPr>
              <a:t>Gr2</a:t>
            </a:r>
            <a:r>
              <a:rPr lang="en" sz="987">
                <a:solidFill>
                  <a:schemeClr val="dk1"/>
                </a:solidFill>
              </a:rPr>
              <a:t>​ must decide </a:t>
            </a:r>
            <a:r>
              <a:rPr b="1" lang="en" sz="987">
                <a:solidFill>
                  <a:schemeClr val="dk1"/>
                </a:solidFill>
              </a:rPr>
              <a:t>vB</a:t>
            </a:r>
            <a:r>
              <a:rPr lang="en" sz="987">
                <a:solidFill>
                  <a:schemeClr val="dk1"/>
                </a:solidFill>
              </a:rPr>
              <a:t>​.</a:t>
            </a:r>
            <a:endParaRPr sz="987">
              <a:solidFill>
                <a:schemeClr val="dk1"/>
              </a:solidFill>
            </a:endParaRPr>
          </a:p>
          <a:p>
            <a:pPr indent="-291306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88"/>
              <a:buChar char="●"/>
            </a:pPr>
            <a:r>
              <a:rPr lang="en" sz="987">
                <a:solidFill>
                  <a:schemeClr val="dk1"/>
                </a:solidFill>
              </a:rPr>
              <a:t>But the processes in </a:t>
            </a:r>
            <a:r>
              <a:rPr b="1" lang="en" sz="987">
                <a:solidFill>
                  <a:schemeClr val="dk1"/>
                </a:solidFill>
              </a:rPr>
              <a:t>Gr1​</a:t>
            </a:r>
            <a:r>
              <a:rPr lang="en" sz="987">
                <a:solidFill>
                  <a:schemeClr val="dk1"/>
                </a:solidFill>
              </a:rPr>
              <a:t> (respectively </a:t>
            </a:r>
            <a:r>
              <a:rPr b="1" lang="en" sz="987">
                <a:solidFill>
                  <a:schemeClr val="dk1"/>
                </a:solidFill>
              </a:rPr>
              <a:t>Gr2</a:t>
            </a:r>
            <a:r>
              <a:rPr lang="en" sz="987">
                <a:solidFill>
                  <a:schemeClr val="dk1"/>
                </a:solidFill>
              </a:rPr>
              <a:t>​) have </a:t>
            </a:r>
            <a:r>
              <a:rPr b="1" lang="en" sz="987">
                <a:solidFill>
                  <a:schemeClr val="dk1"/>
                </a:solidFill>
              </a:rPr>
              <a:t>no way to differentiate</a:t>
            </a:r>
            <a:r>
              <a:rPr lang="en" sz="987">
                <a:solidFill>
                  <a:schemeClr val="dk1"/>
                </a:solidFill>
              </a:rPr>
              <a:t> these scenarios, so they cannot be guaranteed to produce a single consistent outcome.</a:t>
            </a:r>
            <a:endParaRPr sz="98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Hence, there is </a:t>
            </a:r>
            <a:r>
              <a:rPr b="1" lang="en" sz="1100">
                <a:solidFill>
                  <a:schemeClr val="dk1"/>
                </a:solidFill>
              </a:rPr>
              <a:t>no</a:t>
            </a:r>
            <a:r>
              <a:rPr lang="en" sz="1100">
                <a:solidFill>
                  <a:schemeClr val="dk1"/>
                </a:solidFill>
              </a:rPr>
              <a:t> protocol that can ensure both agreement and validity if</a:t>
            </a:r>
            <a:r>
              <a:rPr b="1" lang="en" sz="1100">
                <a:solidFill>
                  <a:schemeClr val="dk1"/>
                </a:solidFill>
              </a:rPr>
              <a:t> n ≤ 3f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This shows the </a:t>
            </a:r>
            <a:r>
              <a:rPr b="1" lang="en" sz="1100">
                <a:solidFill>
                  <a:schemeClr val="dk1"/>
                </a:solidFill>
              </a:rPr>
              <a:t>necessity</a:t>
            </a:r>
            <a:r>
              <a:rPr lang="en" sz="1100">
                <a:solidFill>
                  <a:schemeClr val="dk1"/>
                </a:solidFill>
              </a:rPr>
              <a:t> of having at least </a:t>
            </a:r>
            <a:r>
              <a:rPr b="1" lang="en" sz="1100">
                <a:solidFill>
                  <a:schemeClr val="dk1"/>
                </a:solidFill>
              </a:rPr>
              <a:t>n &gt; 3f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87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42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987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b="1" sz="14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4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987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311700" y="165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Proof: Sufficiency, OM(f) protocol</a:t>
            </a:r>
            <a:endParaRPr/>
          </a:p>
        </p:txBody>
      </p:sp>
      <p:sp>
        <p:nvSpPr>
          <p:cNvPr id="169" name="Google Shape;169;p31"/>
          <p:cNvSpPr txBox="1"/>
          <p:nvPr>
            <p:ph idx="1" type="body"/>
          </p:nvPr>
        </p:nvSpPr>
        <p:spPr>
          <a:xfrm>
            <a:off x="257900" y="883525"/>
            <a:ext cx="8520600" cy="3892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Why</a:t>
            </a:r>
            <a:r>
              <a:rPr b="1" lang="en" sz="1000"/>
              <a:t> n ≥ 3f+1</a:t>
            </a:r>
            <a:r>
              <a:rPr lang="en" sz="1000"/>
              <a:t> is </a:t>
            </a:r>
            <a:r>
              <a:rPr b="1" lang="en" sz="1000"/>
              <a:t>sufficient</a:t>
            </a:r>
            <a:r>
              <a:rPr lang="en" sz="1000"/>
              <a:t>?</a:t>
            </a:r>
            <a:endParaRPr sz="1000"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A recursive algorithm</a:t>
            </a:r>
            <a:r>
              <a:rPr b="1" lang="en" sz="1000">
                <a:solidFill>
                  <a:schemeClr val="dk1"/>
                </a:solidFill>
              </a:rPr>
              <a:t> OM(f):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A single </a:t>
            </a:r>
            <a:r>
              <a:rPr b="1" lang="en" sz="1000">
                <a:solidFill>
                  <a:schemeClr val="dk1"/>
                </a:solidFill>
              </a:rPr>
              <a:t>commander</a:t>
            </a:r>
            <a:r>
              <a:rPr lang="en" sz="1000">
                <a:solidFill>
                  <a:schemeClr val="dk1"/>
                </a:solidFill>
              </a:rPr>
              <a:t> is sending a value to its</a:t>
            </a:r>
            <a:r>
              <a:rPr b="1" lang="en" sz="1000">
                <a:solidFill>
                  <a:schemeClr val="dk1"/>
                </a:solidFill>
              </a:rPr>
              <a:t> n−1</a:t>
            </a:r>
            <a:r>
              <a:rPr lang="en" sz="1000">
                <a:solidFill>
                  <a:schemeClr val="dk1"/>
                </a:solidFill>
              </a:rPr>
              <a:t> </a:t>
            </a:r>
            <a:r>
              <a:rPr b="1" lang="en" sz="1000">
                <a:solidFill>
                  <a:schemeClr val="dk1"/>
                </a:solidFill>
              </a:rPr>
              <a:t>lieutenants</a:t>
            </a:r>
            <a:r>
              <a:rPr lang="en" sz="1000">
                <a:solidFill>
                  <a:schemeClr val="dk1"/>
                </a:solidFill>
              </a:rPr>
              <a:t>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b="1" lang="en" sz="1000">
                <a:solidFill>
                  <a:schemeClr val="dk1"/>
                </a:solidFill>
              </a:rPr>
              <a:t>Base Case</a:t>
            </a:r>
            <a:r>
              <a:rPr lang="en" sz="1000">
                <a:solidFill>
                  <a:schemeClr val="dk1"/>
                </a:solidFill>
              </a:rPr>
              <a:t>: </a:t>
            </a:r>
            <a:r>
              <a:rPr b="1" lang="en" sz="1000">
                <a:solidFill>
                  <a:schemeClr val="dk1"/>
                </a:solidFill>
              </a:rPr>
              <a:t>OM(0)</a:t>
            </a:r>
            <a:r>
              <a:rPr lang="en" sz="1000">
                <a:solidFill>
                  <a:schemeClr val="dk1"/>
                </a:solidFill>
              </a:rPr>
              <a:t>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If </a:t>
            </a:r>
            <a:r>
              <a:rPr b="1" lang="en" sz="1000">
                <a:solidFill>
                  <a:schemeClr val="dk1"/>
                </a:solidFill>
              </a:rPr>
              <a:t>f = 0</a:t>
            </a:r>
            <a:r>
              <a:rPr lang="en" sz="1000">
                <a:solidFill>
                  <a:schemeClr val="dk1"/>
                </a:solidFill>
              </a:rPr>
              <a:t>, the commander just sends its value </a:t>
            </a:r>
            <a:r>
              <a:rPr b="1" lang="en" sz="1000">
                <a:solidFill>
                  <a:schemeClr val="dk1"/>
                </a:solidFill>
              </a:rPr>
              <a:t>v</a:t>
            </a:r>
            <a:r>
              <a:rPr lang="en" sz="1000">
                <a:solidFill>
                  <a:schemeClr val="dk1"/>
                </a:solidFill>
              </a:rPr>
              <a:t> to all lieutenants, and they accept </a:t>
            </a:r>
            <a:r>
              <a:rPr b="1" lang="en" sz="1000">
                <a:solidFill>
                  <a:schemeClr val="dk1"/>
                </a:solidFill>
              </a:rPr>
              <a:t>v</a:t>
            </a:r>
            <a:r>
              <a:rPr lang="en" sz="1000">
                <a:solidFill>
                  <a:schemeClr val="dk1"/>
                </a:solidFill>
              </a:rPr>
              <a:t>. Agreement is trivial and correct.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b="1" lang="en" sz="1000">
                <a:solidFill>
                  <a:schemeClr val="dk1"/>
                </a:solidFill>
              </a:rPr>
              <a:t>General</a:t>
            </a:r>
            <a:r>
              <a:rPr b="1" lang="en" sz="1100">
                <a:solidFill>
                  <a:schemeClr val="dk1"/>
                </a:solidFill>
              </a:rPr>
              <a:t> Case</a:t>
            </a:r>
            <a:r>
              <a:rPr lang="en" sz="1100">
                <a:solidFill>
                  <a:schemeClr val="dk1"/>
                </a:solidFill>
              </a:rPr>
              <a:t>: </a:t>
            </a:r>
            <a:r>
              <a:rPr b="1" lang="en" sz="1100">
                <a:solidFill>
                  <a:schemeClr val="dk1"/>
                </a:solidFill>
              </a:rPr>
              <a:t>OM(f)</a:t>
            </a:r>
            <a:r>
              <a:rPr lang="en" sz="1100">
                <a:solidFill>
                  <a:schemeClr val="dk1"/>
                </a:solidFill>
              </a:rPr>
              <a:t> for </a:t>
            </a:r>
            <a:r>
              <a:rPr b="1" lang="en" sz="1100">
                <a:solidFill>
                  <a:schemeClr val="dk1"/>
                </a:solidFill>
              </a:rPr>
              <a:t>f ≥ 1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" sz="1000">
                <a:solidFill>
                  <a:schemeClr val="dk1"/>
                </a:solidFill>
              </a:rPr>
              <a:t>Step</a:t>
            </a:r>
            <a:r>
              <a:rPr b="1" lang="en" sz="1100">
                <a:solidFill>
                  <a:schemeClr val="dk1"/>
                </a:solidFill>
              </a:rPr>
              <a:t> 1: The Commander Sends the Value. </a:t>
            </a:r>
            <a:r>
              <a:rPr lang="en" sz="1100">
                <a:solidFill>
                  <a:schemeClr val="dk1"/>
                </a:solidFill>
              </a:rPr>
              <a:t>The (possibly faulty) commander sends a value to each lieutenant. If a lieutenant receives </a:t>
            </a:r>
            <a:r>
              <a:rPr i="1" lang="en" sz="1100">
                <a:solidFill>
                  <a:schemeClr val="dk1"/>
                </a:solidFill>
              </a:rPr>
              <a:t>no</a:t>
            </a:r>
            <a:r>
              <a:rPr lang="en" sz="1100">
                <a:solidFill>
                  <a:schemeClr val="dk1"/>
                </a:solidFill>
              </a:rPr>
              <a:t> message or a malformed message, it uses some default (e.g., </a:t>
            </a:r>
            <a:r>
              <a:rPr b="1" lang="en" sz="1100">
                <a:solidFill>
                  <a:schemeClr val="dk1"/>
                </a:solidFill>
              </a:rPr>
              <a:t>⊥</a:t>
            </a:r>
            <a:r>
              <a:rPr lang="en" sz="1100">
                <a:solidFill>
                  <a:schemeClr val="dk1"/>
                </a:solidFill>
              </a:rPr>
              <a:t>).</a:t>
            </a:r>
            <a:endParaRPr sz="1100">
              <a:solidFill>
                <a:schemeClr val="dk1"/>
              </a:solidFill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" sz="1100">
                <a:solidFill>
                  <a:schemeClr val="dk1"/>
                </a:solidFill>
              </a:rPr>
              <a:t>Step 2: Each Lieutenant Becomes a Sub-Commander.  </a:t>
            </a:r>
            <a:r>
              <a:rPr lang="en" sz="1100">
                <a:solidFill>
                  <a:schemeClr val="dk1"/>
                </a:solidFill>
              </a:rPr>
              <a:t>Each lieutenant </a:t>
            </a:r>
            <a:r>
              <a:rPr b="1" i="1" lang="en" sz="1100">
                <a:solidFill>
                  <a:schemeClr val="dk1"/>
                </a:solidFill>
              </a:rPr>
              <a:t>i</a:t>
            </a:r>
            <a:r>
              <a:rPr lang="en" sz="1100">
                <a:solidFill>
                  <a:schemeClr val="dk1"/>
                </a:solidFill>
              </a:rPr>
              <a:t> who received value </a:t>
            </a:r>
            <a:r>
              <a:rPr b="1" i="1" lang="en" sz="1100">
                <a:solidFill>
                  <a:schemeClr val="dk1"/>
                </a:solidFill>
              </a:rPr>
              <a:t>vi</a:t>
            </a:r>
            <a:r>
              <a:rPr lang="en" sz="1100">
                <a:solidFill>
                  <a:schemeClr val="dk1"/>
                </a:solidFill>
              </a:rPr>
              <a:t>​ from the commander now runs </a:t>
            </a:r>
            <a:r>
              <a:rPr b="1" lang="en" sz="1100">
                <a:solidFill>
                  <a:schemeClr val="dk1"/>
                </a:solidFill>
              </a:rPr>
              <a:t>OM(f−1)</a:t>
            </a:r>
            <a:r>
              <a:rPr lang="en" sz="1100">
                <a:solidFill>
                  <a:schemeClr val="dk1"/>
                </a:solidFill>
              </a:rPr>
              <a:t> </a:t>
            </a:r>
            <a:r>
              <a:rPr i="1" lang="en" sz="1100">
                <a:solidFill>
                  <a:schemeClr val="dk1"/>
                </a:solidFill>
              </a:rPr>
              <a:t>as the commander</a:t>
            </a:r>
            <a:r>
              <a:rPr lang="en" sz="1100">
                <a:solidFill>
                  <a:schemeClr val="dk1"/>
                </a:solidFill>
              </a:rPr>
              <a:t> with the other </a:t>
            </a:r>
            <a:r>
              <a:rPr b="1" lang="en" sz="1100">
                <a:solidFill>
                  <a:schemeClr val="dk1"/>
                </a:solidFill>
              </a:rPr>
              <a:t>n−2</a:t>
            </a:r>
            <a:r>
              <a:rPr lang="en" sz="1100">
                <a:solidFill>
                  <a:schemeClr val="dk1"/>
                </a:solidFill>
              </a:rPr>
              <a:t> processes (excluding the original commander and itself). In other words, lieutenant </a:t>
            </a:r>
            <a:r>
              <a:rPr b="1" i="1" lang="en" sz="1100">
                <a:solidFill>
                  <a:schemeClr val="dk1"/>
                </a:solidFill>
              </a:rPr>
              <a:t>i</a:t>
            </a:r>
            <a:r>
              <a:rPr lang="en" sz="1100">
                <a:solidFill>
                  <a:schemeClr val="dk1"/>
                </a:solidFill>
              </a:rPr>
              <a:t> sends </a:t>
            </a:r>
            <a:r>
              <a:rPr b="1" i="1" lang="en" sz="1100">
                <a:solidFill>
                  <a:schemeClr val="dk1"/>
                </a:solidFill>
              </a:rPr>
              <a:t>vi</a:t>
            </a:r>
            <a:r>
              <a:rPr lang="en" sz="1100">
                <a:solidFill>
                  <a:schemeClr val="dk1"/>
                </a:solidFill>
              </a:rPr>
              <a:t>​ to these other processes, who then recursively execute </a:t>
            </a:r>
            <a:r>
              <a:rPr b="1" lang="en" sz="1100">
                <a:solidFill>
                  <a:schemeClr val="dk1"/>
                </a:solidFill>
              </a:rPr>
              <a:t>OM(f−1)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" sz="1100">
                <a:solidFill>
                  <a:schemeClr val="dk1"/>
                </a:solidFill>
              </a:rPr>
              <a:t>Step 3: Decision via Majority. </a:t>
            </a:r>
            <a:r>
              <a:rPr lang="en" sz="1100">
                <a:solidFill>
                  <a:schemeClr val="dk1"/>
                </a:solidFill>
              </a:rPr>
              <a:t>After these sub-rounds finish, each lieutenant collects the decisions from the </a:t>
            </a:r>
            <a:r>
              <a:rPr b="1" lang="en" sz="1100">
                <a:solidFill>
                  <a:schemeClr val="dk1"/>
                </a:solidFill>
              </a:rPr>
              <a:t>OM(f−1)</a:t>
            </a:r>
            <a:r>
              <a:rPr lang="en" sz="1100">
                <a:solidFill>
                  <a:schemeClr val="dk1"/>
                </a:solidFill>
              </a:rPr>
              <a:t> runs initiated by each of the other lieutenants.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 sz="1100">
                <a:solidFill>
                  <a:schemeClr val="dk1"/>
                </a:solidFill>
              </a:rPr>
              <a:t>If these decisions are all the same value v∗, the lieutenant decides v∗ 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 sz="1100">
                <a:solidFill>
                  <a:schemeClr val="dk1"/>
                </a:solidFill>
              </a:rPr>
              <a:t>If there’s any disagreement among them, the lieutenant uses a </a:t>
            </a:r>
            <a:r>
              <a:rPr b="1" lang="en" sz="1100">
                <a:solidFill>
                  <a:schemeClr val="dk1"/>
                </a:solidFill>
              </a:rPr>
              <a:t>majority</a:t>
            </a:r>
            <a:r>
              <a:rPr lang="en" sz="1100">
                <a:solidFill>
                  <a:schemeClr val="dk1"/>
                </a:solidFill>
              </a:rPr>
              <a:t> (or a </a:t>
            </a:r>
            <a:r>
              <a:rPr b="1" lang="en" sz="1100">
                <a:solidFill>
                  <a:schemeClr val="dk1"/>
                </a:solidFill>
              </a:rPr>
              <a:t>consistent-subset</a:t>
            </a:r>
            <a:r>
              <a:rPr lang="en" sz="1100">
                <a:solidFill>
                  <a:schemeClr val="dk1"/>
                </a:solidFill>
              </a:rPr>
              <a:t>) rule to “filter out” contradictory messages. 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This protocol ensures that, whenever </a:t>
            </a:r>
            <a:r>
              <a:rPr b="1" lang="en" sz="1100">
                <a:solidFill>
                  <a:schemeClr val="dk1"/>
                </a:solidFill>
              </a:rPr>
              <a:t>n ≥ 3f+1</a:t>
            </a:r>
            <a:r>
              <a:rPr lang="en" sz="1100">
                <a:solidFill>
                  <a:schemeClr val="dk1"/>
                </a:solidFill>
              </a:rPr>
              <a:t>, a minority of up to</a:t>
            </a:r>
            <a:r>
              <a:rPr b="1" lang="en" sz="1100">
                <a:solidFill>
                  <a:schemeClr val="dk1"/>
                </a:solidFill>
              </a:rPr>
              <a:t> f</a:t>
            </a:r>
            <a:r>
              <a:rPr lang="en" sz="1100">
                <a:solidFill>
                  <a:schemeClr val="dk1"/>
                </a:solidFill>
              </a:rPr>
              <a:t> faulty processes cannot prevent the loyal lieutenants from converging on one value.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Byzantine Generals Problem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4674" y="897400"/>
            <a:ext cx="4117623" cy="39265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204375" y="1237125"/>
            <a:ext cx="4217100" cy="30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Generals exchange message on attack or retreat , but some of the generals may be traitors(not loyal, intentionally deceiving others).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What we want is being able for all loyal generals to come to an agreement, e.g. attack or retreat.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Correctness of </a:t>
            </a:r>
            <a:r>
              <a:rPr lang="en"/>
              <a:t>OM(f). </a:t>
            </a:r>
            <a:r>
              <a:rPr lang="en"/>
              <a:t>Proof by Induction.</a:t>
            </a:r>
            <a:endParaRPr/>
          </a:p>
        </p:txBody>
      </p:sp>
      <p:sp>
        <p:nvSpPr>
          <p:cNvPr id="175" name="Google Shape;175;p32"/>
          <p:cNvSpPr txBox="1"/>
          <p:nvPr>
            <p:ph idx="1" type="body"/>
          </p:nvPr>
        </p:nvSpPr>
        <p:spPr>
          <a:xfrm>
            <a:off x="311700" y="1152475"/>
            <a:ext cx="8520600" cy="3892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Inductive Claim</a:t>
            </a:r>
            <a:r>
              <a:rPr lang="en" sz="1300">
                <a:solidFill>
                  <a:schemeClr val="dk1"/>
                </a:solidFill>
              </a:rPr>
              <a:t>: </a:t>
            </a:r>
            <a:r>
              <a:rPr b="1" lang="en" sz="1300">
                <a:solidFill>
                  <a:schemeClr val="dk1"/>
                </a:solidFill>
              </a:rPr>
              <a:t>OM(f) </a:t>
            </a:r>
            <a:r>
              <a:rPr lang="en" sz="1300">
                <a:solidFill>
                  <a:schemeClr val="dk1"/>
                </a:solidFill>
              </a:rPr>
              <a:t>satisfies: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300">
                <a:solidFill>
                  <a:schemeClr val="dk1"/>
                </a:solidFill>
              </a:rPr>
              <a:t>If the commander is </a:t>
            </a:r>
            <a:r>
              <a:rPr b="1" lang="en" sz="1300">
                <a:solidFill>
                  <a:schemeClr val="dk1"/>
                </a:solidFill>
              </a:rPr>
              <a:t>loyal</a:t>
            </a:r>
            <a:r>
              <a:rPr lang="en" sz="1300">
                <a:solidFill>
                  <a:schemeClr val="dk1"/>
                </a:solidFill>
              </a:rPr>
              <a:t>, </a:t>
            </a:r>
            <a:r>
              <a:rPr b="1" i="1" lang="en" sz="1300">
                <a:solidFill>
                  <a:schemeClr val="dk1"/>
                </a:solidFill>
              </a:rPr>
              <a:t>all</a:t>
            </a:r>
            <a:r>
              <a:rPr lang="en" sz="1300">
                <a:solidFill>
                  <a:schemeClr val="dk1"/>
                </a:solidFill>
              </a:rPr>
              <a:t> loyal lieutenants </a:t>
            </a:r>
            <a:r>
              <a:rPr b="1" lang="en" sz="1300">
                <a:solidFill>
                  <a:schemeClr val="dk1"/>
                </a:solidFill>
              </a:rPr>
              <a:t>decide</a:t>
            </a:r>
            <a:r>
              <a:rPr lang="en" sz="1300">
                <a:solidFill>
                  <a:schemeClr val="dk1"/>
                </a:solidFill>
              </a:rPr>
              <a:t> on the commander’s actual value.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300">
                <a:solidFill>
                  <a:schemeClr val="dk1"/>
                </a:solidFill>
              </a:rPr>
              <a:t>If the commander is </a:t>
            </a:r>
            <a:r>
              <a:rPr b="1" lang="en" sz="1300">
                <a:solidFill>
                  <a:schemeClr val="dk1"/>
                </a:solidFill>
              </a:rPr>
              <a:t>faulty</a:t>
            </a:r>
            <a:r>
              <a:rPr lang="en" sz="1300">
                <a:solidFill>
                  <a:schemeClr val="dk1"/>
                </a:solidFill>
              </a:rPr>
              <a:t>, </a:t>
            </a:r>
            <a:r>
              <a:rPr i="1" lang="en" sz="1300">
                <a:solidFill>
                  <a:schemeClr val="dk1"/>
                </a:solidFill>
              </a:rPr>
              <a:t>all</a:t>
            </a:r>
            <a:r>
              <a:rPr lang="en" sz="1300">
                <a:solidFill>
                  <a:schemeClr val="dk1"/>
                </a:solidFill>
              </a:rPr>
              <a:t> loyal lieutenants decide on </a:t>
            </a:r>
            <a:r>
              <a:rPr i="1" lang="en" sz="1300">
                <a:solidFill>
                  <a:schemeClr val="dk1"/>
                </a:solidFill>
              </a:rPr>
              <a:t>the </a:t>
            </a:r>
            <a:r>
              <a:rPr b="1" i="1" lang="en" sz="1300">
                <a:solidFill>
                  <a:schemeClr val="dk1"/>
                </a:solidFill>
              </a:rPr>
              <a:t>same</a:t>
            </a:r>
            <a:r>
              <a:rPr lang="en" sz="1300">
                <a:solidFill>
                  <a:schemeClr val="dk1"/>
                </a:solidFill>
              </a:rPr>
              <a:t> value (</a:t>
            </a:r>
            <a:r>
              <a:rPr b="1" lang="en" sz="1300">
                <a:solidFill>
                  <a:schemeClr val="dk1"/>
                </a:solidFill>
              </a:rPr>
              <a:t>not necessarily the commander’s true value</a:t>
            </a:r>
            <a:r>
              <a:rPr lang="en" sz="1300">
                <a:solidFill>
                  <a:schemeClr val="dk1"/>
                </a:solidFill>
              </a:rPr>
              <a:t>).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Proof: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Base Case:  f=0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No faulty processes exist, so the commander sends its value v to all lieutenants, and they decide v. Agreement and validity hold trivially.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Inductive Step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Assume for some </a:t>
            </a:r>
            <a:r>
              <a:rPr b="1" lang="en" sz="1200">
                <a:solidFill>
                  <a:schemeClr val="dk1"/>
                </a:solidFill>
              </a:rPr>
              <a:t>k ≥ 0</a:t>
            </a:r>
            <a:r>
              <a:rPr lang="en" sz="1200">
                <a:solidFill>
                  <a:schemeClr val="dk1"/>
                </a:solidFill>
              </a:rPr>
              <a:t>, </a:t>
            </a:r>
            <a:r>
              <a:rPr b="1" lang="en" sz="1200">
                <a:solidFill>
                  <a:schemeClr val="dk1"/>
                </a:solidFill>
              </a:rPr>
              <a:t>OM(k)</a:t>
            </a:r>
            <a:r>
              <a:rPr lang="en" sz="1200">
                <a:solidFill>
                  <a:schemeClr val="dk1"/>
                </a:solidFill>
              </a:rPr>
              <a:t> works correctly if </a:t>
            </a:r>
            <a:r>
              <a:rPr b="1" lang="en" sz="1200">
                <a:solidFill>
                  <a:schemeClr val="dk1"/>
                </a:solidFill>
              </a:rPr>
              <a:t>n&gt;3k</a:t>
            </a:r>
            <a:r>
              <a:rPr lang="en" sz="1200">
                <a:solidFill>
                  <a:schemeClr val="dk1"/>
                </a:solidFill>
              </a:rPr>
              <a:t>. We must show that </a:t>
            </a:r>
            <a:r>
              <a:rPr b="1" lang="en" sz="1200">
                <a:solidFill>
                  <a:schemeClr val="dk1"/>
                </a:solidFill>
              </a:rPr>
              <a:t>OM(k+1)</a:t>
            </a:r>
            <a:r>
              <a:rPr lang="en" sz="1200">
                <a:solidFill>
                  <a:schemeClr val="dk1"/>
                </a:solidFill>
              </a:rPr>
              <a:t> works when </a:t>
            </a:r>
            <a:r>
              <a:rPr b="1" lang="en" sz="1200">
                <a:solidFill>
                  <a:schemeClr val="dk1"/>
                </a:solidFill>
              </a:rPr>
              <a:t>n &gt; 3(k+1)</a:t>
            </a:r>
            <a:r>
              <a:rPr lang="en" sz="1200">
                <a:solidFill>
                  <a:schemeClr val="dk1"/>
                </a:solidFill>
              </a:rPr>
              <a:t>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Correctness of OM(f). Proof by Induction.</a:t>
            </a:r>
            <a:endParaRPr/>
          </a:p>
        </p:txBody>
      </p:sp>
      <p:sp>
        <p:nvSpPr>
          <p:cNvPr id="181" name="Google Shape;181;p33"/>
          <p:cNvSpPr txBox="1"/>
          <p:nvPr>
            <p:ph idx="1" type="body"/>
          </p:nvPr>
        </p:nvSpPr>
        <p:spPr>
          <a:xfrm>
            <a:off x="311700" y="1152475"/>
            <a:ext cx="8520600" cy="3892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Case A: Commander is Loyal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The loyal commander sends out a single value </a:t>
            </a:r>
            <a:r>
              <a:rPr b="1" lang="en" sz="1100">
                <a:solidFill>
                  <a:schemeClr val="dk1"/>
                </a:solidFill>
              </a:rPr>
              <a:t>v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Each loyal lieutenant </a:t>
            </a:r>
            <a:r>
              <a:rPr b="1" lang="en" sz="1100">
                <a:solidFill>
                  <a:schemeClr val="dk1"/>
                </a:solidFill>
              </a:rPr>
              <a:t>i</a:t>
            </a:r>
            <a:r>
              <a:rPr lang="en" sz="1100">
                <a:solidFill>
                  <a:schemeClr val="dk1"/>
                </a:solidFill>
              </a:rPr>
              <a:t> </a:t>
            </a:r>
            <a:r>
              <a:rPr i="1" lang="en" sz="1100">
                <a:solidFill>
                  <a:schemeClr val="dk1"/>
                </a:solidFill>
              </a:rPr>
              <a:t>receives</a:t>
            </a:r>
            <a:r>
              <a:rPr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v</a:t>
            </a:r>
            <a:r>
              <a:rPr lang="en" sz="1100">
                <a:solidFill>
                  <a:schemeClr val="dk1"/>
                </a:solidFill>
              </a:rPr>
              <a:t>. (A faulty lieutenant might receive something else, but that does not affect </a:t>
            </a:r>
            <a:r>
              <a:rPr i="1" lang="en" sz="1100">
                <a:solidFill>
                  <a:schemeClr val="dk1"/>
                </a:solidFill>
              </a:rPr>
              <a:t>loyal</a:t>
            </a:r>
            <a:r>
              <a:rPr lang="en" sz="1100">
                <a:solidFill>
                  <a:schemeClr val="dk1"/>
                </a:solidFill>
              </a:rPr>
              <a:t> lieutenants’ decisions.)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Lieutenant </a:t>
            </a:r>
            <a:r>
              <a:rPr b="1" lang="en" sz="1100">
                <a:solidFill>
                  <a:schemeClr val="dk1"/>
                </a:solidFill>
              </a:rPr>
              <a:t>i</a:t>
            </a:r>
            <a:r>
              <a:rPr lang="en" sz="1100">
                <a:solidFill>
                  <a:schemeClr val="dk1"/>
                </a:solidFill>
              </a:rPr>
              <a:t> runs </a:t>
            </a:r>
            <a:r>
              <a:rPr b="1" lang="en" sz="1100">
                <a:solidFill>
                  <a:schemeClr val="dk1"/>
                </a:solidFill>
              </a:rPr>
              <a:t>OM(k)</a:t>
            </a:r>
            <a:r>
              <a:rPr lang="en" sz="1100">
                <a:solidFill>
                  <a:schemeClr val="dk1"/>
                </a:solidFill>
              </a:rPr>
              <a:t> as a sub-commander with value </a:t>
            </a:r>
            <a:r>
              <a:rPr b="1" lang="en" sz="1100">
                <a:solidFill>
                  <a:schemeClr val="dk1"/>
                </a:solidFill>
              </a:rPr>
              <a:t>v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If </a:t>
            </a:r>
            <a:r>
              <a:rPr b="1" lang="en" sz="1100">
                <a:solidFill>
                  <a:schemeClr val="dk1"/>
                </a:solidFill>
              </a:rPr>
              <a:t>i </a:t>
            </a:r>
            <a:r>
              <a:rPr lang="en" sz="1100">
                <a:solidFill>
                  <a:schemeClr val="dk1"/>
                </a:solidFill>
              </a:rPr>
              <a:t>is loyal, then by the induction hypothesis (and because it deals with at most </a:t>
            </a:r>
            <a:r>
              <a:rPr b="1" lang="en" sz="1100">
                <a:solidFill>
                  <a:schemeClr val="dk1"/>
                </a:solidFill>
              </a:rPr>
              <a:t>k</a:t>
            </a:r>
            <a:r>
              <a:rPr lang="en" sz="1100">
                <a:solidFill>
                  <a:schemeClr val="dk1"/>
                </a:solidFill>
              </a:rPr>
              <a:t> faults in its subproblem), </a:t>
            </a:r>
            <a:r>
              <a:rPr i="1" lang="en" sz="1100">
                <a:solidFill>
                  <a:schemeClr val="dk1"/>
                </a:solidFill>
              </a:rPr>
              <a:t>all</a:t>
            </a:r>
            <a:r>
              <a:rPr lang="en" sz="1100">
                <a:solidFill>
                  <a:schemeClr val="dk1"/>
                </a:solidFill>
              </a:rPr>
              <a:t> loyal participants in that subproblem get </a:t>
            </a:r>
            <a:r>
              <a:rPr b="1" lang="en" sz="1100">
                <a:solidFill>
                  <a:schemeClr val="dk1"/>
                </a:solidFill>
              </a:rPr>
              <a:t>v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When each </a:t>
            </a:r>
            <a:r>
              <a:rPr b="1" lang="en" sz="1100">
                <a:solidFill>
                  <a:schemeClr val="dk1"/>
                </a:solidFill>
              </a:rPr>
              <a:t>loyal</a:t>
            </a:r>
            <a:r>
              <a:rPr lang="en" sz="1100">
                <a:solidFill>
                  <a:schemeClr val="dk1"/>
                </a:solidFill>
              </a:rPr>
              <a:t> lieutenant collects the results from these </a:t>
            </a:r>
            <a:r>
              <a:rPr b="1" lang="en" sz="1100">
                <a:solidFill>
                  <a:schemeClr val="dk1"/>
                </a:solidFill>
              </a:rPr>
              <a:t>OM(k)</a:t>
            </a:r>
            <a:r>
              <a:rPr lang="en" sz="1100">
                <a:solidFill>
                  <a:schemeClr val="dk1"/>
                </a:solidFill>
              </a:rPr>
              <a:t> subproblems, a </a:t>
            </a:r>
            <a:r>
              <a:rPr b="1" lang="en" sz="1100">
                <a:solidFill>
                  <a:schemeClr val="dk1"/>
                </a:solidFill>
              </a:rPr>
              <a:t>strict majority</a:t>
            </a:r>
            <a:r>
              <a:rPr lang="en" sz="1100">
                <a:solidFill>
                  <a:schemeClr val="dk1"/>
                </a:solidFill>
              </a:rPr>
              <a:t> will report v (since the number of loyal sub-commanders is at least</a:t>
            </a:r>
            <a:r>
              <a:rPr b="1" lang="en" sz="1100">
                <a:solidFill>
                  <a:schemeClr val="dk1"/>
                </a:solidFill>
              </a:rPr>
              <a:t> n−1</a:t>
            </a:r>
            <a:r>
              <a:rPr lang="en" sz="1100">
                <a:solidFill>
                  <a:schemeClr val="dk1"/>
                </a:solidFill>
              </a:rPr>
              <a:t>, and </a:t>
            </a:r>
            <a:r>
              <a:rPr b="1" lang="en" sz="1100">
                <a:solidFill>
                  <a:schemeClr val="dk1"/>
                </a:solidFill>
              </a:rPr>
              <a:t>n−1 &gt; 3k</a:t>
            </a:r>
            <a:r>
              <a:rPr lang="en" sz="1100">
                <a:solidFill>
                  <a:schemeClr val="dk1"/>
                </a:solidFill>
              </a:rPr>
              <a:t>). Thus, each loyal lieutenant decides </a:t>
            </a:r>
            <a:r>
              <a:rPr b="1" lang="en" sz="1100">
                <a:solidFill>
                  <a:schemeClr val="dk1"/>
                </a:solidFill>
              </a:rPr>
              <a:t>v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Correctness of OM(f). Proof by Induction.</a:t>
            </a:r>
            <a:endParaRPr/>
          </a:p>
        </p:txBody>
      </p:sp>
      <p:sp>
        <p:nvSpPr>
          <p:cNvPr id="187" name="Google Shape;187;p34"/>
          <p:cNvSpPr txBox="1"/>
          <p:nvPr>
            <p:ph idx="1" type="body"/>
          </p:nvPr>
        </p:nvSpPr>
        <p:spPr>
          <a:xfrm>
            <a:off x="311700" y="1152475"/>
            <a:ext cx="8520600" cy="3892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Case B: Commander is Faulty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The faulty commander can send different values to different lieutenants.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Each lieutenant </a:t>
            </a:r>
            <a:r>
              <a:rPr b="1" i="1" lang="en" sz="1300">
                <a:solidFill>
                  <a:schemeClr val="dk1"/>
                </a:solidFill>
              </a:rPr>
              <a:t>i</a:t>
            </a:r>
            <a:r>
              <a:rPr i="1" lang="en" sz="1300">
                <a:solidFill>
                  <a:schemeClr val="dk1"/>
                </a:solidFill>
              </a:rPr>
              <a:t> </a:t>
            </a:r>
            <a:r>
              <a:rPr lang="en" sz="1300">
                <a:solidFill>
                  <a:schemeClr val="dk1"/>
                </a:solidFill>
              </a:rPr>
              <a:t>(loyal or faulty) becomes sub-commander in </a:t>
            </a:r>
            <a:r>
              <a:rPr b="1" lang="en" sz="1300">
                <a:solidFill>
                  <a:schemeClr val="dk1"/>
                </a:solidFill>
              </a:rPr>
              <a:t>OM(k)</a:t>
            </a:r>
            <a:r>
              <a:rPr lang="en" sz="1300">
                <a:solidFill>
                  <a:schemeClr val="dk1"/>
                </a:solidFill>
              </a:rPr>
              <a:t>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If lieutenant </a:t>
            </a:r>
            <a:r>
              <a:rPr b="1" i="1" lang="en" sz="1300">
                <a:solidFill>
                  <a:schemeClr val="dk1"/>
                </a:solidFill>
              </a:rPr>
              <a:t>i</a:t>
            </a:r>
            <a:r>
              <a:rPr i="1" lang="en" sz="1300">
                <a:solidFill>
                  <a:schemeClr val="dk1"/>
                </a:solidFill>
              </a:rPr>
              <a:t> </a:t>
            </a:r>
            <a:r>
              <a:rPr lang="en" sz="1300">
                <a:solidFill>
                  <a:schemeClr val="dk1"/>
                </a:solidFill>
              </a:rPr>
              <a:t>is loyal and received </a:t>
            </a:r>
            <a:r>
              <a:rPr b="1" i="1" lang="en" sz="1300">
                <a:solidFill>
                  <a:schemeClr val="dk1"/>
                </a:solidFill>
              </a:rPr>
              <a:t>vi</a:t>
            </a:r>
            <a:r>
              <a:rPr i="1" lang="en" sz="1300">
                <a:solidFill>
                  <a:schemeClr val="dk1"/>
                </a:solidFill>
              </a:rPr>
              <a:t>,</a:t>
            </a:r>
            <a:r>
              <a:rPr lang="en" sz="1300">
                <a:solidFill>
                  <a:schemeClr val="dk1"/>
                </a:solidFill>
              </a:rPr>
              <a:t> it sends exactly </a:t>
            </a:r>
            <a:r>
              <a:rPr b="1" i="1" lang="en" sz="1300">
                <a:solidFill>
                  <a:schemeClr val="dk1"/>
                </a:solidFill>
              </a:rPr>
              <a:t>vi</a:t>
            </a:r>
            <a:r>
              <a:rPr lang="en" sz="1300">
                <a:solidFill>
                  <a:schemeClr val="dk1"/>
                </a:solidFill>
              </a:rPr>
              <a:t> to all processes in the subproblem. By induction, all loyal participants in that subproblem agree on </a:t>
            </a:r>
            <a:r>
              <a:rPr b="1" i="1" lang="en" sz="1300">
                <a:solidFill>
                  <a:schemeClr val="dk1"/>
                </a:solidFill>
              </a:rPr>
              <a:t>vi</a:t>
            </a:r>
            <a:r>
              <a:rPr i="1" lang="en" sz="1300">
                <a:solidFill>
                  <a:schemeClr val="dk1"/>
                </a:solidFill>
              </a:rPr>
              <a:t>​</a:t>
            </a:r>
            <a:r>
              <a:rPr lang="en" sz="1300">
                <a:solidFill>
                  <a:schemeClr val="dk1"/>
                </a:solidFill>
              </a:rPr>
              <a:t>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If lieutenant </a:t>
            </a:r>
            <a:r>
              <a:rPr b="1" i="1" lang="en" sz="1300">
                <a:solidFill>
                  <a:schemeClr val="dk1"/>
                </a:solidFill>
              </a:rPr>
              <a:t>i</a:t>
            </a:r>
            <a:r>
              <a:rPr i="1" lang="en" sz="1300">
                <a:solidFill>
                  <a:schemeClr val="dk1"/>
                </a:solidFill>
              </a:rPr>
              <a:t> </a:t>
            </a:r>
            <a:r>
              <a:rPr lang="en" sz="1300">
                <a:solidFill>
                  <a:schemeClr val="dk1"/>
                </a:solidFill>
              </a:rPr>
              <a:t>is faulty, it might send conflicting values, but still, by induction, </a:t>
            </a:r>
            <a:r>
              <a:rPr i="1" lang="en" sz="1300">
                <a:solidFill>
                  <a:schemeClr val="dk1"/>
                </a:solidFill>
              </a:rPr>
              <a:t>all loyal participants</a:t>
            </a:r>
            <a:r>
              <a:rPr lang="en" sz="1300">
                <a:solidFill>
                  <a:schemeClr val="dk1"/>
                </a:solidFill>
              </a:rPr>
              <a:t> in that subproblem come to </a:t>
            </a:r>
            <a:r>
              <a:rPr i="1" lang="en" sz="1300">
                <a:solidFill>
                  <a:schemeClr val="dk1"/>
                </a:solidFill>
              </a:rPr>
              <a:t>some single</a:t>
            </a:r>
            <a:r>
              <a:rPr lang="en" sz="1300">
                <a:solidFill>
                  <a:schemeClr val="dk1"/>
                </a:solidFill>
              </a:rPr>
              <a:t> decision </a:t>
            </a:r>
            <a:r>
              <a:rPr b="1" i="1" lang="en" sz="1300">
                <a:solidFill>
                  <a:schemeClr val="dk1"/>
                </a:solidFill>
              </a:rPr>
              <a:t>di</a:t>
            </a:r>
            <a:r>
              <a:rPr i="1" lang="en" sz="1300">
                <a:solidFill>
                  <a:schemeClr val="dk1"/>
                </a:solidFill>
              </a:rPr>
              <a:t>​</a:t>
            </a:r>
            <a:r>
              <a:rPr lang="en" sz="1300">
                <a:solidFill>
                  <a:schemeClr val="dk1"/>
                </a:solidFill>
              </a:rPr>
              <a:t>. (We do not care exactly which value, only that they all match within that subproblem.)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Hence, each original lieutenant ends up with a collection</a:t>
            </a:r>
            <a:r>
              <a:rPr b="1" i="1" lang="en" sz="1300">
                <a:solidFill>
                  <a:schemeClr val="dk1"/>
                </a:solidFill>
              </a:rPr>
              <a:t> {d1,d2,…,dn−1}</a:t>
            </a:r>
            <a:r>
              <a:rPr lang="en" sz="1300">
                <a:solidFill>
                  <a:schemeClr val="dk1"/>
                </a:solidFill>
              </a:rPr>
              <a:t>. The final step in </a:t>
            </a:r>
            <a:r>
              <a:rPr b="1" lang="en" sz="1300">
                <a:solidFill>
                  <a:schemeClr val="dk1"/>
                </a:solidFill>
              </a:rPr>
              <a:t>OM(k+1)</a:t>
            </a:r>
            <a:r>
              <a:rPr lang="en" sz="1300">
                <a:solidFill>
                  <a:schemeClr val="dk1"/>
                </a:solidFill>
              </a:rPr>
              <a:t> is to take a consistent majority out of these decisions. Because at most </a:t>
            </a:r>
            <a:r>
              <a:rPr b="1" lang="en" sz="1300">
                <a:solidFill>
                  <a:schemeClr val="dk1"/>
                </a:solidFill>
              </a:rPr>
              <a:t>k</a:t>
            </a:r>
            <a:r>
              <a:rPr lang="en" sz="1300">
                <a:solidFill>
                  <a:schemeClr val="dk1"/>
                </a:solidFill>
              </a:rPr>
              <a:t> lieutenants can be faulty, all loyal lieutenants apply the same filtering rule and converge on </a:t>
            </a:r>
            <a:r>
              <a:rPr b="1" lang="en" sz="1300">
                <a:solidFill>
                  <a:schemeClr val="dk1"/>
                </a:solidFill>
              </a:rPr>
              <a:t>one common</a:t>
            </a:r>
            <a:r>
              <a:rPr lang="en" sz="1300">
                <a:solidFill>
                  <a:schemeClr val="dk1"/>
                </a:solidFill>
              </a:rPr>
              <a:t> value.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Conclusion</a:t>
            </a:r>
            <a:endParaRPr/>
          </a:p>
        </p:txBody>
      </p:sp>
      <p:sp>
        <p:nvSpPr>
          <p:cNvPr id="193" name="Google Shape;193;p35"/>
          <p:cNvSpPr txBox="1"/>
          <p:nvPr>
            <p:ph idx="1" type="body"/>
          </p:nvPr>
        </p:nvSpPr>
        <p:spPr>
          <a:xfrm>
            <a:off x="311700" y="1152475"/>
            <a:ext cx="8520600" cy="3892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Necessity (n ≤ 3fn)</a:t>
            </a:r>
            <a:r>
              <a:rPr lang="en" sz="1100">
                <a:solidFill>
                  <a:schemeClr val="dk1"/>
                </a:solidFill>
              </a:rPr>
              <a:t>: By a partitioning argument, traitors can confuse two disjoint sets of loyal processes, forcing them into different decisions. No protocol can guarantee agreement.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Sufficiency (n ≥3 f+1)</a:t>
            </a:r>
            <a:r>
              <a:rPr lang="en" sz="1100">
                <a:solidFill>
                  <a:schemeClr val="dk1"/>
                </a:solidFill>
              </a:rPr>
              <a:t>: The recursive OM(f) protocol uses </a:t>
            </a:r>
            <a:r>
              <a:rPr b="1" i="1" lang="en" sz="1100">
                <a:solidFill>
                  <a:schemeClr val="dk1"/>
                </a:solidFill>
              </a:rPr>
              <a:t>majority filtering</a:t>
            </a:r>
            <a:r>
              <a:rPr lang="en" sz="1100">
                <a:solidFill>
                  <a:schemeClr val="dk1"/>
                </a:solidFill>
              </a:rPr>
              <a:t> at each level. Because</a:t>
            </a:r>
            <a:r>
              <a:rPr b="1" lang="en" sz="1100">
                <a:solidFill>
                  <a:schemeClr val="dk1"/>
                </a:solidFill>
              </a:rPr>
              <a:t> n &gt; 3f</a:t>
            </a:r>
            <a:r>
              <a:rPr lang="en" sz="1100">
                <a:solidFill>
                  <a:schemeClr val="dk1"/>
                </a:solidFill>
              </a:rPr>
              <a:t> the loyal majority </a:t>
            </a:r>
            <a:r>
              <a:rPr b="1" lang="en" sz="1100">
                <a:solidFill>
                  <a:schemeClr val="dk1"/>
                </a:solidFill>
              </a:rPr>
              <a:t>“overwhelms”</a:t>
            </a:r>
            <a:r>
              <a:rPr lang="en" sz="1100">
                <a:solidFill>
                  <a:schemeClr val="dk1"/>
                </a:solidFill>
              </a:rPr>
              <a:t> traitor attempts to lie. An inductive argument shows that all loyal generals agree on the same value; if the commander was loyal, they get the actual commander’s value.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Hence the classical result: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Byzantine Agreement is solvable exactly when </a:t>
            </a:r>
            <a:r>
              <a:rPr b="1" lang="en" sz="1100">
                <a:solidFill>
                  <a:schemeClr val="dk1"/>
                </a:solidFill>
              </a:rPr>
              <a:t>n ≥ 3f+1</a:t>
            </a:r>
            <a:r>
              <a:rPr lang="en" sz="1100">
                <a:solidFill>
                  <a:schemeClr val="dk1"/>
                </a:solidFill>
              </a:rPr>
              <a:t>.​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This is the cornerstone theorem for </a:t>
            </a:r>
            <a:r>
              <a:rPr i="1" lang="en" sz="1100">
                <a:solidFill>
                  <a:schemeClr val="dk1"/>
                </a:solidFill>
              </a:rPr>
              <a:t>synchronous</a:t>
            </a:r>
            <a:r>
              <a:rPr lang="en" sz="1100">
                <a:solidFill>
                  <a:schemeClr val="dk1"/>
                </a:solidFill>
              </a:rPr>
              <a:t> Byzantine fault tolerance with “oral messages” (no signatures). It shows that to tolerate </a:t>
            </a:r>
            <a:r>
              <a:rPr b="1" lang="en" sz="1100">
                <a:solidFill>
                  <a:schemeClr val="dk1"/>
                </a:solidFill>
              </a:rPr>
              <a:t>f</a:t>
            </a:r>
            <a:r>
              <a:rPr lang="en" sz="1100">
                <a:solidFill>
                  <a:schemeClr val="dk1"/>
                </a:solidFill>
              </a:rPr>
              <a:t> arbitrary (Byzantine) faults, one must have at least </a:t>
            </a:r>
            <a:r>
              <a:rPr b="1" lang="en" sz="1100">
                <a:solidFill>
                  <a:schemeClr val="dk1"/>
                </a:solidFill>
              </a:rPr>
              <a:t>3f+1</a:t>
            </a:r>
            <a:r>
              <a:rPr lang="en" sz="1100">
                <a:solidFill>
                  <a:schemeClr val="dk1"/>
                </a:solidFill>
              </a:rPr>
              <a:t> total processes.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Real Word Examples</a:t>
            </a:r>
            <a:endParaRPr/>
          </a:p>
        </p:txBody>
      </p:sp>
      <p:sp>
        <p:nvSpPr>
          <p:cNvPr id="199" name="Google Shape;199;p36"/>
          <p:cNvSpPr txBox="1"/>
          <p:nvPr>
            <p:ph idx="1" type="body"/>
          </p:nvPr>
        </p:nvSpPr>
        <p:spPr>
          <a:xfrm>
            <a:off x="311700" y="1152475"/>
            <a:ext cx="8520600" cy="3892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b="1" lang="en" sz="1700">
                <a:solidFill>
                  <a:schemeClr val="dk1"/>
                </a:solidFill>
              </a:rPr>
              <a:t>Distributed Databases &amp; Microservices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Why It’s a BGP Issue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Large-scale systems often replicate data across many servers for </a:t>
            </a:r>
            <a:r>
              <a:rPr b="1" lang="en" sz="1100">
                <a:solidFill>
                  <a:schemeClr val="dk1"/>
                </a:solidFill>
              </a:rPr>
              <a:t>fault tolerance</a:t>
            </a:r>
            <a:r>
              <a:rPr lang="en" sz="1100">
                <a:solidFill>
                  <a:schemeClr val="dk1"/>
                </a:solidFill>
              </a:rPr>
              <a:t> and </a:t>
            </a:r>
            <a:r>
              <a:rPr b="1" lang="en" sz="1100">
                <a:solidFill>
                  <a:schemeClr val="dk1"/>
                </a:solidFill>
              </a:rPr>
              <a:t>performance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 compromised node or network glitch could cause </a:t>
            </a:r>
            <a:r>
              <a:rPr b="1" lang="en" sz="1100">
                <a:solidFill>
                  <a:schemeClr val="dk1"/>
                </a:solidFill>
              </a:rPr>
              <a:t>arbitrary</a:t>
            </a:r>
            <a:r>
              <a:rPr lang="en" sz="1100">
                <a:solidFill>
                  <a:schemeClr val="dk1"/>
                </a:solidFill>
              </a:rPr>
              <a:t> (Byzantine) data corruption, stale reads, or conflicting transaction logs.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How It’s Solved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Practical Byzantine Fault Tolerance (PBFT </a:t>
            </a:r>
            <a:r>
              <a:rPr lang="en" sz="1100">
                <a:solidFill>
                  <a:schemeClr val="dk1"/>
                </a:solidFill>
              </a:rPr>
              <a:t>with keys</a:t>
            </a:r>
            <a:r>
              <a:rPr b="1" lang="en" sz="1100">
                <a:solidFill>
                  <a:schemeClr val="dk1"/>
                </a:solidFill>
              </a:rPr>
              <a:t>)</a:t>
            </a:r>
            <a:r>
              <a:rPr lang="en" sz="1100">
                <a:solidFill>
                  <a:schemeClr val="dk1"/>
                </a:solidFill>
              </a:rPr>
              <a:t>: Some distributed databases or key-value stores use PBFT-like protocols where a majority of correct replicas can override any faulty ones.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Secure Raft / Paxos Variants</a:t>
            </a:r>
            <a:r>
              <a:rPr lang="en" sz="1100">
                <a:solidFill>
                  <a:schemeClr val="dk1"/>
                </a:solidFill>
              </a:rPr>
              <a:t>: While classic Paxos/Raft assume crash faults, specialized variants add cryptographic checks and additional voting steps to handle Byzantine faults.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Result</a:t>
            </a:r>
            <a:r>
              <a:rPr lang="en" sz="1100">
                <a:solidFill>
                  <a:schemeClr val="dk1"/>
                </a:solidFill>
              </a:rPr>
              <a:t>: Despite some nodes being out of sync or malicious, the overall system maintains </a:t>
            </a:r>
            <a:r>
              <a:rPr b="1" lang="en" sz="1100">
                <a:solidFill>
                  <a:schemeClr val="dk1"/>
                </a:solidFill>
              </a:rPr>
              <a:t>one correct, consistent state</a:t>
            </a:r>
            <a:r>
              <a:rPr lang="en" sz="1100">
                <a:solidFill>
                  <a:schemeClr val="dk1"/>
                </a:solidFill>
              </a:rPr>
              <a:t> for all honest clients.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Real Word Examples</a:t>
            </a:r>
            <a:endParaRPr/>
          </a:p>
        </p:txBody>
      </p:sp>
      <p:sp>
        <p:nvSpPr>
          <p:cNvPr id="205" name="Google Shape;205;p37"/>
          <p:cNvSpPr txBox="1"/>
          <p:nvPr>
            <p:ph idx="1" type="body"/>
          </p:nvPr>
        </p:nvSpPr>
        <p:spPr>
          <a:xfrm>
            <a:off x="311700" y="1152475"/>
            <a:ext cx="8520600" cy="3892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</a:rPr>
              <a:t>2. Payment Networks &amp; Financial Systems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Why It’s a BGP Issue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Global payment networks (e.g., SWIFT, inter-bank settlement) involve multiple institutions.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 compromised or rogue bank node could send </a:t>
            </a:r>
            <a:r>
              <a:rPr b="1" lang="en" sz="1100">
                <a:solidFill>
                  <a:schemeClr val="dk1"/>
                </a:solidFill>
              </a:rPr>
              <a:t>false transaction confirmations</a:t>
            </a:r>
            <a:r>
              <a:rPr lang="en" sz="1100">
                <a:solidFill>
                  <a:schemeClr val="dk1"/>
                </a:solidFill>
              </a:rPr>
              <a:t> or try to fork the record of who paid whom.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How It’s Solved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Audited Byzantine Consensus</a:t>
            </a:r>
            <a:r>
              <a:rPr lang="en" sz="1100">
                <a:solidFill>
                  <a:schemeClr val="dk1"/>
                </a:solidFill>
              </a:rPr>
              <a:t>: Some private ledgers or blockchain-based settlement solutions use BFT consensus among banks, so a majority of participants must confirm a transaction.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Secure Messaging Protocols</a:t>
            </a:r>
            <a:r>
              <a:rPr lang="en" sz="1100">
                <a:solidFill>
                  <a:schemeClr val="dk1"/>
                </a:solidFill>
              </a:rPr>
              <a:t>: Even if a node attempts to send conflicting instructions, other participants rely on cross-confirmations and majority agreement before finalizing transactions.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Result</a:t>
            </a:r>
            <a:r>
              <a:rPr lang="en" sz="1100">
                <a:solidFill>
                  <a:schemeClr val="dk1"/>
                </a:solidFill>
              </a:rPr>
              <a:t>: The network consistently finalizes and logs valid transactions despite potential insider attacks or node failures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Real Word Examples</a:t>
            </a:r>
            <a:endParaRPr/>
          </a:p>
        </p:txBody>
      </p:sp>
      <p:sp>
        <p:nvSpPr>
          <p:cNvPr id="211" name="Google Shape;211;p38"/>
          <p:cNvSpPr txBox="1"/>
          <p:nvPr>
            <p:ph idx="1" type="body"/>
          </p:nvPr>
        </p:nvSpPr>
        <p:spPr>
          <a:xfrm>
            <a:off x="311700" y="1152475"/>
            <a:ext cx="8520600" cy="3892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</a:rPr>
              <a:t>3. </a:t>
            </a:r>
            <a:r>
              <a:rPr b="1" lang="en" sz="1700">
                <a:solidFill>
                  <a:schemeClr val="dk1"/>
                </a:solidFill>
              </a:rPr>
              <a:t> </a:t>
            </a:r>
            <a:r>
              <a:rPr b="1" lang="en" sz="1700">
                <a:solidFill>
                  <a:schemeClr val="dk1"/>
                </a:solidFill>
              </a:rPr>
              <a:t>Public Blockchains (e.g., Bitcoin, Ethereum)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Why It’s a BGP Issue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In a </a:t>
            </a:r>
            <a:r>
              <a:rPr b="1" lang="en" sz="1100">
                <a:solidFill>
                  <a:schemeClr val="dk1"/>
                </a:solidFill>
              </a:rPr>
              <a:t>decentralized</a:t>
            </a:r>
            <a:r>
              <a:rPr lang="en" sz="1100">
                <a:solidFill>
                  <a:schemeClr val="dk1"/>
                </a:solidFill>
              </a:rPr>
              <a:t> blockchain, many nodes must agree on the next block in the chain.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Some nodes may be faulty (due to crashes, network splits) or malicious (attempting double-spends, rewriting history).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How It’s Solved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Proof of Work (PoW)</a:t>
            </a:r>
            <a:r>
              <a:rPr lang="en" sz="1100">
                <a:solidFill>
                  <a:schemeClr val="dk1"/>
                </a:solidFill>
              </a:rPr>
              <a:t>: Each node expends computational effort to propose a block. Honest nodes follow the chain with the most cumulative work. This design tolerates a portion of malicious hash power yet can still converge on a single chain.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Proof of Stake (PoS)</a:t>
            </a:r>
            <a:r>
              <a:rPr lang="en" sz="1100">
                <a:solidFill>
                  <a:schemeClr val="dk1"/>
                </a:solidFill>
              </a:rPr>
              <a:t> and BFT Protocols (e.g., Tendermint, HotStuff): Nodes stake cryptocurrency and run a </a:t>
            </a:r>
            <a:r>
              <a:rPr b="1" lang="en" sz="1100">
                <a:solidFill>
                  <a:schemeClr val="dk1"/>
                </a:solidFill>
              </a:rPr>
              <a:t>Byzantine Fault Tolerant consensus</a:t>
            </a:r>
            <a:r>
              <a:rPr lang="en" sz="1100">
                <a:solidFill>
                  <a:schemeClr val="dk1"/>
                </a:solidFill>
              </a:rPr>
              <a:t> that finalizes blocks, preventing malicious nodes from creating conflicting ledger histories.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Result</a:t>
            </a:r>
            <a:r>
              <a:rPr lang="en" sz="1100">
                <a:solidFill>
                  <a:schemeClr val="dk1"/>
                </a:solidFill>
              </a:rPr>
              <a:t>: Despite some fraction of participating nodes potentially being malicious, the network converges on one shared ledger of transactions.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 1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1075" y="911925"/>
            <a:ext cx="4773243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258175" y="1280150"/>
            <a:ext cx="3993000" cy="3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G2 is not loyal and sends wrong message to G3.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Generals with one traitor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7692000" cy="17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Gen. 3’s point of view these two scenarios are </a:t>
            </a:r>
            <a:r>
              <a:rPr b="1" lang="en"/>
              <a:t>indistinguishable </a:t>
            </a:r>
            <a:r>
              <a:rPr lang="en"/>
              <a:t>and it cannot know which of G1 and G2 is not loyal. So G3 cannot be sure which one of G1 or G2 is the traitor.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Consequently, with 3 generals and 1 traitor, it is </a:t>
            </a:r>
            <a:r>
              <a:rPr b="1" lang="en"/>
              <a:t>impossible </a:t>
            </a:r>
            <a:r>
              <a:rPr lang="en"/>
              <a:t>for B (and thus all loyal generals) to </a:t>
            </a:r>
            <a:r>
              <a:rPr b="1" lang="en"/>
              <a:t>always reach a consistent agreement.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This is a proof  that no algorithm can achieve consensus with 3 generals if even 1 is traitorous.</a:t>
            </a:r>
            <a:endParaRPr b="1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925" y="2918600"/>
            <a:ext cx="3817175" cy="3055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7425" y="2889663"/>
            <a:ext cx="3889479" cy="3113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we add one more loyal general?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402" y="1538025"/>
            <a:ext cx="4628727" cy="384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general with 1 traitor?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Lieutenant Collects Orders: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0" name="Google Shape;90;p18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{49F81993-8415-4945-88E1-B2E04002CE52}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From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Received by G2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Received</a:t>
                      </a:r>
                      <a:r>
                        <a:rPr lang="en"/>
                        <a:t> by G3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Received by G4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G1 (Commander)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ATTACK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ATTACK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ATTACK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G2 (Loyal)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G1 said ATTACK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G1 said </a:t>
                      </a:r>
                      <a:r>
                        <a:rPr lang="en"/>
                        <a:t>ATTACK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G3 (Loyal)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G1 said ATTACK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ATTACK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G4 (Traitor)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G1 said RETREAT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G1 said RETREAT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Majority Vote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To achieve consensus, each general takes the </a:t>
            </a:r>
            <a:r>
              <a:rPr b="1" lang="en" sz="1100">
                <a:solidFill>
                  <a:schemeClr val="dk1"/>
                </a:solidFill>
              </a:rPr>
              <a:t>majority decision</a:t>
            </a:r>
            <a:r>
              <a:rPr lang="en" sz="1100">
                <a:solidFill>
                  <a:schemeClr val="dk1"/>
                </a:solidFill>
              </a:rPr>
              <a:t> from the messages they received: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G2</a:t>
            </a:r>
            <a:r>
              <a:rPr lang="en" sz="1100">
                <a:solidFill>
                  <a:schemeClr val="dk1"/>
                </a:solidFill>
              </a:rPr>
              <a:t> sees: "ATTACK", "ATTACK", "RETREAT" → Majority = "ATTACK".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G3</a:t>
            </a:r>
            <a:r>
              <a:rPr lang="en" sz="1100">
                <a:solidFill>
                  <a:schemeClr val="dk1"/>
                </a:solidFill>
              </a:rPr>
              <a:t> sees: "ATTACK", "ATTACK", "RETREAT" → Majority = "ATTACK".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Thus, </a:t>
            </a:r>
            <a:r>
              <a:rPr b="1" lang="en" sz="1100">
                <a:solidFill>
                  <a:schemeClr val="dk1"/>
                </a:solidFill>
              </a:rPr>
              <a:t>all loyal generals decide on "ATTACK"</a:t>
            </a:r>
            <a:r>
              <a:rPr lang="en" sz="1100">
                <a:solidFill>
                  <a:schemeClr val="dk1"/>
                </a:solidFill>
              </a:rPr>
              <a:t> despite the traitor’s attempt to deceive them.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Outcome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Consensus Achieved!</a:t>
            </a:r>
            <a:r>
              <a:rPr lang="en" sz="1100">
                <a:solidFill>
                  <a:schemeClr val="dk1"/>
                </a:solidFill>
              </a:rPr>
              <a:t> Both loyal generals </a:t>
            </a:r>
            <a:r>
              <a:rPr b="1" lang="en" sz="1100">
                <a:solidFill>
                  <a:schemeClr val="dk1"/>
                </a:solidFill>
              </a:rPr>
              <a:t>agree</a:t>
            </a:r>
            <a:r>
              <a:rPr lang="en" sz="1100">
                <a:solidFill>
                  <a:schemeClr val="dk1"/>
                </a:solidFill>
              </a:rPr>
              <a:t> on the same decision ("ATTACK").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Traitor (G4) failed</a:t>
            </a:r>
            <a:r>
              <a:rPr lang="en" sz="1100">
                <a:solidFill>
                  <a:schemeClr val="dk1"/>
                </a:solidFill>
              </a:rPr>
              <a:t> to disrupt the consensus because his single false message was outvoted.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4/1 when the commander is the traitor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8275" y="1352225"/>
            <a:ext cx="4164751" cy="365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Lieutenant Collects Orders: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9" name="Google Shape;109;p21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{49F81993-8415-4945-88E1-B2E04002CE52}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From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Received by G2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Received by G3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Received</a:t>
                      </a:r>
                      <a:r>
                        <a:rPr lang="en"/>
                        <a:t> by G4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G1 (Commander Traitor)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ATTACK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RETREAT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RETREAT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G2 (Loyal)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G1 said ATTACK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G1 said ATTACK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G3 (Loyal)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G1 said RETREAT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G1 said RETREAT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G4 (Loyal)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G1 said RETREAT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G1 said RETREAT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