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0C3FB4-68E4-4DBE-B533-7EB93BF9B5DC}">
  <a:tblStyle styleId="{190C3FB4-68E4-4DBE-B533-7EB93BF9B5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05b67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05b67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2c05b676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c05b676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f52c709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f52c709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f52c709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f52c709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f52c709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f52c709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c05b676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c05b676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2c05b676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c05b67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2c05b67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2c05b67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2c05b676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2c05b676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2c05b676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2c05b676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f52c7099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f52c7099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c05b67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c05b67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f52c7099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f52c7099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2c05b67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c05b67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c05b67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c05b67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c05b67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c05b67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c05b67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c05b67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b00b637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b00b637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c05b67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c05b67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f52c709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f52c709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2c05b676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c05b676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90825" y="47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Apache Hive</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vs RDBMS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Schema on Read vs. Schema on Write</a:t>
            </a:r>
            <a:r>
              <a:rPr lang="en" sz="1400"/>
              <a:t>: data is verified on reading vs. on writing.</a:t>
            </a:r>
            <a:endParaRPr sz="1400"/>
          </a:p>
          <a:p>
            <a:pPr indent="-317500" lvl="0" marL="457200" rtl="0" algn="l">
              <a:spcBef>
                <a:spcPts val="0"/>
              </a:spcBef>
              <a:spcAft>
                <a:spcPts val="0"/>
              </a:spcAft>
              <a:buSzPts val="1400"/>
              <a:buChar char="●"/>
            </a:pPr>
            <a:r>
              <a:rPr b="1" lang="en" sz="1400"/>
              <a:t>Updates</a:t>
            </a:r>
            <a:r>
              <a:rPr lang="en" sz="1400"/>
              <a:t> - Hive supports bulk inserts from a file into a table, and since 0.14.0 finer grained inserts and updates : INSERT INTO TABLE … VALUES, UPDATE and DELETE are supported. In HDFS changes are stored in delta files and periodically merged by background MapReduce jobs.</a:t>
            </a:r>
            <a:endParaRPr sz="1400"/>
          </a:p>
          <a:p>
            <a:pPr indent="-317500" lvl="0" marL="457200" rtl="0" algn="l">
              <a:spcBef>
                <a:spcPts val="0"/>
              </a:spcBef>
              <a:spcAft>
                <a:spcPts val="0"/>
              </a:spcAft>
              <a:buSzPts val="1400"/>
              <a:buChar char="●"/>
            </a:pPr>
            <a:r>
              <a:rPr b="1" lang="en" sz="1400"/>
              <a:t>Transactions</a:t>
            </a:r>
            <a:r>
              <a:rPr lang="en" sz="1400"/>
              <a:t> - introduced in 0.13.0. Supports also table and partition level locks.  </a:t>
            </a:r>
            <a:endParaRPr sz="1400"/>
          </a:p>
          <a:p>
            <a:pPr indent="-317500" lvl="0" marL="457200" rtl="0" algn="l">
              <a:spcBef>
                <a:spcPts val="0"/>
              </a:spcBef>
              <a:spcAft>
                <a:spcPts val="0"/>
              </a:spcAft>
              <a:buSzPts val="1400"/>
              <a:buChar char="●"/>
            </a:pPr>
            <a:r>
              <a:rPr b="1" lang="en" sz="1400"/>
              <a:t>Indexes </a:t>
            </a:r>
            <a:r>
              <a:rPr lang="en" sz="1400"/>
              <a:t>- There are currently two index types: </a:t>
            </a:r>
            <a:r>
              <a:rPr b="1" lang="en" sz="1400"/>
              <a:t>compact</a:t>
            </a:r>
            <a:r>
              <a:rPr lang="en" sz="1400"/>
              <a:t> and </a:t>
            </a:r>
            <a:r>
              <a:rPr b="1" lang="en" sz="1400"/>
              <a:t>bitmap</a:t>
            </a:r>
            <a:r>
              <a:rPr lang="en" sz="1400"/>
              <a:t>. </a:t>
            </a:r>
            <a:r>
              <a:rPr b="1" lang="en" sz="1400"/>
              <a:t>Compact</a:t>
            </a:r>
            <a:r>
              <a:rPr lang="en" sz="1400"/>
              <a:t> indexes store the HDFS </a:t>
            </a:r>
            <a:r>
              <a:rPr b="1" lang="en" sz="1400"/>
              <a:t>block numbers </a:t>
            </a:r>
            <a:r>
              <a:rPr lang="en" sz="1400"/>
              <a:t>of each value, rather than each file offset, so they don’t take up much disk space but are still effective for the case where values are clustered together in nearby rows. </a:t>
            </a:r>
            <a:r>
              <a:rPr b="1" lang="en" sz="1400"/>
              <a:t>Bitmap</a:t>
            </a:r>
            <a:r>
              <a:rPr lang="en" sz="1400"/>
              <a:t> indexes use </a:t>
            </a:r>
            <a:r>
              <a:rPr b="1" lang="en" sz="1400"/>
              <a:t>compressed bitsets</a:t>
            </a:r>
            <a:r>
              <a:rPr lang="en" sz="1400"/>
              <a:t> to efficiently store the </a:t>
            </a:r>
            <a:r>
              <a:rPr b="1" lang="en" sz="1400"/>
              <a:t>rows that a particular value appears in</a:t>
            </a:r>
            <a:r>
              <a:rPr lang="en" sz="1400"/>
              <a:t>, and they are usually appropriate for </a:t>
            </a:r>
            <a:r>
              <a:rPr b="1" lang="en" sz="1400"/>
              <a:t>low-cardinality</a:t>
            </a:r>
            <a:r>
              <a:rPr lang="en" sz="1400"/>
              <a:t> columns (such as gender or country).</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Bitmap Indexes</a:t>
            </a:r>
            <a:endParaRPr/>
          </a:p>
        </p:txBody>
      </p:sp>
      <p:pic>
        <p:nvPicPr>
          <p:cNvPr id="115" name="Google Shape;115;p23"/>
          <p:cNvPicPr preferRelativeResize="0"/>
          <p:nvPr/>
        </p:nvPicPr>
        <p:blipFill>
          <a:blip r:embed="rId3">
            <a:alphaModFix/>
          </a:blip>
          <a:stretch>
            <a:fillRect/>
          </a:stretch>
        </p:blipFill>
        <p:spPr>
          <a:xfrm>
            <a:off x="152400" y="1170125"/>
            <a:ext cx="6554596"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Indexes Syntax</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b="1" i="1" lang="en" sz="1400"/>
              <a:t>create index index_name on table(column_on_which_index_to_be_created) as 'COMPACT' with deferred rebuild</a:t>
            </a:r>
            <a:r>
              <a:rPr b="1" lang="en" sz="1400"/>
              <a:t>;</a:t>
            </a:r>
            <a:endParaRPr b="1" sz="1400"/>
          </a:p>
          <a:p>
            <a:pPr indent="-317500" lvl="0" marL="457200" marR="0" rtl="0" algn="l">
              <a:lnSpc>
                <a:spcPct val="115000"/>
              </a:lnSpc>
              <a:spcBef>
                <a:spcPts val="0"/>
              </a:spcBef>
              <a:spcAft>
                <a:spcPts val="0"/>
              </a:spcAft>
              <a:buSzPts val="1400"/>
              <a:buChar char="●"/>
            </a:pPr>
            <a:r>
              <a:rPr b="1" i="1" lang="en" sz="1400"/>
              <a:t>create index index_name on table(column_on_which_index_to_be_created) as 'BITMAP' with deferred rebuild;</a:t>
            </a:r>
            <a:endParaRPr b="1" i="1" sz="1150">
              <a:solidFill>
                <a:srgbClr val="444340"/>
              </a:solidFill>
              <a:highlight>
                <a:srgbClr val="F2F2F2"/>
              </a:highlight>
              <a:latin typeface="Courier New"/>
              <a:ea typeface="Courier New"/>
              <a:cs typeface="Courier New"/>
              <a:sym typeface="Courier New"/>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Compact vs Bitmap Indexes</a:t>
            </a:r>
            <a:endParaRPr/>
          </a:p>
        </p:txBody>
      </p:sp>
      <p:sp>
        <p:nvSpPr>
          <p:cNvPr id="127" name="Google Shape;127;p25"/>
          <p:cNvSpPr txBox="1"/>
          <p:nvPr/>
        </p:nvSpPr>
        <p:spPr>
          <a:xfrm>
            <a:off x="419450" y="1227850"/>
            <a:ext cx="8114400" cy="3752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Cardinality</a:t>
            </a:r>
            <a:r>
              <a:rPr lang="en" sz="1200">
                <a:solidFill>
                  <a:srgbClr val="0D0D0D"/>
                </a:solidFill>
                <a:highlight>
                  <a:srgbClr val="FFFFFF"/>
                </a:highlight>
                <a:latin typeface="Roboto"/>
                <a:ea typeface="Roboto"/>
                <a:cs typeface="Roboto"/>
                <a:sym typeface="Roboto"/>
              </a:rPr>
              <a:t>: </a:t>
            </a:r>
            <a:r>
              <a:rPr b="1" lang="en" sz="1200">
                <a:solidFill>
                  <a:srgbClr val="0D0D0D"/>
                </a:solidFill>
                <a:highlight>
                  <a:srgbClr val="FFFFFF"/>
                </a:highlight>
                <a:latin typeface="Roboto"/>
                <a:ea typeface="Roboto"/>
                <a:cs typeface="Roboto"/>
                <a:sym typeface="Roboto"/>
              </a:rPr>
              <a:t>Compact </a:t>
            </a:r>
            <a:r>
              <a:rPr lang="en" sz="1200">
                <a:solidFill>
                  <a:srgbClr val="0D0D0D"/>
                </a:solidFill>
                <a:highlight>
                  <a:srgbClr val="FFFFFF"/>
                </a:highlight>
                <a:latin typeface="Roboto"/>
                <a:ea typeface="Roboto"/>
                <a:cs typeface="Roboto"/>
                <a:sym typeface="Roboto"/>
              </a:rPr>
              <a:t>indexes are suitable for </a:t>
            </a:r>
            <a:r>
              <a:rPr i="1" lang="en" sz="1200">
                <a:solidFill>
                  <a:srgbClr val="0D0D0D"/>
                </a:solidFill>
                <a:highlight>
                  <a:srgbClr val="FFFFFF"/>
                </a:highlight>
                <a:latin typeface="Roboto"/>
                <a:ea typeface="Roboto"/>
                <a:cs typeface="Roboto"/>
                <a:sym typeface="Roboto"/>
              </a:rPr>
              <a:t>low cardinality</a:t>
            </a:r>
            <a:r>
              <a:rPr lang="en" sz="1200">
                <a:solidFill>
                  <a:srgbClr val="0D0D0D"/>
                </a:solidFill>
                <a:highlight>
                  <a:srgbClr val="FFFFFF"/>
                </a:highlight>
                <a:latin typeface="Roboto"/>
                <a:ea typeface="Roboto"/>
                <a:cs typeface="Roboto"/>
                <a:sym typeface="Roboto"/>
              </a:rPr>
              <a:t> columns, while bitmap indexes are more suitable for high cardinality columns.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Space Efficiency</a:t>
            </a:r>
            <a:r>
              <a:rPr lang="en" sz="1200">
                <a:solidFill>
                  <a:srgbClr val="0D0D0D"/>
                </a:solidFill>
                <a:highlight>
                  <a:srgbClr val="FFFFFF"/>
                </a:highlight>
                <a:latin typeface="Roboto"/>
                <a:ea typeface="Roboto"/>
                <a:cs typeface="Roboto"/>
                <a:sym typeface="Roboto"/>
              </a:rPr>
              <a:t>: </a:t>
            </a:r>
            <a:r>
              <a:rPr b="1" lang="en" sz="1200">
                <a:solidFill>
                  <a:srgbClr val="0D0D0D"/>
                </a:solidFill>
                <a:highlight>
                  <a:srgbClr val="FFFFFF"/>
                </a:highlight>
                <a:latin typeface="Roboto"/>
                <a:ea typeface="Roboto"/>
                <a:cs typeface="Roboto"/>
                <a:sym typeface="Roboto"/>
              </a:rPr>
              <a:t>Bitmap </a:t>
            </a:r>
            <a:r>
              <a:rPr lang="en" sz="1200">
                <a:solidFill>
                  <a:srgbClr val="0D0D0D"/>
                </a:solidFill>
                <a:highlight>
                  <a:srgbClr val="FFFFFF"/>
                </a:highlight>
                <a:latin typeface="Roboto"/>
                <a:ea typeface="Roboto"/>
                <a:cs typeface="Roboto"/>
                <a:sym typeface="Roboto"/>
              </a:rPr>
              <a:t>indexes can be more space-efficient for</a:t>
            </a:r>
            <a:r>
              <a:rPr i="1" lang="en" sz="1200">
                <a:solidFill>
                  <a:srgbClr val="0D0D0D"/>
                </a:solidFill>
                <a:highlight>
                  <a:srgbClr val="FFFFFF"/>
                </a:highlight>
                <a:latin typeface="Roboto"/>
                <a:ea typeface="Roboto"/>
                <a:cs typeface="Roboto"/>
                <a:sym typeface="Roboto"/>
              </a:rPr>
              <a:t> high cardinality columns</a:t>
            </a:r>
            <a:r>
              <a:rPr lang="en" sz="1200">
                <a:solidFill>
                  <a:srgbClr val="0D0D0D"/>
                </a:solidFill>
                <a:highlight>
                  <a:srgbClr val="FFFFFF"/>
                </a:highlight>
                <a:latin typeface="Roboto"/>
                <a:ea typeface="Roboto"/>
                <a:cs typeface="Roboto"/>
                <a:sym typeface="Roboto"/>
              </a:rPr>
              <a:t> compared to compact indexes.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Query Performance</a:t>
            </a:r>
            <a:r>
              <a:rPr lang="en" sz="1200">
                <a:solidFill>
                  <a:srgbClr val="0D0D0D"/>
                </a:solidFill>
                <a:highlight>
                  <a:srgbClr val="FFFFFF"/>
                </a:highlight>
                <a:latin typeface="Roboto"/>
                <a:ea typeface="Roboto"/>
                <a:cs typeface="Roboto"/>
                <a:sym typeface="Roboto"/>
              </a:rPr>
              <a:t>: </a:t>
            </a:r>
            <a:r>
              <a:rPr b="1" lang="en" sz="1200">
                <a:solidFill>
                  <a:srgbClr val="0D0D0D"/>
                </a:solidFill>
                <a:highlight>
                  <a:srgbClr val="FFFFFF"/>
                </a:highlight>
                <a:latin typeface="Roboto"/>
                <a:ea typeface="Roboto"/>
                <a:cs typeface="Roboto"/>
                <a:sym typeface="Roboto"/>
              </a:rPr>
              <a:t>Compact </a:t>
            </a:r>
            <a:r>
              <a:rPr lang="en" sz="1200">
                <a:solidFill>
                  <a:srgbClr val="0D0D0D"/>
                </a:solidFill>
                <a:highlight>
                  <a:srgbClr val="FFFFFF"/>
                </a:highlight>
                <a:latin typeface="Roboto"/>
                <a:ea typeface="Roboto"/>
                <a:cs typeface="Roboto"/>
                <a:sym typeface="Roboto"/>
              </a:rPr>
              <a:t>indexes are efficient for point queries and range queries on low cardinality columns, while bitmap indexes excel in speeding up complex queries involving high cardinality columns and multiple conditions.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 sz="1200">
                <a:solidFill>
                  <a:srgbClr val="0D0D0D"/>
                </a:solidFill>
                <a:highlight>
                  <a:srgbClr val="FFFFFF"/>
                </a:highlight>
                <a:latin typeface="Roboto"/>
                <a:ea typeface="Roboto"/>
                <a:cs typeface="Roboto"/>
                <a:sym typeface="Roboto"/>
              </a:rPr>
              <a:t>Maintenance Overhead</a:t>
            </a:r>
            <a:r>
              <a:rPr lang="en" sz="1200">
                <a:solidFill>
                  <a:srgbClr val="0D0D0D"/>
                </a:solidFill>
                <a:highlight>
                  <a:srgbClr val="FFFFFF"/>
                </a:highlight>
                <a:latin typeface="Roboto"/>
                <a:ea typeface="Roboto"/>
                <a:cs typeface="Roboto"/>
                <a:sym typeface="Roboto"/>
              </a:rPr>
              <a:t>: </a:t>
            </a:r>
            <a:r>
              <a:rPr b="1" lang="en" sz="1200">
                <a:solidFill>
                  <a:srgbClr val="0D0D0D"/>
                </a:solidFill>
                <a:highlight>
                  <a:srgbClr val="FFFFFF"/>
                </a:highlight>
                <a:latin typeface="Roboto"/>
                <a:ea typeface="Roboto"/>
                <a:cs typeface="Roboto"/>
                <a:sym typeface="Roboto"/>
              </a:rPr>
              <a:t>Compact </a:t>
            </a:r>
            <a:r>
              <a:rPr lang="en" sz="1200">
                <a:solidFill>
                  <a:srgbClr val="0D0D0D"/>
                </a:solidFill>
                <a:highlight>
                  <a:srgbClr val="FFFFFF"/>
                </a:highlight>
                <a:latin typeface="Roboto"/>
                <a:ea typeface="Roboto"/>
                <a:cs typeface="Roboto"/>
                <a:sym typeface="Roboto"/>
              </a:rPr>
              <a:t>indexes generally have lower maintenance overhead compared to bitmap indexes, which may require more resources for maintenance, especially for highly dynamic data.</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Hive </a:t>
            </a:r>
            <a:r>
              <a:rPr b="1" lang="en"/>
              <a:t>table</a:t>
            </a:r>
            <a:r>
              <a:rPr lang="en"/>
              <a:t> is logically made up of the </a:t>
            </a:r>
            <a:r>
              <a:rPr b="1" lang="en"/>
              <a:t>data</a:t>
            </a:r>
            <a:r>
              <a:rPr lang="en"/>
              <a:t> being stored and the associated </a:t>
            </a:r>
            <a:r>
              <a:rPr b="1" lang="en"/>
              <a:t>metadata</a:t>
            </a:r>
            <a:r>
              <a:rPr lang="en"/>
              <a:t> describing the layout of the data in the table.</a:t>
            </a:r>
            <a:endParaRPr/>
          </a:p>
          <a:p>
            <a:pPr indent="0" lvl="0" marL="0" rtl="0" algn="l">
              <a:spcBef>
                <a:spcPts val="1600"/>
              </a:spcBef>
              <a:spcAft>
                <a:spcPts val="0"/>
              </a:spcAft>
              <a:buClr>
                <a:schemeClr val="dk1"/>
              </a:buClr>
              <a:buSzPts val="1100"/>
              <a:buFont typeface="Arial"/>
              <a:buNone/>
            </a:pPr>
            <a:r>
              <a:rPr lang="en"/>
              <a:t>The </a:t>
            </a:r>
            <a:r>
              <a:rPr b="1" lang="en"/>
              <a:t>data</a:t>
            </a:r>
            <a:r>
              <a:rPr lang="en"/>
              <a:t> typically resides in </a:t>
            </a:r>
            <a:r>
              <a:rPr b="1" lang="en"/>
              <a:t>HDFS, </a:t>
            </a:r>
            <a:r>
              <a:rPr lang="en"/>
              <a:t>and the </a:t>
            </a:r>
            <a:r>
              <a:rPr b="1" lang="en"/>
              <a:t>metadata</a:t>
            </a:r>
            <a:r>
              <a:rPr lang="en"/>
              <a:t> in a relational database - the </a:t>
            </a:r>
            <a:r>
              <a:rPr b="1" lang="en"/>
              <a:t>metastore</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Managed and External Tables</a:t>
            </a:r>
            <a:endParaRPr/>
          </a:p>
        </p:txBody>
      </p:sp>
      <p:sp>
        <p:nvSpPr>
          <p:cNvPr id="139" name="Google Shape;139;p27"/>
          <p:cNvSpPr txBox="1"/>
          <p:nvPr>
            <p:ph idx="1" type="body"/>
          </p:nvPr>
        </p:nvSpPr>
        <p:spPr>
          <a:xfrm>
            <a:off x="311700" y="1152475"/>
            <a:ext cx="8571900" cy="35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Managed Tables</a:t>
            </a:r>
            <a:r>
              <a:rPr lang="en" sz="1400"/>
              <a:t>: Hive moves data into its warehouse directory. Dropping will delete data in the warehouse.</a:t>
            </a:r>
            <a:endParaRPr b="1" sz="1400"/>
          </a:p>
          <a:p>
            <a:pPr indent="0" lvl="0" marL="0" rtl="0" algn="l">
              <a:spcBef>
                <a:spcPts val="1600"/>
              </a:spcBef>
              <a:spcAft>
                <a:spcPts val="0"/>
              </a:spcAft>
              <a:buClr>
                <a:schemeClr val="dk1"/>
              </a:buClr>
              <a:buSzPts val="1100"/>
              <a:buFont typeface="Arial"/>
              <a:buNone/>
            </a:pPr>
            <a:r>
              <a:rPr b="1" i="1" lang="en" sz="1400"/>
              <a:t>CREATE TABLE managed_table (dummy STRING);</a:t>
            </a:r>
            <a:endParaRPr b="1" i="1" sz="1400"/>
          </a:p>
          <a:p>
            <a:pPr indent="0" lvl="0" marL="0" rtl="0" algn="l">
              <a:spcBef>
                <a:spcPts val="1600"/>
              </a:spcBef>
              <a:spcAft>
                <a:spcPts val="0"/>
              </a:spcAft>
              <a:buClr>
                <a:schemeClr val="dk1"/>
              </a:buClr>
              <a:buSzPts val="1100"/>
              <a:buFont typeface="Arial"/>
              <a:buNone/>
            </a:pPr>
            <a:r>
              <a:rPr b="1" i="1" lang="en" sz="1400"/>
              <a:t>LOAD DATA INPATH '/user/tom/data.txt' INTO table managed_table;</a:t>
            </a:r>
            <a:endParaRPr b="1" i="1" sz="1400"/>
          </a:p>
          <a:p>
            <a:pPr indent="0" lvl="0" marL="0" rtl="0" algn="l">
              <a:spcBef>
                <a:spcPts val="1600"/>
              </a:spcBef>
              <a:spcAft>
                <a:spcPts val="0"/>
              </a:spcAft>
              <a:buNone/>
            </a:pPr>
            <a:r>
              <a:rPr b="1" lang="en" sz="1400"/>
              <a:t>External Tables</a:t>
            </a:r>
            <a:r>
              <a:rPr lang="en" sz="1400"/>
              <a:t>: Hive just refers to the data that is at an existing location outside the warehouse directory. Dropping an external table will leave the data untouched.</a:t>
            </a:r>
            <a:endParaRPr b="1" sz="1400"/>
          </a:p>
          <a:p>
            <a:pPr indent="0" lvl="0" marL="0" rtl="0" algn="l">
              <a:spcBef>
                <a:spcPts val="1600"/>
              </a:spcBef>
              <a:spcAft>
                <a:spcPts val="0"/>
              </a:spcAft>
              <a:buClr>
                <a:schemeClr val="dk1"/>
              </a:buClr>
              <a:buSzPts val="1100"/>
              <a:buFont typeface="Arial"/>
              <a:buNone/>
            </a:pPr>
            <a:r>
              <a:rPr b="1" i="1" lang="en" sz="1400"/>
              <a:t>CREATE EXTERNAL TABLE external_table (dummy STRING)</a:t>
            </a:r>
            <a:endParaRPr b="1" i="1" sz="1400"/>
          </a:p>
          <a:p>
            <a:pPr indent="0" lvl="0" marL="0" rtl="0" algn="l">
              <a:spcBef>
                <a:spcPts val="1600"/>
              </a:spcBef>
              <a:spcAft>
                <a:spcPts val="0"/>
              </a:spcAft>
              <a:buClr>
                <a:schemeClr val="dk1"/>
              </a:buClr>
              <a:buSzPts val="1100"/>
              <a:buFont typeface="Arial"/>
              <a:buNone/>
            </a:pPr>
            <a:r>
              <a:rPr b="1" i="1" lang="en" sz="1400"/>
              <a:t>LOCATION '/user/tom/external_table';</a:t>
            </a:r>
            <a:endParaRPr b="1" i="1" sz="1400"/>
          </a:p>
          <a:p>
            <a:pPr indent="0" lvl="0" marL="0" rtl="0" algn="l">
              <a:spcBef>
                <a:spcPts val="1600"/>
              </a:spcBef>
              <a:spcAft>
                <a:spcPts val="0"/>
              </a:spcAft>
              <a:buClr>
                <a:schemeClr val="dk1"/>
              </a:buClr>
              <a:buSzPts val="1100"/>
              <a:buFont typeface="Arial"/>
              <a:buNone/>
            </a:pPr>
            <a:r>
              <a:rPr b="1" i="1" lang="en" sz="1400"/>
              <a:t>LOAD DATA INPATH '/user/tom/data.txt' INTO TABLE external_table;</a:t>
            </a:r>
            <a:endParaRPr b="1" i="1"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Joins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Inner Join</a:t>
            </a:r>
            <a:r>
              <a:rPr lang="en" sz="1200"/>
              <a:t>:                 </a:t>
            </a:r>
            <a:r>
              <a:rPr b="1" i="1" lang="en" sz="1200"/>
              <a:t>SELECT sales.*, things.* FROM sales JOIN things ON (sales.id = things.id);</a:t>
            </a:r>
            <a:endParaRPr b="1" i="1" sz="1200"/>
          </a:p>
          <a:p>
            <a:pPr indent="0" lvl="0" marL="0" rtl="0" algn="l">
              <a:spcBef>
                <a:spcPts val="1600"/>
              </a:spcBef>
              <a:spcAft>
                <a:spcPts val="0"/>
              </a:spcAft>
              <a:buNone/>
            </a:pPr>
            <a:r>
              <a:rPr b="1" lang="en" sz="1200"/>
              <a:t>Outer Join:               </a:t>
            </a:r>
            <a:r>
              <a:rPr b="1" i="1" lang="en" sz="1200"/>
              <a:t>SELECT sales.*, things.* FROM sales LEFT OUTER JOIN things ON (sales.id = things.id);</a:t>
            </a:r>
            <a:endParaRPr b="1" i="1" sz="1200"/>
          </a:p>
          <a:p>
            <a:pPr indent="0" lvl="0" marL="0" rtl="0" algn="l">
              <a:spcBef>
                <a:spcPts val="1600"/>
              </a:spcBef>
              <a:spcAft>
                <a:spcPts val="0"/>
              </a:spcAft>
              <a:buNone/>
            </a:pPr>
            <a:r>
              <a:rPr b="1" lang="en" sz="1200"/>
              <a:t>Semi Join:                </a:t>
            </a:r>
            <a:r>
              <a:rPr b="1" i="1" lang="en" sz="1200"/>
              <a:t>SELECT * FROM things LEFT SEMI JOIN sales ON (sales.id = things.id);</a:t>
            </a:r>
            <a:endParaRPr b="1" i="1" sz="1200"/>
          </a:p>
          <a:p>
            <a:pPr indent="0" lvl="0" marL="457200" rtl="0" algn="l">
              <a:spcBef>
                <a:spcPts val="1600"/>
              </a:spcBef>
              <a:spcAft>
                <a:spcPts val="0"/>
              </a:spcAft>
              <a:buNone/>
            </a:pPr>
            <a:r>
              <a:rPr lang="en" sz="1200"/>
              <a:t>Is similar to     </a:t>
            </a:r>
            <a:r>
              <a:rPr b="1" i="1" lang="en" sz="1200"/>
              <a:t>SELECT * FROM things WHERE things.id IN (SELECT id from sales);</a:t>
            </a:r>
            <a:endParaRPr b="1" i="1" sz="1200"/>
          </a:p>
          <a:p>
            <a:pPr indent="0" lvl="0" marL="0" rtl="0" algn="l">
              <a:spcBef>
                <a:spcPts val="1600"/>
              </a:spcBef>
              <a:spcAft>
                <a:spcPts val="0"/>
              </a:spcAft>
              <a:buNone/>
            </a:pPr>
            <a:r>
              <a:rPr b="1" lang="en" sz="1200"/>
              <a:t>Map Join: </a:t>
            </a:r>
            <a:r>
              <a:rPr lang="en" sz="1200"/>
              <a:t>In inner join if one table is small enough to fit in memory , e.g. </a:t>
            </a:r>
            <a:r>
              <a:rPr b="1" i="1" lang="en" sz="1200"/>
              <a:t>things</a:t>
            </a:r>
            <a:r>
              <a:rPr lang="en" sz="1200"/>
              <a:t>, Hive can load it into memory to perform the join in each of the mappers. This is called map join. </a:t>
            </a:r>
            <a:endParaRPr sz="1200"/>
          </a:p>
          <a:p>
            <a:pPr indent="0" lvl="0" marL="0" rtl="0" algn="l">
              <a:spcBef>
                <a:spcPts val="1600"/>
              </a:spcBef>
              <a:spcAft>
                <a:spcPts val="0"/>
              </a:spcAft>
              <a:buNone/>
            </a:pPr>
            <a:r>
              <a:t/>
            </a:r>
            <a:endParaRPr sz="1200"/>
          </a:p>
          <a:p>
            <a:pPr indent="0" lvl="0" marL="0" rtl="0" algn="l">
              <a:spcBef>
                <a:spcPts val="1600"/>
              </a:spcBef>
              <a:spcAft>
                <a:spcPts val="0"/>
              </a:spcAft>
              <a:buClr>
                <a:schemeClr val="dk1"/>
              </a:buClr>
              <a:buSzPts val="1100"/>
              <a:buFont typeface="Arial"/>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Subqueries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Hive has </a:t>
            </a:r>
            <a:r>
              <a:rPr b="1" lang="en" sz="1400"/>
              <a:t>limited support</a:t>
            </a:r>
            <a:r>
              <a:rPr lang="en" sz="1400"/>
              <a:t> for subqueries, permitting a subquery in the </a:t>
            </a:r>
            <a:r>
              <a:rPr b="1" lang="en" sz="1400"/>
              <a:t>FROM</a:t>
            </a:r>
            <a:r>
              <a:rPr lang="en" sz="1400"/>
              <a:t> clause of a </a:t>
            </a:r>
            <a:r>
              <a:rPr b="1" lang="en" sz="1400"/>
              <a:t>SELECT</a:t>
            </a:r>
            <a:r>
              <a:rPr lang="en" sz="1400"/>
              <a:t> statement, or in the </a:t>
            </a:r>
            <a:r>
              <a:rPr b="1" lang="en" sz="1400"/>
              <a:t>WHERE</a:t>
            </a:r>
            <a:r>
              <a:rPr lang="en" sz="1400"/>
              <a:t> clause in certain cases.</a:t>
            </a:r>
            <a:endParaRPr sz="1400"/>
          </a:p>
          <a:p>
            <a:pPr indent="0" lvl="0" marL="0" rtl="0" algn="l">
              <a:spcBef>
                <a:spcPts val="1600"/>
              </a:spcBef>
              <a:spcAft>
                <a:spcPts val="0"/>
              </a:spcAft>
              <a:buNone/>
            </a:pPr>
            <a:r>
              <a:rPr b="1" i="1" lang="en" sz="1400"/>
              <a:t>SELECT station, year, AVG(max_temperature)</a:t>
            </a:r>
            <a:endParaRPr b="1" i="1" sz="1400"/>
          </a:p>
          <a:p>
            <a:pPr indent="0" lvl="0" marL="0" rtl="0" algn="l">
              <a:spcBef>
                <a:spcPts val="1600"/>
              </a:spcBef>
              <a:spcAft>
                <a:spcPts val="0"/>
              </a:spcAft>
              <a:buNone/>
            </a:pPr>
            <a:r>
              <a:rPr b="1" i="1" lang="en" sz="1400"/>
              <a:t>FROM (	SELECT station, year, MAX(temperature) AS max_temperature</a:t>
            </a:r>
            <a:endParaRPr b="1" i="1" sz="1400"/>
          </a:p>
          <a:p>
            <a:pPr indent="457200" lvl="0" marL="914400" rtl="0" algn="l">
              <a:spcBef>
                <a:spcPts val="1600"/>
              </a:spcBef>
              <a:spcAft>
                <a:spcPts val="0"/>
              </a:spcAft>
              <a:buNone/>
            </a:pPr>
            <a:r>
              <a:rPr b="1" i="1" lang="en" sz="1400"/>
              <a:t>FROM records2	</a:t>
            </a:r>
            <a:endParaRPr b="1" i="1" sz="1400"/>
          </a:p>
          <a:p>
            <a:pPr indent="457200" lvl="0" marL="914400" rtl="0" algn="l">
              <a:spcBef>
                <a:spcPts val="1600"/>
              </a:spcBef>
              <a:spcAft>
                <a:spcPts val="0"/>
              </a:spcAft>
              <a:buNone/>
            </a:pPr>
            <a:r>
              <a:rPr b="1" i="1" lang="en" sz="1400"/>
              <a:t>WHERE temperature != 9999 AND quality IN (0, 1, 4, 5, 9)</a:t>
            </a:r>
            <a:endParaRPr b="1" i="1" sz="1400"/>
          </a:p>
          <a:p>
            <a:pPr indent="457200" lvl="0" marL="914400" rtl="0" algn="l">
              <a:spcBef>
                <a:spcPts val="1600"/>
              </a:spcBef>
              <a:spcAft>
                <a:spcPts val="0"/>
              </a:spcAft>
              <a:buNone/>
            </a:pPr>
            <a:r>
              <a:rPr b="1" i="1" lang="en" sz="1400"/>
              <a:t>GROUP BY station, year) mt</a:t>
            </a:r>
            <a:endParaRPr b="1" i="1" sz="1400"/>
          </a:p>
          <a:p>
            <a:pPr indent="0" lvl="0" marL="0" rtl="0" algn="l">
              <a:spcBef>
                <a:spcPts val="1600"/>
              </a:spcBef>
              <a:spcAft>
                <a:spcPts val="0"/>
              </a:spcAft>
              <a:buNone/>
            </a:pPr>
            <a:r>
              <a:rPr b="1" i="1" lang="en" sz="1400"/>
              <a:t>GROUP BY station, year;</a:t>
            </a:r>
            <a:endParaRPr b="1" i="1"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Hive, a view </a:t>
            </a:r>
            <a:r>
              <a:rPr b="1" lang="en"/>
              <a:t>is not materialized to disk</a:t>
            </a:r>
            <a:r>
              <a:rPr lang="en"/>
              <a:t> when it is </a:t>
            </a:r>
            <a:r>
              <a:rPr b="1" lang="en"/>
              <a:t>created</a:t>
            </a:r>
            <a:r>
              <a:rPr lang="en"/>
              <a:t>; rather, the view’s </a:t>
            </a:r>
            <a:r>
              <a:rPr b="1" i="1" lang="en"/>
              <a:t>SELECT</a:t>
            </a:r>
            <a:r>
              <a:rPr lang="en"/>
              <a:t> statement is </a:t>
            </a:r>
            <a:r>
              <a:rPr b="1" lang="en"/>
              <a:t>executed</a:t>
            </a:r>
            <a:r>
              <a:rPr lang="en"/>
              <a:t> when the statement that refers to the view is </a:t>
            </a:r>
            <a:r>
              <a:rPr b="1" lang="en"/>
              <a:t>run</a:t>
            </a:r>
            <a:r>
              <a:rPr lang="en"/>
              <a:t>.</a:t>
            </a:r>
            <a:endParaRPr/>
          </a:p>
          <a:p>
            <a:pPr indent="0" lvl="0" marL="0" rtl="0" algn="l">
              <a:spcBef>
                <a:spcPts val="1600"/>
              </a:spcBef>
              <a:spcAft>
                <a:spcPts val="0"/>
              </a:spcAft>
              <a:buNone/>
            </a:pPr>
            <a:r>
              <a:rPr b="1" i="1" lang="en"/>
              <a:t>CREATE VIEW valid_records</a:t>
            </a:r>
            <a:endParaRPr b="1" i="1"/>
          </a:p>
          <a:p>
            <a:pPr indent="457200" lvl="0" marL="0" rtl="0" algn="l">
              <a:spcBef>
                <a:spcPts val="1600"/>
              </a:spcBef>
              <a:spcAft>
                <a:spcPts val="0"/>
              </a:spcAft>
              <a:buNone/>
            </a:pPr>
            <a:r>
              <a:rPr b="1" i="1" lang="en"/>
              <a:t>AS</a:t>
            </a:r>
            <a:endParaRPr b="1" i="1"/>
          </a:p>
          <a:p>
            <a:pPr indent="457200" lvl="0" marL="0" rtl="0" algn="l">
              <a:spcBef>
                <a:spcPts val="1600"/>
              </a:spcBef>
              <a:spcAft>
                <a:spcPts val="0"/>
              </a:spcAft>
              <a:buNone/>
            </a:pPr>
            <a:r>
              <a:rPr b="1" i="1" lang="en"/>
              <a:t>SELECT *</a:t>
            </a:r>
            <a:endParaRPr b="1" i="1"/>
          </a:p>
          <a:p>
            <a:pPr indent="457200" lvl="0" marL="0" rtl="0" algn="l">
              <a:spcBef>
                <a:spcPts val="1600"/>
              </a:spcBef>
              <a:spcAft>
                <a:spcPts val="0"/>
              </a:spcAft>
              <a:buNone/>
            </a:pPr>
            <a:r>
              <a:rPr b="1" i="1" lang="en"/>
              <a:t>FROM records2</a:t>
            </a:r>
            <a:endParaRPr b="1" i="1"/>
          </a:p>
          <a:p>
            <a:pPr indent="457200" lvl="0" marL="0" rtl="0" algn="l">
              <a:spcBef>
                <a:spcPts val="1600"/>
              </a:spcBef>
              <a:spcAft>
                <a:spcPts val="0"/>
              </a:spcAft>
              <a:buNone/>
            </a:pPr>
            <a:r>
              <a:rPr b="1" i="1" lang="en"/>
              <a:t>WHERE temperature != 9999 AND quality IN (0, 1, 4, 5, 9);</a:t>
            </a:r>
            <a:endParaRPr b="1" i="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vs views</a:t>
            </a:r>
            <a:endParaRPr/>
          </a:p>
        </p:txBody>
      </p:sp>
      <p:graphicFrame>
        <p:nvGraphicFramePr>
          <p:cNvPr id="163" name="Google Shape;163;p31"/>
          <p:cNvGraphicFramePr/>
          <p:nvPr/>
        </p:nvGraphicFramePr>
        <p:xfrm>
          <a:off x="197500" y="963400"/>
          <a:ext cx="3000000" cy="3000000"/>
        </p:xfrm>
        <a:graphic>
          <a:graphicData uri="http://schemas.openxmlformats.org/drawingml/2006/table">
            <a:tbl>
              <a:tblPr>
                <a:noFill/>
                <a:tableStyleId>{190C3FB4-68E4-4DBE-B533-7EB93BF9B5DC}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Views</a:t>
                      </a:r>
                      <a:endParaRPr/>
                    </a:p>
                  </a:txBody>
                  <a:tcPr marT="91425" marB="91425" marR="91425" marL="91425"/>
                </a:tc>
                <a:tc>
                  <a:txBody>
                    <a:bodyPr/>
                    <a:lstStyle/>
                    <a:p>
                      <a:pPr indent="0" lvl="0" marL="0" rtl="0" algn="l">
                        <a:spcBef>
                          <a:spcPts val="0"/>
                        </a:spcBef>
                        <a:spcAft>
                          <a:spcPts val="0"/>
                        </a:spcAft>
                        <a:buNone/>
                      </a:pPr>
                      <a:r>
                        <a:rPr lang="en"/>
                        <a:t>Tables</a:t>
                      </a:r>
                      <a:endParaRPr/>
                    </a:p>
                  </a:txBody>
                  <a:tcPr marT="91425" marB="91425" marR="91425" marL="91425"/>
                </a:tc>
              </a:tr>
              <a:tr h="381000">
                <a:tc>
                  <a:txBody>
                    <a:bodyPr/>
                    <a:lstStyle/>
                    <a:p>
                      <a:pPr indent="0" lvl="0" marL="0" rtl="0" algn="l">
                        <a:spcBef>
                          <a:spcPts val="0"/>
                        </a:spcBef>
                        <a:spcAft>
                          <a:spcPts val="0"/>
                        </a:spcAft>
                        <a:buNone/>
                      </a:pPr>
                      <a:r>
                        <a:rPr lang="en"/>
                        <a:t>Data Storage</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Do not store data themselves; instead, they are virtual tables that represent the result set of a stored query. When you query a view, Hive executes the underlying query to retrieve the data from the base tables</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Date is stored physically in HDFS or another supported file system. The data is stored in files within directories corresponding to the tables.</a:t>
                      </a:r>
                      <a:endParaRPr/>
                    </a:p>
                  </a:txBody>
                  <a:tcPr marT="91425" marB="91425" marR="91425" marL="91425"/>
                </a:tc>
              </a:tr>
              <a:tr h="381000">
                <a:tc>
                  <a:txBody>
                    <a:bodyPr/>
                    <a:lstStyle/>
                    <a:p>
                      <a:pPr indent="0" lvl="0" marL="0" rtl="0" algn="l">
                        <a:spcBef>
                          <a:spcPts val="0"/>
                        </a:spcBef>
                        <a:spcAft>
                          <a:spcPts val="0"/>
                        </a:spcAft>
                        <a:buNone/>
                      </a:pPr>
                      <a:r>
                        <a:rPr lang="en"/>
                        <a:t>Schema Definition</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Do not have their own schema definition. Instead, they inherit the schema of the underlying tables or queries on which they are based.</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Have a schema definition that specifies the structure of the data, including column names, data types, and any constraints or partitions.</a:t>
                      </a:r>
                      <a:endParaRPr/>
                    </a:p>
                  </a:txBody>
                  <a:tcPr marT="91425" marB="91425" marR="91425" marL="91425"/>
                </a:tc>
              </a:tr>
              <a:tr h="381000">
                <a:tc>
                  <a:txBody>
                    <a:bodyPr/>
                    <a:lstStyle/>
                    <a:p>
                      <a:pPr indent="0" lvl="0" marL="0" rtl="0" algn="l">
                        <a:spcBef>
                          <a:spcPts val="0"/>
                        </a:spcBef>
                        <a:spcAft>
                          <a:spcPts val="0"/>
                        </a:spcAft>
                        <a:buNone/>
                      </a:pPr>
                      <a:r>
                        <a:rPr lang="en"/>
                        <a:t>Data Modification</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In most cases are read-only. You cannot directly modify the data through a view. Any attempt to modify data through a view will affect the underlying tables or queries.</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Data can be modified using insert, update, and delete operations. Tables are mutable, meaning you can add, modify, or remove data from them.</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Apache Hive</a:t>
            </a:r>
            <a:r>
              <a:rPr lang="en">
                <a:solidFill>
                  <a:srgbClr val="222222"/>
                </a:solidFill>
                <a:highlight>
                  <a:srgbClr val="FFFFFF"/>
                </a:highlight>
              </a:rPr>
              <a:t> is a data warehouse software project built on top of Apache Hadoop for providing data </a:t>
            </a:r>
            <a:r>
              <a:rPr b="1" lang="en">
                <a:solidFill>
                  <a:srgbClr val="222222"/>
                </a:solidFill>
                <a:highlight>
                  <a:srgbClr val="FFFFFF"/>
                </a:highlight>
              </a:rPr>
              <a:t>summarization</a:t>
            </a:r>
            <a:r>
              <a:rPr lang="en">
                <a:solidFill>
                  <a:srgbClr val="222222"/>
                </a:solidFill>
                <a:highlight>
                  <a:srgbClr val="FFFFFF"/>
                </a:highlight>
              </a:rPr>
              <a:t>, </a:t>
            </a:r>
            <a:r>
              <a:rPr b="1" lang="en">
                <a:solidFill>
                  <a:srgbClr val="222222"/>
                </a:solidFill>
                <a:highlight>
                  <a:srgbClr val="FFFFFF"/>
                </a:highlight>
              </a:rPr>
              <a:t>query</a:t>
            </a:r>
            <a:r>
              <a:rPr lang="en">
                <a:solidFill>
                  <a:srgbClr val="222222"/>
                </a:solidFill>
                <a:highlight>
                  <a:srgbClr val="FFFFFF"/>
                </a:highlight>
              </a:rPr>
              <a:t> and </a:t>
            </a:r>
            <a:r>
              <a:rPr b="1" lang="en">
                <a:solidFill>
                  <a:srgbClr val="222222"/>
                </a:solidFill>
                <a:highlight>
                  <a:srgbClr val="FFFFFF"/>
                </a:highlight>
              </a:rPr>
              <a:t>analysis</a:t>
            </a:r>
            <a:r>
              <a:rPr lang="en">
                <a:solidFill>
                  <a:srgbClr val="222222"/>
                </a:solidFill>
                <a:highlight>
                  <a:srgbClr val="FFFFFF"/>
                </a:highlight>
              </a:rPr>
              <a:t>.</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Hive gives an </a:t>
            </a:r>
            <a:r>
              <a:rPr b="1" lang="en">
                <a:solidFill>
                  <a:srgbClr val="222222"/>
                </a:solidFill>
                <a:highlight>
                  <a:srgbClr val="FFFFFF"/>
                </a:highlight>
              </a:rPr>
              <a:t>SQL-like</a:t>
            </a:r>
            <a:r>
              <a:rPr lang="en">
                <a:solidFill>
                  <a:srgbClr val="222222"/>
                </a:solidFill>
                <a:highlight>
                  <a:srgbClr val="FFFFFF"/>
                </a:highlight>
              </a:rPr>
              <a:t> interface to query data stored in various databases and file systems that integrate with Hadoop. </a:t>
            </a:r>
            <a:endParaRPr>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Hive provides the necessary SQL abstraction to integrate SQL-like queries (</a:t>
            </a:r>
            <a:r>
              <a:rPr b="1" lang="en">
                <a:solidFill>
                  <a:srgbClr val="222222"/>
                </a:solidFill>
                <a:highlight>
                  <a:srgbClr val="FFFFFF"/>
                </a:highlight>
              </a:rPr>
              <a:t>HiveQL</a:t>
            </a:r>
            <a:r>
              <a:rPr lang="en">
                <a:solidFill>
                  <a:srgbClr val="222222"/>
                </a:solidFill>
                <a:highlight>
                  <a:srgbClr val="FFFFFF"/>
                </a:highlight>
              </a:rPr>
              <a:t>) into the underlying Java without the need to implement queries in the low-level Java API. </a:t>
            </a:r>
            <a:endParaRPr>
              <a:solidFill>
                <a:srgbClr val="22222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vs views (cont.-d)</a:t>
            </a:r>
            <a:endParaRPr/>
          </a:p>
        </p:txBody>
      </p:sp>
      <p:graphicFrame>
        <p:nvGraphicFramePr>
          <p:cNvPr id="169" name="Google Shape;169;p32"/>
          <p:cNvGraphicFramePr/>
          <p:nvPr/>
        </p:nvGraphicFramePr>
        <p:xfrm>
          <a:off x="311700" y="1152475"/>
          <a:ext cx="3000000" cy="3000000"/>
        </p:xfrm>
        <a:graphic>
          <a:graphicData uri="http://schemas.openxmlformats.org/drawingml/2006/table">
            <a:tbl>
              <a:tblPr>
                <a:noFill/>
                <a:tableStyleId>{190C3FB4-68E4-4DBE-B533-7EB93BF9B5DC}</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Views</a:t>
                      </a:r>
                      <a:endParaRPr/>
                    </a:p>
                  </a:txBody>
                  <a:tcPr marT="91425" marB="91425" marR="91425" marL="91425"/>
                </a:tc>
                <a:tc>
                  <a:txBody>
                    <a:bodyPr/>
                    <a:lstStyle/>
                    <a:p>
                      <a:pPr indent="0" lvl="0" marL="0" rtl="0" algn="l">
                        <a:spcBef>
                          <a:spcPts val="0"/>
                        </a:spcBef>
                        <a:spcAft>
                          <a:spcPts val="0"/>
                        </a:spcAft>
                        <a:buNone/>
                      </a:pPr>
                      <a:r>
                        <a:rPr lang="en"/>
                        <a:t>Tables</a:t>
                      </a:r>
                      <a:endParaRPr/>
                    </a:p>
                  </a:txBody>
                  <a:tcPr marT="91425" marB="91425" marR="91425" marL="91425"/>
                </a:tc>
              </a:tr>
              <a:tr h="381000">
                <a:tc>
                  <a:txBody>
                    <a:bodyPr/>
                    <a:lstStyle/>
                    <a:p>
                      <a:pPr indent="0" lvl="0" marL="0" rtl="0" algn="l">
                        <a:spcBef>
                          <a:spcPts val="0"/>
                        </a:spcBef>
                        <a:spcAft>
                          <a:spcPts val="0"/>
                        </a:spcAft>
                        <a:buNone/>
                      </a:pPr>
                      <a:r>
                        <a:rPr lang="en"/>
                        <a:t>Storage Overhead</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Do not consume additional storage space since they do not store data themselves. They only store the metadata necessary to define the view.</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Consume storage space on the file system to store the actual data files.</a:t>
                      </a:r>
                      <a:endParaRPr/>
                    </a:p>
                  </a:txBody>
                  <a:tcPr marT="91425" marB="91425" marR="91425" marL="91425"/>
                </a:tc>
              </a:tr>
              <a:tr h="381000">
                <a:tc>
                  <a:txBody>
                    <a:bodyPr/>
                    <a:lstStyle/>
                    <a:p>
                      <a:pPr indent="0" lvl="0" marL="0" rtl="0" algn="l">
                        <a:spcBef>
                          <a:spcPts val="0"/>
                        </a:spcBef>
                        <a:spcAft>
                          <a:spcPts val="0"/>
                        </a:spcAft>
                        <a:buNone/>
                      </a:pPr>
                      <a:r>
                        <a:rPr lang="en"/>
                        <a:t>Usage</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Are used to simplify complex queries or to provide a customized view of the data without physically copying or transforming the data. They are particularly useful for encapsulating logic, applying security restrictions, or simplifying data access for users.</a:t>
                      </a:r>
                      <a:endParaRPr/>
                    </a:p>
                  </a:txBody>
                  <a:tcPr marT="91425" marB="91425" marR="91425" marL="91425"/>
                </a:tc>
                <a:tc>
                  <a:txBody>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Are used to store and manage data persistently. They are ideal for storing structured or semi-structured data that needs to be queried repeatedly</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vs. Pig</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Hive</a:t>
            </a:r>
            <a:r>
              <a:rPr lang="en" sz="1400"/>
              <a:t>                                                                               </a:t>
            </a:r>
            <a:r>
              <a:rPr b="1" lang="en" sz="1400"/>
              <a:t>Pig</a:t>
            </a:r>
            <a:endParaRPr b="1" sz="1400"/>
          </a:p>
          <a:p>
            <a:pPr indent="0" lvl="0" marL="0" rtl="0" algn="l">
              <a:spcBef>
                <a:spcPts val="1600"/>
              </a:spcBef>
              <a:spcAft>
                <a:spcPts val="0"/>
              </a:spcAft>
              <a:buNone/>
            </a:pPr>
            <a:r>
              <a:rPr b="1" i="1" lang="en" sz="1400"/>
              <a:t>Declarative SQL-ish language</a:t>
            </a:r>
            <a:r>
              <a:rPr lang="en" sz="1400"/>
              <a:t>                                    </a:t>
            </a:r>
            <a:r>
              <a:rPr b="1" i="1" lang="en" sz="1400"/>
              <a:t>Procedural data flow language</a:t>
            </a:r>
            <a:endParaRPr b="1" i="1" sz="1400"/>
          </a:p>
          <a:p>
            <a:pPr indent="0" lvl="0" marL="0" rtl="0" algn="l">
              <a:spcBef>
                <a:spcPts val="1600"/>
              </a:spcBef>
              <a:spcAft>
                <a:spcPts val="0"/>
              </a:spcAft>
              <a:buNone/>
            </a:pPr>
            <a:r>
              <a:rPr lang="en" sz="1400"/>
              <a:t>For creating reports                                                       For Programming</a:t>
            </a:r>
            <a:endParaRPr sz="1400"/>
          </a:p>
          <a:p>
            <a:pPr indent="0" lvl="0" marL="0" rtl="0" algn="l">
              <a:spcBef>
                <a:spcPts val="1600"/>
              </a:spcBef>
              <a:spcAft>
                <a:spcPts val="0"/>
              </a:spcAft>
              <a:buNone/>
            </a:pPr>
            <a:r>
              <a:rPr lang="en" sz="1400"/>
              <a:t>Used by data analysts                                                   Used by researchers and programmers</a:t>
            </a:r>
            <a:endParaRPr sz="1400"/>
          </a:p>
          <a:p>
            <a:pPr indent="0" lvl="0" marL="0" rtl="0" algn="l">
              <a:spcBef>
                <a:spcPts val="1600"/>
              </a:spcBef>
              <a:spcAft>
                <a:spcPts val="0"/>
              </a:spcAft>
              <a:buNone/>
            </a:pPr>
            <a:r>
              <a:rPr lang="en" sz="1400"/>
              <a:t>Operates on server side                                                Operates on client side</a:t>
            </a:r>
            <a:endParaRPr sz="1400"/>
          </a:p>
          <a:p>
            <a:pPr indent="0" lvl="0" marL="0" rtl="0" algn="l">
              <a:spcBef>
                <a:spcPts val="1600"/>
              </a:spcBef>
              <a:spcAft>
                <a:spcPts val="0"/>
              </a:spcAft>
              <a:buNone/>
            </a:pPr>
            <a:r>
              <a:rPr lang="en" sz="1400"/>
              <a:t>Defines tables beforehand(SQL DDL)                           Does not have a dedicated metadata DB</a:t>
            </a:r>
            <a:endParaRPr sz="1400"/>
          </a:p>
          <a:p>
            <a:pPr indent="0" lvl="0" marL="0" rtl="0" algn="l">
              <a:spcBef>
                <a:spcPts val="1600"/>
              </a:spcBef>
              <a:spcAft>
                <a:spcPts val="0"/>
              </a:spcAft>
              <a:buNone/>
            </a:pPr>
            <a:r>
              <a:rPr lang="en" sz="1400"/>
              <a:t>Similar to SQL, easy to learn                                         Varies from SQL to a great extent</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Hive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Hive grew from a need to </a:t>
            </a:r>
            <a:r>
              <a:rPr b="1" lang="en" sz="1400"/>
              <a:t>manage</a:t>
            </a:r>
            <a:r>
              <a:rPr lang="en" sz="1400"/>
              <a:t> and </a:t>
            </a:r>
            <a:r>
              <a:rPr b="1" lang="en" sz="1400"/>
              <a:t>learn</a:t>
            </a:r>
            <a:r>
              <a:rPr lang="en" sz="1400"/>
              <a:t> from the </a:t>
            </a:r>
            <a:r>
              <a:rPr b="1" lang="en" sz="1400"/>
              <a:t>huge volumes of data</a:t>
            </a:r>
            <a:r>
              <a:rPr lang="en" sz="1400"/>
              <a:t> that Facebook was producing every day from its burgeoning social network. After trying a few different systems, the team chose Hadoop for storage and processing, since it was </a:t>
            </a:r>
            <a:r>
              <a:rPr b="1" lang="en" sz="1400"/>
              <a:t>cost effective</a:t>
            </a:r>
            <a:r>
              <a:rPr lang="en" sz="1400"/>
              <a:t> and met the </a:t>
            </a:r>
            <a:r>
              <a:rPr b="1" lang="en" sz="1400"/>
              <a:t>scalability</a:t>
            </a:r>
            <a:r>
              <a:rPr lang="en" sz="1400"/>
              <a:t> requirements.</a:t>
            </a:r>
            <a:endParaRPr sz="1400"/>
          </a:p>
          <a:p>
            <a:pPr indent="0" lvl="0" marL="0" rtl="0" algn="l">
              <a:spcBef>
                <a:spcPts val="1600"/>
              </a:spcBef>
              <a:spcAft>
                <a:spcPts val="0"/>
              </a:spcAft>
              <a:buNone/>
            </a:pPr>
            <a:r>
              <a:rPr lang="en" sz="1400">
                <a:solidFill>
                  <a:srgbClr val="6A7285"/>
                </a:solidFill>
                <a:highlight>
                  <a:srgbClr val="FFFFFF"/>
                </a:highlight>
              </a:rPr>
              <a:t> When Facebook started gathering data and ingesting it into Hadoop, the data was incoming at the rate of </a:t>
            </a:r>
            <a:r>
              <a:rPr b="1" lang="en" sz="1400">
                <a:solidFill>
                  <a:srgbClr val="6A7285"/>
                </a:solidFill>
                <a:highlight>
                  <a:srgbClr val="FFFFFF"/>
                </a:highlight>
              </a:rPr>
              <a:t>10s of GBs/day</a:t>
            </a:r>
            <a:r>
              <a:rPr lang="en" sz="1400">
                <a:solidFill>
                  <a:srgbClr val="6A7285"/>
                </a:solidFill>
                <a:highlight>
                  <a:srgbClr val="FFFFFF"/>
                </a:highlight>
              </a:rPr>
              <a:t> around 2006.  In 2007  it grew to </a:t>
            </a:r>
            <a:r>
              <a:rPr b="1" lang="en" sz="1400">
                <a:solidFill>
                  <a:srgbClr val="6A7285"/>
                </a:solidFill>
                <a:highlight>
                  <a:srgbClr val="FFFFFF"/>
                </a:highlight>
              </a:rPr>
              <a:t>1 TB/day</a:t>
            </a:r>
            <a:r>
              <a:rPr lang="en" sz="1400">
                <a:solidFill>
                  <a:srgbClr val="6A7285"/>
                </a:solidFill>
                <a:highlight>
                  <a:srgbClr val="FFFFFF"/>
                </a:highlight>
              </a:rPr>
              <a:t> and in few years increased to around </a:t>
            </a:r>
            <a:r>
              <a:rPr b="1" lang="en" sz="1400">
                <a:solidFill>
                  <a:srgbClr val="6A7285"/>
                </a:solidFill>
                <a:highlight>
                  <a:srgbClr val="FFFFFF"/>
                </a:highlight>
              </a:rPr>
              <a:t>15 TBs/day</a:t>
            </a:r>
            <a:r>
              <a:rPr lang="en" sz="1400">
                <a:solidFill>
                  <a:srgbClr val="6A7285"/>
                </a:solidFill>
                <a:highlight>
                  <a:srgbClr val="FFFFFF"/>
                </a:highlight>
              </a:rPr>
              <a:t>.</a:t>
            </a:r>
            <a:endParaRPr sz="1400">
              <a:solidFill>
                <a:srgbClr val="6A7285"/>
              </a:solidFill>
              <a:highlight>
                <a:srgbClr val="FFFFFF"/>
              </a:highlight>
            </a:endParaRPr>
          </a:p>
          <a:p>
            <a:pPr indent="0" lvl="0" marL="0" rtl="0" algn="l">
              <a:spcBef>
                <a:spcPts val="1600"/>
              </a:spcBef>
              <a:spcAft>
                <a:spcPts val="0"/>
              </a:spcAft>
              <a:buNone/>
            </a:pPr>
            <a:r>
              <a:rPr lang="en" sz="1400">
                <a:solidFill>
                  <a:srgbClr val="6A7285"/>
                </a:solidFill>
                <a:highlight>
                  <a:srgbClr val="FFFFFF"/>
                </a:highlight>
              </a:rPr>
              <a:t>Initially, they had written Python scripts to ingest data in </a:t>
            </a:r>
            <a:r>
              <a:rPr b="1" lang="en" sz="1400">
                <a:solidFill>
                  <a:srgbClr val="6A7285"/>
                </a:solidFill>
                <a:highlight>
                  <a:srgbClr val="FFFFFF"/>
                </a:highlight>
              </a:rPr>
              <a:t>Oracle databases</a:t>
            </a:r>
            <a:r>
              <a:rPr lang="en" sz="1400">
                <a:solidFill>
                  <a:srgbClr val="6A7285"/>
                </a:solidFill>
                <a:highlight>
                  <a:srgbClr val="FFFFFF"/>
                </a:highlight>
              </a:rPr>
              <a:t>. The Oracle instances were getting filled pretty fast and it was time to get a new kind of system that could handle large amounts of data. They built </a:t>
            </a:r>
            <a:r>
              <a:rPr b="1" lang="en" sz="1400">
                <a:solidFill>
                  <a:srgbClr val="6A7285"/>
                </a:solidFill>
                <a:highlight>
                  <a:srgbClr val="FFFFFF"/>
                </a:highlight>
              </a:rPr>
              <a:t>Hive</a:t>
            </a:r>
            <a:r>
              <a:rPr lang="en" sz="1400">
                <a:solidFill>
                  <a:srgbClr val="6A7285"/>
                </a:solidFill>
                <a:highlight>
                  <a:srgbClr val="FFFFFF"/>
                </a:highlight>
              </a:rPr>
              <a:t> so that most of the people who had </a:t>
            </a:r>
            <a:r>
              <a:rPr b="1" lang="en" sz="1400">
                <a:solidFill>
                  <a:srgbClr val="6A7285"/>
                </a:solidFill>
                <a:highlight>
                  <a:srgbClr val="FFFFFF"/>
                </a:highlight>
              </a:rPr>
              <a:t>SQL skills</a:t>
            </a:r>
            <a:r>
              <a:rPr lang="en" sz="1400">
                <a:solidFill>
                  <a:srgbClr val="6A7285"/>
                </a:solidFill>
                <a:highlight>
                  <a:srgbClr val="FFFFFF"/>
                </a:highlight>
              </a:rPr>
              <a:t> could use the new system with minimal changes compared to other RDBMs.</a:t>
            </a:r>
            <a:endParaRPr sz="1400">
              <a:solidFill>
                <a:srgbClr val="6A7285"/>
              </a:solidFill>
              <a:highlight>
                <a:srgbClr val="FFFFFF"/>
              </a:highlight>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HiveQL/SQL statement examples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t>SELECT from_columns FROM table WHERE conditions;// Similar in Mysql  and HiveQL</a:t>
            </a:r>
            <a:endParaRPr b="1" i="1" sz="1200"/>
          </a:p>
          <a:p>
            <a:pPr indent="0" lvl="0" marL="0" rtl="0" algn="l">
              <a:spcBef>
                <a:spcPts val="1600"/>
              </a:spcBef>
              <a:spcAft>
                <a:spcPts val="0"/>
              </a:spcAft>
              <a:buNone/>
            </a:pPr>
            <a:r>
              <a:rPr b="1" i="1" lang="en" sz="1200"/>
              <a:t>SELECT * FROM table; </a:t>
            </a:r>
            <a:endParaRPr b="1" i="1" sz="1200"/>
          </a:p>
          <a:p>
            <a:pPr indent="0" lvl="0" marL="0" rtl="0" algn="l">
              <a:spcBef>
                <a:spcPts val="1600"/>
              </a:spcBef>
              <a:spcAft>
                <a:spcPts val="0"/>
              </a:spcAft>
              <a:buNone/>
            </a:pPr>
            <a:r>
              <a:rPr b="1" i="1" lang="en" sz="1200"/>
              <a:t>SELECT * FROM table WHERE rec_name = “value”; </a:t>
            </a:r>
            <a:endParaRPr b="1" i="1" sz="1200"/>
          </a:p>
          <a:p>
            <a:pPr indent="0" lvl="0" marL="0" rtl="0" algn="l">
              <a:spcBef>
                <a:spcPts val="1600"/>
              </a:spcBef>
              <a:spcAft>
                <a:spcPts val="0"/>
              </a:spcAft>
              <a:buNone/>
            </a:pPr>
            <a:r>
              <a:rPr b="1" i="1" lang="en" sz="1200"/>
              <a:t>SELECT DISTINCT column_name FROM table;</a:t>
            </a:r>
            <a:endParaRPr b="1" i="1" sz="1200"/>
          </a:p>
          <a:p>
            <a:pPr indent="0" lvl="0" marL="0" rtl="0" algn="l">
              <a:spcBef>
                <a:spcPts val="1600"/>
              </a:spcBef>
              <a:spcAft>
                <a:spcPts val="0"/>
              </a:spcAft>
              <a:buNone/>
            </a:pPr>
            <a:r>
              <a:rPr b="1" i="1" lang="en" sz="1200"/>
              <a:t>SELECT col1, col2 FROM table ORDER BY col2;</a:t>
            </a:r>
            <a:endParaRPr b="1" i="1" sz="1200"/>
          </a:p>
          <a:p>
            <a:pPr indent="0" lvl="0" marL="0" rtl="0" algn="l">
              <a:spcBef>
                <a:spcPts val="1600"/>
              </a:spcBef>
              <a:spcAft>
                <a:spcPts val="0"/>
              </a:spcAft>
              <a:buNone/>
            </a:pPr>
            <a:r>
              <a:rPr b="1" i="1" lang="en" sz="1200"/>
              <a:t>SELECT COUNT(*) FROM table; </a:t>
            </a:r>
            <a:endParaRPr b="1" i="1" sz="1200"/>
          </a:p>
          <a:p>
            <a:pPr indent="0" lvl="0" marL="0" rtl="0" algn="l">
              <a:spcBef>
                <a:spcPts val="1600"/>
              </a:spcBef>
              <a:spcAft>
                <a:spcPts val="1600"/>
              </a:spcAft>
              <a:buNone/>
            </a:pPr>
            <a:r>
              <a:rPr b="1" i="1" lang="en" sz="1200"/>
              <a:t>SELECT owner, COUNT(*) FROM table GROUP BY  owner;</a:t>
            </a:r>
            <a:endParaRPr b="1" i="1"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Services</a:t>
            </a:r>
            <a:endParaRPr/>
          </a:p>
        </p:txBody>
      </p:sp>
      <p:pic>
        <p:nvPicPr>
          <p:cNvPr id="79" name="Google Shape;79;p17"/>
          <p:cNvPicPr preferRelativeResize="0"/>
          <p:nvPr/>
        </p:nvPicPr>
        <p:blipFill>
          <a:blip r:embed="rId3">
            <a:alphaModFix/>
          </a:blip>
          <a:stretch>
            <a:fillRect/>
          </a:stretch>
        </p:blipFill>
        <p:spPr>
          <a:xfrm>
            <a:off x="879325" y="1386400"/>
            <a:ext cx="6462799" cy="303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and Hadoop Interaction Flow</a:t>
            </a:r>
            <a:endParaRPr/>
          </a:p>
        </p:txBody>
      </p:sp>
      <p:pic>
        <p:nvPicPr>
          <p:cNvPr id="85" name="Google Shape;85;p18"/>
          <p:cNvPicPr preferRelativeResize="0"/>
          <p:nvPr/>
        </p:nvPicPr>
        <p:blipFill>
          <a:blip r:embed="rId3">
            <a:alphaModFix/>
          </a:blip>
          <a:stretch>
            <a:fillRect/>
          </a:stretch>
        </p:blipFill>
        <p:spPr>
          <a:xfrm>
            <a:off x="244075" y="1185550"/>
            <a:ext cx="7935899" cy="4284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Hive and Hadoop Interaction Steps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Step 1:  Execute Query –</a:t>
            </a:r>
            <a:r>
              <a:rPr lang="en" sz="1300">
                <a:solidFill>
                  <a:srgbClr val="273239"/>
                </a:solidFill>
                <a:highlight>
                  <a:srgbClr val="FFFFFF"/>
                </a:highlight>
                <a:latin typeface="Nunito"/>
                <a:ea typeface="Nunito"/>
                <a:cs typeface="Nunito"/>
                <a:sym typeface="Nunito"/>
              </a:rPr>
              <a:t>  Interface of the Hive such as Command Line or Web user interface delivers query to the driver to execute. UI calls the execute interface to the driver such as ODBC or JDBC.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Step 2: Get Plan –</a:t>
            </a:r>
            <a:r>
              <a:rPr lang="en" sz="1300">
                <a:solidFill>
                  <a:srgbClr val="273239"/>
                </a:solidFill>
                <a:highlight>
                  <a:srgbClr val="FFFFFF"/>
                </a:highlight>
                <a:latin typeface="Nunito"/>
                <a:ea typeface="Nunito"/>
                <a:cs typeface="Nunito"/>
                <a:sym typeface="Nunito"/>
              </a:rPr>
              <a:t> Driver creates a session handle for the query and transfers the query to the compiler to make execution plan. In other words, driver interacts with the compiler.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Step 3: Get Metadata –</a:t>
            </a:r>
            <a:r>
              <a:rPr lang="en" sz="1300">
                <a:solidFill>
                  <a:srgbClr val="273239"/>
                </a:solidFill>
                <a:highlight>
                  <a:srgbClr val="FFFFFF"/>
                </a:highlight>
                <a:latin typeface="Nunito"/>
                <a:ea typeface="Nunito"/>
                <a:cs typeface="Nunito"/>
                <a:sym typeface="Nunito"/>
              </a:rPr>
              <a:t> The compiler transfers the metadata request to any database and the compiler gets the necessary metadata from the metastore.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Step 4: Send Metadata –</a:t>
            </a:r>
            <a:r>
              <a:rPr lang="en" sz="1300">
                <a:solidFill>
                  <a:srgbClr val="273239"/>
                </a:solidFill>
                <a:highlight>
                  <a:srgbClr val="FFFFFF"/>
                </a:highlight>
                <a:latin typeface="Nunito"/>
                <a:ea typeface="Nunito"/>
                <a:cs typeface="Nunito"/>
                <a:sym typeface="Nunito"/>
              </a:rPr>
              <a:t> Metastore transfers metadata as an acknowledgment to the compiler.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Step 5: Send Plan –</a:t>
            </a:r>
            <a:r>
              <a:rPr lang="en" sz="1300">
                <a:solidFill>
                  <a:srgbClr val="273239"/>
                </a:solidFill>
                <a:highlight>
                  <a:srgbClr val="FFFFFF"/>
                </a:highlight>
                <a:latin typeface="Nunito"/>
                <a:ea typeface="Nunito"/>
                <a:cs typeface="Nunito"/>
                <a:sym typeface="Nunito"/>
              </a:rPr>
              <a:t> Compiler communicates with driver with the execution plan made by the compiler to execute the query. </a:t>
            </a:r>
            <a:endParaRPr sz="13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Hive and Hadoop Interaction Steps(cont.-d)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chemeClr val="lt1"/>
                </a:highlight>
                <a:latin typeface="Nunito"/>
                <a:ea typeface="Nunito"/>
                <a:cs typeface="Nunito"/>
                <a:sym typeface="Nunito"/>
              </a:rPr>
              <a:t>Step 6: Execute Plan -</a:t>
            </a:r>
            <a:r>
              <a:rPr lang="en" sz="1300">
                <a:solidFill>
                  <a:srgbClr val="273239"/>
                </a:solidFill>
                <a:highlight>
                  <a:schemeClr val="lt1"/>
                </a:highlight>
                <a:latin typeface="Nunito"/>
                <a:ea typeface="Nunito"/>
                <a:cs typeface="Nunito"/>
                <a:sym typeface="Nunito"/>
              </a:rPr>
              <a:t> Execute plan is sent to the execution engine by the driver. </a:t>
            </a:r>
            <a:endParaRPr sz="1300">
              <a:solidFill>
                <a:srgbClr val="273239"/>
              </a:solidFill>
              <a:highlight>
                <a:schemeClr val="lt1"/>
              </a:highlight>
              <a:latin typeface="Nunito"/>
              <a:ea typeface="Nunito"/>
              <a:cs typeface="Nunito"/>
              <a:sym typeface="Nunito"/>
            </a:endParaRPr>
          </a:p>
          <a:p>
            <a:pPr indent="-311150" lvl="1" marL="1371600" rtl="0" algn="l">
              <a:lnSpc>
                <a:spcPct val="158000"/>
              </a:lnSpc>
              <a:spcBef>
                <a:spcPts val="0"/>
              </a:spcBef>
              <a:spcAft>
                <a:spcPts val="0"/>
              </a:spcAft>
              <a:buClr>
                <a:srgbClr val="273239"/>
              </a:buClr>
              <a:buSzPts val="1300"/>
              <a:buFont typeface="Nunito"/>
              <a:buChar char="●"/>
            </a:pPr>
            <a:r>
              <a:rPr lang="en" sz="1300">
                <a:solidFill>
                  <a:srgbClr val="273239"/>
                </a:solidFill>
                <a:highlight>
                  <a:schemeClr val="lt1"/>
                </a:highlight>
                <a:latin typeface="Nunito"/>
                <a:ea typeface="Nunito"/>
                <a:cs typeface="Nunito"/>
                <a:sym typeface="Nunito"/>
              </a:rPr>
              <a:t>Execute Job</a:t>
            </a:r>
            <a:endParaRPr sz="1300">
              <a:solidFill>
                <a:srgbClr val="273239"/>
              </a:solidFill>
              <a:highlight>
                <a:schemeClr val="lt1"/>
              </a:highlight>
              <a:latin typeface="Nunito"/>
              <a:ea typeface="Nunito"/>
              <a:cs typeface="Nunito"/>
              <a:sym typeface="Nunito"/>
            </a:endParaRPr>
          </a:p>
          <a:p>
            <a:pPr indent="-311150" lvl="1" marL="1371600" rtl="0" algn="l">
              <a:lnSpc>
                <a:spcPct val="158000"/>
              </a:lnSpc>
              <a:spcBef>
                <a:spcPts val="0"/>
              </a:spcBef>
              <a:spcAft>
                <a:spcPts val="0"/>
              </a:spcAft>
              <a:buClr>
                <a:srgbClr val="273239"/>
              </a:buClr>
              <a:buSzPts val="1300"/>
              <a:buFont typeface="Nunito"/>
              <a:buChar char="●"/>
            </a:pPr>
            <a:r>
              <a:rPr lang="en" sz="1300">
                <a:solidFill>
                  <a:srgbClr val="273239"/>
                </a:solidFill>
                <a:highlight>
                  <a:schemeClr val="lt1"/>
                </a:highlight>
                <a:latin typeface="Nunito"/>
                <a:ea typeface="Nunito"/>
                <a:cs typeface="Nunito"/>
                <a:sym typeface="Nunito"/>
              </a:rPr>
              <a:t>Job Done</a:t>
            </a:r>
            <a:endParaRPr sz="1300">
              <a:solidFill>
                <a:srgbClr val="273239"/>
              </a:solidFill>
              <a:highlight>
                <a:schemeClr val="lt1"/>
              </a:highlight>
              <a:latin typeface="Nunito"/>
              <a:ea typeface="Nunito"/>
              <a:cs typeface="Nunito"/>
              <a:sym typeface="Nunito"/>
            </a:endParaRPr>
          </a:p>
          <a:p>
            <a:pPr indent="-311150" lvl="1" marL="1371600" rtl="0" algn="l">
              <a:lnSpc>
                <a:spcPct val="158000"/>
              </a:lnSpc>
              <a:spcBef>
                <a:spcPts val="0"/>
              </a:spcBef>
              <a:spcAft>
                <a:spcPts val="0"/>
              </a:spcAft>
              <a:buClr>
                <a:srgbClr val="273239"/>
              </a:buClr>
              <a:buSzPts val="1300"/>
              <a:buFont typeface="Nunito"/>
              <a:buChar char="●"/>
            </a:pPr>
            <a:r>
              <a:rPr lang="en" sz="1300">
                <a:solidFill>
                  <a:srgbClr val="273239"/>
                </a:solidFill>
                <a:highlight>
                  <a:schemeClr val="lt1"/>
                </a:highlight>
                <a:latin typeface="Nunito"/>
                <a:ea typeface="Nunito"/>
                <a:cs typeface="Nunito"/>
                <a:sym typeface="Nunito"/>
              </a:rPr>
              <a:t>Dfs operation (Metadata Operation)</a:t>
            </a:r>
            <a:endParaRPr sz="1300">
              <a:solidFill>
                <a:srgbClr val="273239"/>
              </a:solidFill>
              <a:highlight>
                <a:schemeClr val="lt1"/>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chemeClr val="lt1"/>
                </a:highlight>
                <a:latin typeface="Nunito"/>
                <a:ea typeface="Nunito"/>
                <a:cs typeface="Nunito"/>
                <a:sym typeface="Nunito"/>
              </a:rPr>
              <a:t>Step 7: Fetch Results -</a:t>
            </a:r>
            <a:r>
              <a:rPr lang="en" sz="1300">
                <a:solidFill>
                  <a:srgbClr val="273239"/>
                </a:solidFill>
                <a:highlight>
                  <a:schemeClr val="lt1"/>
                </a:highlight>
                <a:latin typeface="Nunito"/>
                <a:ea typeface="Nunito"/>
                <a:cs typeface="Nunito"/>
                <a:sym typeface="Nunito"/>
              </a:rPr>
              <a:t> Results get fetched from the driver to the user interface (UI). </a:t>
            </a:r>
            <a:endParaRPr sz="1300">
              <a:solidFill>
                <a:srgbClr val="273239"/>
              </a:solidFill>
              <a:highlight>
                <a:schemeClr val="lt1"/>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chemeClr val="lt1"/>
                </a:highlight>
                <a:latin typeface="Nunito"/>
                <a:ea typeface="Nunito"/>
                <a:cs typeface="Nunito"/>
                <a:sym typeface="Nunito"/>
              </a:rPr>
              <a:t>Step 8: Send Results - </a:t>
            </a:r>
            <a:r>
              <a:rPr lang="en" sz="1300">
                <a:solidFill>
                  <a:srgbClr val="273239"/>
                </a:solidFill>
                <a:highlight>
                  <a:schemeClr val="lt1"/>
                </a:highlight>
                <a:latin typeface="Nunito"/>
                <a:ea typeface="Nunito"/>
                <a:cs typeface="Nunito"/>
                <a:sym typeface="Nunito"/>
              </a:rPr>
              <a:t>Result is transferred to the execution engine from the driver. Sending results to Execution engine. When the result is retrieved from data nodes to the execution engine, it returns the result to the driver and to user interface (UI). </a:t>
            </a:r>
            <a:endParaRPr sz="1300">
              <a:solidFill>
                <a:srgbClr val="273239"/>
              </a:solidFill>
              <a:highlight>
                <a:schemeClr val="lt1"/>
              </a:highlight>
              <a:latin typeface="Nunito"/>
              <a:ea typeface="Nunito"/>
              <a:cs typeface="Nunito"/>
              <a:sym typeface="Nunito"/>
            </a:endParaRPr>
          </a:p>
          <a:p>
            <a:pPr indent="0" lvl="0" marL="0" rtl="0" algn="l">
              <a:spcBef>
                <a:spcPts val="18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Metastore</a:t>
            </a:r>
            <a:endParaRPr/>
          </a:p>
        </p:txBody>
      </p:sp>
      <p:pic>
        <p:nvPicPr>
          <p:cNvPr id="103" name="Google Shape;103;p21"/>
          <p:cNvPicPr preferRelativeResize="0"/>
          <p:nvPr/>
        </p:nvPicPr>
        <p:blipFill>
          <a:blip r:embed="rId3">
            <a:alphaModFix/>
          </a:blip>
          <a:stretch>
            <a:fillRect/>
          </a:stretch>
        </p:blipFill>
        <p:spPr>
          <a:xfrm>
            <a:off x="865575" y="1349850"/>
            <a:ext cx="5773250" cy="366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