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2bd3a452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2bd3a452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2bd3a45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2bd3a45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72bd3a45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2bd3a45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72bd3a452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72bd3a45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72bd3a452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72bd3a452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72bd3a452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2bd3a452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72bd3a452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2bd3a45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2bd3a4528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2bd3a4528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78cc8726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78cc8726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efd4c68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efd4c68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1efd4c687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1efd4c687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72bd3a452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72bd3a452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c78cc8726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c78cc8726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78cc872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78cc872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72bd3a452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72bd3a452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72bd3a452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72bd3a452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bd3a452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bd3a452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72bd3a452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72bd3a45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72bd3a452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72bd3a452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72bd3a452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72bd3a4528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72bd3a452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72bd3a45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Paradigm</a:t>
            </a:r>
            <a:endParaRPr sz="1800">
              <a:solidFill>
                <a:schemeClr val="dk2"/>
              </a:solidFill>
            </a:endParaRPr>
          </a:p>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the number of occurrences of each word in a large collection of documents.</a:t>
            </a:r>
            <a:endParaRPr/>
          </a:p>
          <a:p>
            <a:pPr indent="0" lvl="0" marL="0" rtl="0" algn="l">
              <a:spcBef>
                <a:spcPts val="1600"/>
              </a:spcBef>
              <a:spcAft>
                <a:spcPts val="0"/>
              </a:spcAft>
              <a:buNone/>
            </a:pPr>
            <a:r>
              <a:rPr lang="en"/>
              <a:t>E.g. </a:t>
            </a:r>
            <a:endParaRPr/>
          </a:p>
          <a:p>
            <a:pPr indent="-190500" lvl="0" marL="139700" rtl="0" algn="l">
              <a:spcBef>
                <a:spcPts val="1600"/>
              </a:spcBef>
              <a:spcAft>
                <a:spcPts val="0"/>
              </a:spcAft>
              <a:buClr>
                <a:schemeClr val="dk1"/>
              </a:buClr>
              <a:buSzPts val="1100"/>
              <a:buFont typeface="Arial"/>
              <a:buNone/>
            </a:pPr>
            <a:r>
              <a:rPr b="1" lang="en"/>
              <a:t>MapReduce is a programming model and an associated implementation for processing and generating large data sets. Users specify a map function that processes a key/value pair to generate a set of intermediate key/value pairs, and a reduce function that merges all intermediate values associated with the same intermediate key.</a:t>
            </a:r>
            <a:endParaRPr b="1" sz="1500">
              <a:solidFill>
                <a:schemeClr val="dk1"/>
              </a:solidFill>
            </a:endParaRPr>
          </a:p>
          <a:p>
            <a:pPr indent="0" lvl="0" marL="0" rtl="0" algn="l">
              <a:spcBef>
                <a:spcPts val="0"/>
              </a:spcBef>
              <a:spcAft>
                <a:spcPts val="1600"/>
              </a:spcAft>
              <a:buNone/>
            </a:pPr>
            <a:r>
              <a:t/>
            </a:r>
            <a:endParaRPr>
              <a:solidFill>
                <a:srgbClr val="222222"/>
              </a:solidFill>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190500" lvl="0" marL="139700" rtl="0" algn="l">
              <a:spcBef>
                <a:spcPts val="0"/>
              </a:spcBef>
              <a:spcAft>
                <a:spcPts val="0"/>
              </a:spcAft>
              <a:buNone/>
            </a:pPr>
            <a:r>
              <a:rPr lang="en" sz="1500">
                <a:solidFill>
                  <a:schemeClr val="dk1"/>
                </a:solidFill>
              </a:rPr>
              <a:t>Map the initial tuple of &lt;k,v&gt;, where v is the text(in lowercase and without punctuation) from previous page and k is any key ,.e.g. 1, into the following list of &lt;K,V&gt; pairs:</a:t>
            </a:r>
            <a:endParaRPr sz="1500">
              <a:solidFill>
                <a:schemeClr val="dk1"/>
              </a:solidFill>
            </a:endParaRPr>
          </a:p>
          <a:p>
            <a:pPr indent="-190500" lvl="0" marL="139700" rtl="0" algn="l">
              <a:spcBef>
                <a:spcPts val="0"/>
              </a:spcBef>
              <a:spcAft>
                <a:spcPts val="0"/>
              </a:spcAft>
              <a:buNone/>
            </a:pPr>
            <a:r>
              <a:rPr b="1" lang="en"/>
              <a:t>&lt;mapreduce,1&gt; &lt;is,1&gt; &lt;a,1&gt; &lt;programming,1&gt; &lt;model,1&gt; &lt;and,1&gt; &lt;an,1&gt; &lt;associated,1&gt; &lt;implementation,1&gt; &lt;for,1&gt; &lt;processing,1&gt; &lt;and,1&gt; &lt;generating,1&gt; &lt;large,1&gt; &lt;data,1&gt; &lt;sets,1&gt; &lt;users,1&gt; &lt;specify,1&gt; &lt;a,1&gt; &lt;map,1&gt; &lt;function,1&gt; &lt;that,1&gt; &lt;processes,1&gt; &lt;a,1&gt; &lt;key,1&gt; &lt;value,1&gt; &lt;pair,1&gt; &lt;to,1&gt; &lt;generate,1&gt; &lt;a,1&gt; &lt;set,1&gt; &lt;of,1&gt; &lt;intermediate,1&gt; &lt;key,1&gt; &lt;value,1&gt; &lt;pairs,1&gt; &lt;and,1&gt; &lt;a,1&gt; &lt;reduce,1&gt; &lt;function,1&gt; &lt;that,1&gt; &lt;merges,1&gt; &lt;all,1&gt; &lt;intermediate,1&gt; &lt;values,1&gt; &lt;associated,1&gt; &lt;with,1&gt; &lt;the,1&gt; &lt;same,1&gt; &lt;intermediate,1&gt; &lt;key,1&gt;</a:t>
            </a:r>
            <a:endParaRPr sz="1500">
              <a:solidFill>
                <a:schemeClr val="dk1"/>
              </a:solidFill>
            </a:endParaRPr>
          </a:p>
          <a:p>
            <a:pPr indent="-190500" lvl="0" marL="13970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Shuffle</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Shuffle by the order number of the first letter of the key:</a:t>
            </a:r>
            <a:endParaRPr/>
          </a:p>
          <a:p>
            <a:pPr indent="0" lvl="0" marL="0" rtl="0" algn="l">
              <a:spcBef>
                <a:spcPts val="1600"/>
              </a:spcBef>
              <a:spcAft>
                <a:spcPts val="0"/>
              </a:spcAft>
              <a:buNone/>
            </a:pPr>
            <a:r>
              <a:rPr lang="en"/>
              <a:t>E.g., if number of reducers is 4:</a:t>
            </a:r>
            <a:endParaRPr/>
          </a:p>
          <a:p>
            <a:pPr indent="0" lvl="0" marL="0" rtl="0" algn="l">
              <a:spcBef>
                <a:spcPts val="1600"/>
              </a:spcBef>
              <a:spcAft>
                <a:spcPts val="0"/>
              </a:spcAft>
              <a:buNone/>
            </a:pPr>
            <a:r>
              <a:rPr lang="en"/>
              <a:t>A,a-&gt;0, B,b -&gt;1, C,c-&gt;2, D,c-&gt;3, E,e-&gt;0,...</a:t>
            </a:r>
            <a:endParaRPr/>
          </a:p>
          <a:p>
            <a:pPr indent="-190500" lvl="0" marL="139700" rtl="0" algn="l">
              <a:spcBef>
                <a:spcPts val="1600"/>
              </a:spcBef>
              <a:spcAft>
                <a:spcPts val="0"/>
              </a:spcAft>
              <a:buNone/>
            </a:pPr>
            <a:r>
              <a:rPr b="1" lang="en">
                <a:solidFill>
                  <a:srgbClr val="4A86E8"/>
                </a:solidFill>
              </a:rPr>
              <a:t>&lt;and,1&gt;&lt;and,1&gt; &lt;an,1&gt; &lt;a,1,&gt; &lt;a,1,&gt; &lt;a,1,&gt; &lt;a,1,&gt;</a:t>
            </a:r>
            <a:r>
              <a:rPr b="1" lang="en"/>
              <a:t>  --&gt; </a:t>
            </a:r>
            <a:r>
              <a:rPr b="1" lang="en">
                <a:solidFill>
                  <a:srgbClr val="FF0000"/>
                </a:solidFill>
              </a:rPr>
              <a:t>&lt;and,&lt;1,1&gt;&gt;,&lt;an,&lt;1&gt;&gt;,&lt;a,&lt;1,1,1,1&gt;</a:t>
            </a:r>
            <a:r>
              <a:rPr b="1" lang="en"/>
              <a:t> </a:t>
            </a:r>
            <a:endParaRPr b="1"/>
          </a:p>
          <a:p>
            <a:pPr indent="-190500" lvl="0" marL="139700" rtl="0" algn="l">
              <a:spcBef>
                <a:spcPts val="0"/>
              </a:spcBef>
              <a:spcAft>
                <a:spcPts val="0"/>
              </a:spcAft>
              <a:buNone/>
            </a:pPr>
            <a:r>
              <a:rPr b="1" lang="en">
                <a:solidFill>
                  <a:srgbClr val="4A86E8"/>
                </a:solidFill>
              </a:rPr>
              <a:t>&lt;data,1&gt;</a:t>
            </a:r>
            <a:r>
              <a:rPr b="1" lang="en"/>
              <a:t> -&gt; </a:t>
            </a:r>
            <a:r>
              <a:rPr b="1" lang="en">
                <a:solidFill>
                  <a:srgbClr val="FF0000"/>
                </a:solidFill>
              </a:rPr>
              <a:t>&lt;data,&lt;1&gt;&gt;</a:t>
            </a:r>
            <a:endParaRPr b="1">
              <a:solidFill>
                <a:srgbClr val="FF0000"/>
              </a:solidFill>
            </a:endParaRPr>
          </a:p>
          <a:p>
            <a:pPr indent="-190500" lvl="0" marL="139700" rtl="0" algn="l">
              <a:spcBef>
                <a:spcPts val="0"/>
              </a:spcBef>
              <a:spcAft>
                <a:spcPts val="0"/>
              </a:spcAft>
              <a:buNone/>
            </a:pPr>
            <a:r>
              <a:rPr b="1" lang="en">
                <a:solidFill>
                  <a:srgbClr val="4A86E8"/>
                </a:solidFill>
              </a:rPr>
              <a:t>&lt;mapreduce,1&gt; &lt;map,1&gt;</a:t>
            </a:r>
            <a:r>
              <a:rPr b="1" lang="en"/>
              <a:t> -&gt; </a:t>
            </a:r>
            <a:r>
              <a:rPr b="1" lang="en">
                <a:solidFill>
                  <a:srgbClr val="FF0000"/>
                </a:solidFill>
              </a:rPr>
              <a:t>&lt;mapreduce,&lt;1&gt;&gt;,&lt;map,&lt;1&gt;&gt;</a:t>
            </a:r>
            <a:endParaRPr b="1">
              <a:solidFill>
                <a:srgbClr val="FF0000"/>
              </a:solidFill>
            </a:endParaRPr>
          </a:p>
          <a:p>
            <a:pPr indent="-190500" lvl="0" marL="139700" rtl="0" algn="l">
              <a:spcBef>
                <a:spcPts val="0"/>
              </a:spcBef>
              <a:spcAft>
                <a:spcPts val="0"/>
              </a:spcAft>
              <a:buNone/>
            </a:pPr>
            <a:r>
              <a:rPr b="1" lang="en">
                <a:solidFill>
                  <a:srgbClr val="4A86E8"/>
                </a:solidFill>
              </a:rPr>
              <a:t>&lt;key,1&gt;,&lt;key,1&gt;,&lt;key,1&gt;</a:t>
            </a:r>
            <a:r>
              <a:rPr b="1" lang="en"/>
              <a:t> -&gt; </a:t>
            </a:r>
            <a:r>
              <a:rPr b="1" lang="en">
                <a:solidFill>
                  <a:srgbClr val="FF0000"/>
                </a:solidFill>
              </a:rPr>
              <a:t>&lt;key,&lt;1,1,1&gt;&gt;</a:t>
            </a:r>
            <a:endParaRPr b="1">
              <a:solidFill>
                <a:srgbClr val="FF0000"/>
              </a:solidFill>
            </a:endParaRPr>
          </a:p>
          <a:p>
            <a:pPr indent="-190500" lvl="0" marL="139700" rtl="0" algn="l">
              <a:spcBef>
                <a:spcPts val="0"/>
              </a:spcBef>
              <a:spcAft>
                <a:spcPts val="0"/>
              </a:spcAft>
              <a:buNone/>
            </a:pPr>
            <a:r>
              <a:t/>
            </a:r>
            <a:endParaRPr b="1"/>
          </a:p>
          <a:p>
            <a:pPr indent="-190500" lvl="0" marL="139700" rtl="0" algn="l">
              <a:spcBef>
                <a:spcPts val="0"/>
              </a:spcBef>
              <a:spcAft>
                <a:spcPts val="0"/>
              </a:spcAft>
              <a:buNone/>
            </a:pPr>
            <a:r>
              <a:rPr b="1" lang="en"/>
              <a:t>...</a:t>
            </a:r>
            <a:endParaRPr b="1"/>
          </a:p>
          <a:p>
            <a:pPr indent="-190500" lvl="0" marL="139700" rtl="0" algn="l">
              <a:spcBef>
                <a:spcPts val="0"/>
              </a:spcBef>
              <a:spcAft>
                <a:spcPts val="0"/>
              </a:spcAft>
              <a:buClr>
                <a:schemeClr val="dk1"/>
              </a:buClr>
              <a:buSzPts val="1100"/>
              <a:buFont typeface="Arial"/>
              <a:buNone/>
            </a:pPr>
            <a:r>
              <a:t/>
            </a:r>
            <a:endParaRPr b="1"/>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Reducer</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Calculate the sum of values with the same key:</a:t>
            </a:r>
            <a:endParaRPr/>
          </a:p>
          <a:p>
            <a:pPr indent="-190500" lvl="0" marL="139700" rtl="0" algn="l">
              <a:spcBef>
                <a:spcPts val="1600"/>
              </a:spcBef>
              <a:spcAft>
                <a:spcPts val="0"/>
              </a:spcAft>
              <a:buClr>
                <a:schemeClr val="dk1"/>
              </a:buClr>
              <a:buSzPts val="1100"/>
              <a:buFont typeface="Arial"/>
              <a:buNone/>
            </a:pPr>
            <a:r>
              <a:rPr b="1" lang="en">
                <a:solidFill>
                  <a:srgbClr val="4A86E8"/>
                </a:solidFill>
              </a:rPr>
              <a:t>&lt;and,&lt;1,1&gt;&gt; </a:t>
            </a:r>
            <a:r>
              <a:rPr b="1" lang="en"/>
              <a:t>                                            -&gt;  </a:t>
            </a:r>
            <a:r>
              <a:rPr b="1" lang="en">
                <a:solidFill>
                  <a:srgbClr val="FF0000"/>
                </a:solidFill>
              </a:rPr>
              <a:t>&lt;and,2&gt;</a:t>
            </a:r>
            <a:endParaRPr b="1">
              <a:solidFill>
                <a:srgbClr val="FF0000"/>
              </a:solidFill>
            </a:endParaRPr>
          </a:p>
          <a:p>
            <a:pPr indent="-190500" lvl="0" marL="139700" rtl="0" algn="l">
              <a:spcBef>
                <a:spcPts val="0"/>
              </a:spcBef>
              <a:spcAft>
                <a:spcPts val="0"/>
              </a:spcAft>
              <a:buClr>
                <a:schemeClr val="dk1"/>
              </a:buClr>
              <a:buSzPts val="1100"/>
              <a:buFont typeface="Arial"/>
              <a:buNone/>
            </a:pPr>
            <a:r>
              <a:rPr b="1" lang="en">
                <a:solidFill>
                  <a:srgbClr val="4A86E8"/>
                </a:solidFill>
              </a:rPr>
              <a:t>&lt;an,&lt;1&gt;&gt;</a:t>
            </a:r>
            <a:r>
              <a:rPr b="1" lang="en"/>
              <a:t>                                                   -&gt; </a:t>
            </a:r>
            <a:r>
              <a:rPr b="1" lang="en">
                <a:solidFill>
                  <a:srgbClr val="FF0000"/>
                </a:solidFill>
              </a:rPr>
              <a:t>&lt;an,1&gt;</a:t>
            </a:r>
            <a:endParaRPr b="1"/>
          </a:p>
          <a:p>
            <a:pPr indent="-190500" lvl="0" marL="139700" rtl="0" algn="l">
              <a:spcBef>
                <a:spcPts val="0"/>
              </a:spcBef>
              <a:spcAft>
                <a:spcPts val="0"/>
              </a:spcAft>
              <a:buClr>
                <a:schemeClr val="dk1"/>
              </a:buClr>
              <a:buSzPts val="1100"/>
              <a:buFont typeface="Arial"/>
              <a:buNone/>
            </a:pPr>
            <a:r>
              <a:rPr b="1" lang="en">
                <a:solidFill>
                  <a:srgbClr val="4A86E8"/>
                </a:solidFill>
              </a:rPr>
              <a:t>&lt;a,&lt;1,1,1,1&gt;&gt;</a:t>
            </a:r>
            <a:r>
              <a:rPr b="1" lang="en"/>
              <a:t>                                            -&gt;  </a:t>
            </a:r>
            <a:r>
              <a:rPr b="1" lang="en">
                <a:solidFill>
                  <a:srgbClr val="FF0000"/>
                </a:solidFill>
              </a:rPr>
              <a:t>&lt;a,4&gt;</a:t>
            </a:r>
            <a:endParaRPr b="1">
              <a:solidFill>
                <a:srgbClr val="FF0000"/>
              </a:solidFill>
            </a:endParaRPr>
          </a:p>
          <a:p>
            <a:pPr indent="-190500" lvl="0" marL="139700" rtl="0" algn="l">
              <a:spcBef>
                <a:spcPts val="0"/>
              </a:spcBef>
              <a:spcAft>
                <a:spcPts val="0"/>
              </a:spcAft>
              <a:buClr>
                <a:schemeClr val="dk1"/>
              </a:buClr>
              <a:buSzPts val="1100"/>
              <a:buFont typeface="Arial"/>
              <a:buNone/>
            </a:pPr>
            <a:r>
              <a:rPr b="1" lang="en">
                <a:solidFill>
                  <a:srgbClr val="4A86E8"/>
                </a:solidFill>
              </a:rPr>
              <a:t>&lt;data,&lt;1&gt;&gt; </a:t>
            </a:r>
            <a:r>
              <a:rPr b="1" lang="en"/>
              <a:t>                                               -&gt;  </a:t>
            </a:r>
            <a:r>
              <a:rPr b="1" lang="en">
                <a:solidFill>
                  <a:srgbClr val="FF0000"/>
                </a:solidFill>
              </a:rPr>
              <a:t>&lt;data,1&gt;</a:t>
            </a:r>
            <a:endParaRPr b="1">
              <a:solidFill>
                <a:srgbClr val="FF0000"/>
              </a:solidFill>
            </a:endParaRPr>
          </a:p>
          <a:p>
            <a:pPr indent="-190500" lvl="0" marL="139700" rtl="0" algn="l">
              <a:spcBef>
                <a:spcPts val="0"/>
              </a:spcBef>
              <a:spcAft>
                <a:spcPts val="0"/>
              </a:spcAft>
              <a:buClr>
                <a:schemeClr val="dk1"/>
              </a:buClr>
              <a:buSzPts val="1100"/>
              <a:buFont typeface="Arial"/>
              <a:buNone/>
            </a:pPr>
            <a:r>
              <a:rPr b="1" lang="en">
                <a:solidFill>
                  <a:srgbClr val="4A86E8"/>
                </a:solidFill>
              </a:rPr>
              <a:t>&lt;mapreduce,&lt;1&gt;&gt;  </a:t>
            </a:r>
            <a:r>
              <a:rPr b="1" lang="en"/>
              <a:t>                                  -&gt;  </a:t>
            </a:r>
            <a:r>
              <a:rPr b="1" lang="en">
                <a:solidFill>
                  <a:srgbClr val="FF0000"/>
                </a:solidFill>
              </a:rPr>
              <a:t>&lt;mapreduce,1&gt;</a:t>
            </a:r>
            <a:endParaRPr b="1">
              <a:solidFill>
                <a:srgbClr val="FF0000"/>
              </a:solidFill>
            </a:endParaRPr>
          </a:p>
          <a:p>
            <a:pPr indent="-190500" lvl="0" marL="139700" rtl="0" algn="l">
              <a:spcBef>
                <a:spcPts val="0"/>
              </a:spcBef>
              <a:spcAft>
                <a:spcPts val="0"/>
              </a:spcAft>
              <a:buClr>
                <a:schemeClr val="dk1"/>
              </a:buClr>
              <a:buSzPts val="1100"/>
              <a:buFont typeface="Arial"/>
              <a:buNone/>
            </a:pPr>
            <a:r>
              <a:rPr b="1" lang="en">
                <a:solidFill>
                  <a:srgbClr val="4A86E8"/>
                </a:solidFill>
              </a:rPr>
              <a:t>&lt;map,&lt;1&gt;&gt;</a:t>
            </a:r>
            <a:r>
              <a:rPr b="1" lang="en"/>
              <a:t>                                                -&gt; </a:t>
            </a:r>
            <a:r>
              <a:rPr b="1" lang="en">
                <a:solidFill>
                  <a:srgbClr val="FF0000"/>
                </a:solidFill>
              </a:rPr>
              <a:t>&lt;map,1&gt;</a:t>
            </a:r>
            <a:endParaRPr b="1">
              <a:solidFill>
                <a:srgbClr val="FF0000"/>
              </a:solidFill>
            </a:endParaRPr>
          </a:p>
          <a:p>
            <a:pPr indent="-190500" lvl="0" marL="139700" rtl="0" algn="l">
              <a:spcBef>
                <a:spcPts val="0"/>
              </a:spcBef>
              <a:spcAft>
                <a:spcPts val="0"/>
              </a:spcAft>
              <a:buClr>
                <a:schemeClr val="dk1"/>
              </a:buClr>
              <a:buSzPts val="1100"/>
              <a:buFont typeface="Arial"/>
              <a:buNone/>
            </a:pPr>
            <a:r>
              <a:rPr b="1" lang="en">
                <a:solidFill>
                  <a:srgbClr val="4A86E8"/>
                </a:solidFill>
              </a:rPr>
              <a:t>&lt;key,&lt;1,1,1&gt;&gt; </a:t>
            </a:r>
            <a:r>
              <a:rPr b="1" lang="en"/>
              <a:t>                                           -&gt; </a:t>
            </a:r>
            <a:r>
              <a:rPr b="1" lang="en">
                <a:solidFill>
                  <a:srgbClr val="FF0000"/>
                </a:solidFill>
              </a:rPr>
              <a:t>&lt;key,3&gt;</a:t>
            </a:r>
            <a:endParaRPr b="1">
              <a:solidFill>
                <a:srgbClr val="FF0000"/>
              </a:solidFill>
            </a:endParaRPr>
          </a:p>
          <a:p>
            <a:pPr indent="-190500" lvl="0" marL="139700" rtl="0" algn="l">
              <a:spcBef>
                <a:spcPts val="0"/>
              </a:spcBef>
              <a:spcAft>
                <a:spcPts val="0"/>
              </a:spcAft>
              <a:buClr>
                <a:schemeClr val="dk1"/>
              </a:buClr>
              <a:buSzPts val="1100"/>
              <a:buFont typeface="Arial"/>
              <a:buNone/>
            </a:pPr>
            <a:r>
              <a:t/>
            </a:r>
            <a:endParaRPr b="1"/>
          </a:p>
          <a:p>
            <a:pPr indent="-190500" lvl="0" marL="139700" rtl="0" algn="l">
              <a:spcBef>
                <a:spcPts val="0"/>
              </a:spcBef>
              <a:spcAft>
                <a:spcPts val="0"/>
              </a:spcAft>
              <a:buClr>
                <a:schemeClr val="dk1"/>
              </a:buClr>
              <a:buSzPts val="1100"/>
              <a:buFont typeface="Arial"/>
              <a:buNone/>
            </a:pPr>
            <a:r>
              <a:t/>
            </a:r>
            <a:endParaRPr b="1"/>
          </a:p>
          <a:p>
            <a:pPr indent="0" lvl="0" marL="0" rtl="0" algn="l">
              <a:spcBef>
                <a:spcPts val="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Example</a:t>
            </a:r>
            <a:endParaRPr/>
          </a:p>
        </p:txBody>
      </p:sp>
      <p:pic>
        <p:nvPicPr>
          <p:cNvPr descr="MapReduce Example" id="133" name="Google Shape;133;p26"/>
          <p:cNvPicPr preferRelativeResize="0"/>
          <p:nvPr/>
        </p:nvPicPr>
        <p:blipFill>
          <a:blip r:embed="rId3">
            <a:alphaModFix/>
          </a:blip>
          <a:stretch>
            <a:fillRect/>
          </a:stretch>
        </p:blipFill>
        <p:spPr>
          <a:xfrm>
            <a:off x="1067300" y="1517425"/>
            <a:ext cx="7266750" cy="2888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Explained</a:t>
            </a:r>
            <a:endParaRPr/>
          </a:p>
        </p:txBody>
      </p:sp>
      <p:sp>
        <p:nvSpPr>
          <p:cNvPr id="139" name="Google Shape;139;p27"/>
          <p:cNvSpPr txBox="1"/>
          <p:nvPr>
            <p:ph idx="1" type="body"/>
          </p:nvPr>
        </p:nvSpPr>
        <p:spPr>
          <a:xfrm>
            <a:off x="311700" y="1152475"/>
            <a:ext cx="8520600" cy="3647100"/>
          </a:xfrm>
          <a:prstGeom prst="rect">
            <a:avLst/>
          </a:prstGeom>
        </p:spPr>
        <p:txBody>
          <a:bodyPr anchorCtr="0" anchor="t" bIns="91425" lIns="91425" spcFirstLastPara="1" rIns="91425" wrap="square" tIns="91425">
            <a:noAutofit/>
          </a:bodyPr>
          <a:lstStyle/>
          <a:p>
            <a:pPr indent="0" lvl="0" marL="0" marR="25400" rtl="0" algn="just">
              <a:lnSpc>
                <a:spcPct val="171428"/>
              </a:lnSpc>
              <a:spcBef>
                <a:spcPts val="0"/>
              </a:spcBef>
              <a:spcAft>
                <a:spcPts val="0"/>
              </a:spcAft>
              <a:buNone/>
            </a:pPr>
            <a:r>
              <a:rPr b="1" lang="en" sz="1000">
                <a:solidFill>
                  <a:schemeClr val="dk1"/>
                </a:solidFill>
              </a:rPr>
              <a:t>Map:</a:t>
            </a:r>
            <a:endParaRPr b="1" sz="1000">
              <a:solidFill>
                <a:schemeClr val="dk1"/>
              </a:solidFill>
            </a:endParaRPr>
          </a:p>
          <a:p>
            <a:pPr indent="-292100" lvl="0" marL="482600" marR="25400" rtl="0" algn="just">
              <a:lnSpc>
                <a:spcPct val="171428"/>
              </a:lnSpc>
              <a:spcBef>
                <a:spcPts val="1000"/>
              </a:spcBef>
              <a:spcAft>
                <a:spcPts val="0"/>
              </a:spcAft>
              <a:buClr>
                <a:schemeClr val="dk1"/>
              </a:buClr>
              <a:buSzPts val="1000"/>
              <a:buFont typeface="Arial"/>
              <a:buChar char="●"/>
            </a:pPr>
            <a:r>
              <a:rPr b="1" lang="en" sz="1000">
                <a:solidFill>
                  <a:schemeClr val="dk1"/>
                </a:solidFill>
              </a:rPr>
              <a:t>Tokenize</a:t>
            </a:r>
            <a:r>
              <a:rPr lang="en" sz="1000">
                <a:solidFill>
                  <a:schemeClr val="dk1"/>
                </a:solidFill>
              </a:rPr>
              <a:t> − Tokenizes the tweets into maps of tokens and writes them as key-value pairs.</a:t>
            </a:r>
            <a:endParaRPr sz="1000">
              <a:solidFill>
                <a:schemeClr val="dk1"/>
              </a:solidFill>
            </a:endParaRPr>
          </a:p>
          <a:p>
            <a:pPr indent="-292100" lvl="1" marL="914400" marR="25400" rtl="0" algn="just">
              <a:lnSpc>
                <a:spcPct val="171428"/>
              </a:lnSpc>
              <a:spcBef>
                <a:spcPts val="0"/>
              </a:spcBef>
              <a:spcAft>
                <a:spcPts val="0"/>
              </a:spcAft>
              <a:buClr>
                <a:schemeClr val="dk1"/>
              </a:buClr>
              <a:buSzPts val="1000"/>
              <a:buChar char="○"/>
            </a:pPr>
            <a:r>
              <a:rPr lang="en" sz="1000">
                <a:solidFill>
                  <a:schemeClr val="dk1"/>
                </a:solidFill>
              </a:rPr>
              <a:t>"RT @user: Love the #AI and love the #MapReduce! "  </a:t>
            </a:r>
            <a:r>
              <a:rPr b="1" lang="en" sz="1000">
                <a:solidFill>
                  <a:schemeClr val="dk1"/>
                </a:solidFill>
              </a:rPr>
              <a:t>-&gt; </a:t>
            </a:r>
            <a:r>
              <a:rPr lang="en" sz="1000">
                <a:solidFill>
                  <a:schemeClr val="dk1"/>
                </a:solidFill>
              </a:rPr>
              <a:t> [("rt",1), ("user",1), ("love",1), ("the",1), ("ai",1),("and",1), ("love",1), ("the",1), ("mapreduce",1)]</a:t>
            </a:r>
            <a:endParaRPr sz="1000">
              <a:solidFill>
                <a:schemeClr val="dk1"/>
              </a:solidFill>
            </a:endParaRPr>
          </a:p>
          <a:p>
            <a:pPr indent="-292100" lvl="0" marL="482600" marR="25400" rtl="0" algn="just">
              <a:lnSpc>
                <a:spcPct val="171428"/>
              </a:lnSpc>
              <a:spcBef>
                <a:spcPts val="0"/>
              </a:spcBef>
              <a:spcAft>
                <a:spcPts val="0"/>
              </a:spcAft>
              <a:buClr>
                <a:schemeClr val="dk1"/>
              </a:buClr>
              <a:buSzPts val="1000"/>
              <a:buFont typeface="Arial"/>
              <a:buChar char="●"/>
            </a:pPr>
            <a:r>
              <a:rPr b="1" lang="en" sz="1000">
                <a:solidFill>
                  <a:schemeClr val="dk1"/>
                </a:solidFill>
              </a:rPr>
              <a:t>Filter</a:t>
            </a:r>
            <a:r>
              <a:rPr lang="en" sz="1000">
                <a:solidFill>
                  <a:schemeClr val="dk1"/>
                </a:solidFill>
              </a:rPr>
              <a:t> − Filters unwanted words from the maps of tokens and writes the filtered maps as key-value pairs.</a:t>
            </a:r>
            <a:endParaRPr sz="1000">
              <a:solidFill>
                <a:schemeClr val="dk1"/>
              </a:solidFill>
            </a:endParaRPr>
          </a:p>
          <a:p>
            <a:pPr indent="-292100" lvl="1" marL="914400" marR="25400" rtl="0" algn="just">
              <a:lnSpc>
                <a:spcPct val="171428"/>
              </a:lnSpc>
              <a:spcBef>
                <a:spcPts val="0"/>
              </a:spcBef>
              <a:spcAft>
                <a:spcPts val="0"/>
              </a:spcAft>
              <a:buClr>
                <a:schemeClr val="dk1"/>
              </a:buClr>
              <a:buSzPts val="1000"/>
              <a:buChar char="○"/>
            </a:pPr>
            <a:r>
              <a:rPr lang="en" sz="1000">
                <a:solidFill>
                  <a:schemeClr val="dk1"/>
                </a:solidFill>
              </a:rPr>
              <a:t>[(</a:t>
            </a:r>
            <a:r>
              <a:rPr lang="en" sz="1000">
                <a:solidFill>
                  <a:srgbClr val="FF0000"/>
                </a:solidFill>
              </a:rPr>
              <a:t>"rt"</a:t>
            </a:r>
            <a:r>
              <a:rPr lang="en" sz="1000">
                <a:solidFill>
                  <a:schemeClr val="dk1"/>
                </a:solidFill>
              </a:rPr>
              <a:t>,1), ("user",1), ("love",1), ("</a:t>
            </a:r>
            <a:r>
              <a:rPr lang="en" sz="1000">
                <a:solidFill>
                  <a:srgbClr val="FF0000"/>
                </a:solidFill>
              </a:rPr>
              <a:t>the</a:t>
            </a:r>
            <a:r>
              <a:rPr lang="en" sz="1000">
                <a:solidFill>
                  <a:schemeClr val="dk1"/>
                </a:solidFill>
              </a:rPr>
              <a:t>",1), ("ai",1),("</a:t>
            </a:r>
            <a:r>
              <a:rPr lang="en" sz="1000">
                <a:solidFill>
                  <a:srgbClr val="FF0000"/>
                </a:solidFill>
              </a:rPr>
              <a:t>and</a:t>
            </a:r>
            <a:r>
              <a:rPr lang="en" sz="1000">
                <a:solidFill>
                  <a:schemeClr val="dk1"/>
                </a:solidFill>
              </a:rPr>
              <a:t>",1), ("love",1), ("</a:t>
            </a:r>
            <a:r>
              <a:rPr lang="en" sz="1000">
                <a:solidFill>
                  <a:srgbClr val="FF0000"/>
                </a:solidFill>
              </a:rPr>
              <a:t>the</a:t>
            </a:r>
            <a:r>
              <a:rPr lang="en" sz="1000">
                <a:solidFill>
                  <a:schemeClr val="dk1"/>
                </a:solidFill>
              </a:rPr>
              <a:t>",1), ("mapreduce",1)] -&gt; [("user",1), ("love",1),  ("ai",1),  ("love",1), ("mapreduce",1)]</a:t>
            </a:r>
            <a:endParaRPr sz="1000">
              <a:solidFill>
                <a:schemeClr val="dk1"/>
              </a:solidFill>
            </a:endParaRPr>
          </a:p>
          <a:p>
            <a:pPr indent="-292100" lvl="0" marL="482600" marR="25400" rtl="0" algn="just">
              <a:lnSpc>
                <a:spcPct val="171428"/>
              </a:lnSpc>
              <a:spcBef>
                <a:spcPts val="0"/>
              </a:spcBef>
              <a:spcAft>
                <a:spcPts val="0"/>
              </a:spcAft>
              <a:buClr>
                <a:schemeClr val="dk1"/>
              </a:buClr>
              <a:buSzPts val="1000"/>
              <a:buFont typeface="Arial"/>
              <a:buChar char="●"/>
            </a:pPr>
            <a:r>
              <a:rPr b="1" lang="en" sz="1000">
                <a:solidFill>
                  <a:schemeClr val="dk1"/>
                </a:solidFill>
              </a:rPr>
              <a:t>Count</a:t>
            </a:r>
            <a:r>
              <a:rPr lang="en" sz="1000">
                <a:solidFill>
                  <a:schemeClr val="dk1"/>
                </a:solidFill>
              </a:rPr>
              <a:t> − Generates a token counter per word.</a:t>
            </a:r>
            <a:endParaRPr sz="1000">
              <a:solidFill>
                <a:schemeClr val="dk1"/>
              </a:solidFill>
            </a:endParaRPr>
          </a:p>
          <a:p>
            <a:pPr indent="-292100" lvl="1" marL="914400" marR="25400" rtl="0" algn="just">
              <a:lnSpc>
                <a:spcPct val="171428"/>
              </a:lnSpc>
              <a:spcBef>
                <a:spcPts val="0"/>
              </a:spcBef>
              <a:spcAft>
                <a:spcPts val="0"/>
              </a:spcAft>
              <a:buClr>
                <a:schemeClr val="dk1"/>
              </a:buClr>
              <a:buSzPts val="1000"/>
              <a:buChar char="○"/>
            </a:pPr>
            <a:r>
              <a:rPr lang="en" sz="1000">
                <a:solidFill>
                  <a:schemeClr val="dk1"/>
                </a:solidFill>
              </a:rPr>
              <a:t>[("user",1), ("love",1),  ("ai",1),  ("love",1), ("mapreduce",1)] -&gt; {"user": 1, "</a:t>
            </a:r>
            <a:r>
              <a:rPr lang="en" sz="1000">
                <a:solidFill>
                  <a:srgbClr val="0000FF"/>
                </a:solidFill>
              </a:rPr>
              <a:t>love</a:t>
            </a:r>
            <a:r>
              <a:rPr lang="en" sz="1000">
                <a:solidFill>
                  <a:schemeClr val="dk1"/>
                </a:solidFill>
              </a:rPr>
              <a:t>": 2, "ai": 1, "mapreduce": 1}</a:t>
            </a:r>
            <a:endParaRPr sz="1000">
              <a:solidFill>
                <a:schemeClr val="dk1"/>
              </a:solidFill>
            </a:endParaRPr>
          </a:p>
          <a:p>
            <a:pPr indent="0" lvl="0" marL="0" marR="25400" rtl="0" algn="just">
              <a:lnSpc>
                <a:spcPct val="171428"/>
              </a:lnSpc>
              <a:spcBef>
                <a:spcPts val="1000"/>
              </a:spcBef>
              <a:spcAft>
                <a:spcPts val="0"/>
              </a:spcAft>
              <a:buNone/>
            </a:pPr>
            <a:r>
              <a:rPr lang="en" sz="1000">
                <a:solidFill>
                  <a:schemeClr val="dk1"/>
                </a:solidFill>
              </a:rPr>
              <a:t>Reduce:</a:t>
            </a:r>
            <a:endParaRPr sz="1000">
              <a:solidFill>
                <a:schemeClr val="dk1"/>
              </a:solidFill>
            </a:endParaRPr>
          </a:p>
          <a:p>
            <a:pPr indent="-292100" lvl="0" marL="482600" marR="25400" rtl="0" algn="just">
              <a:lnSpc>
                <a:spcPct val="171428"/>
              </a:lnSpc>
              <a:spcBef>
                <a:spcPts val="1000"/>
              </a:spcBef>
              <a:spcAft>
                <a:spcPts val="0"/>
              </a:spcAft>
              <a:buClr>
                <a:schemeClr val="dk1"/>
              </a:buClr>
              <a:buSzPts val="1000"/>
              <a:buFont typeface="Arial"/>
              <a:buChar char="●"/>
            </a:pPr>
            <a:r>
              <a:rPr b="1" lang="en" sz="1000">
                <a:solidFill>
                  <a:schemeClr val="dk1"/>
                </a:solidFill>
              </a:rPr>
              <a:t>Aggregate Counters</a:t>
            </a:r>
            <a:r>
              <a:rPr lang="en" sz="1000">
                <a:solidFill>
                  <a:schemeClr val="dk1"/>
                </a:solidFill>
              </a:rPr>
              <a:t> − Prepares an aggregate of similar counter values into small manageable units. </a:t>
            </a:r>
            <a:endParaRPr sz="1000">
              <a:solidFill>
                <a:schemeClr val="dk1"/>
              </a:solidFill>
            </a:endParaRPr>
          </a:p>
          <a:p>
            <a:pPr indent="-292100" lvl="1" marL="914400" rtl="0" algn="l">
              <a:spcBef>
                <a:spcPts val="0"/>
              </a:spcBef>
              <a:spcAft>
                <a:spcPts val="0"/>
              </a:spcAft>
              <a:buClr>
                <a:schemeClr val="dk1"/>
              </a:buClr>
              <a:buSzPts val="1000"/>
              <a:buChar char="○"/>
            </a:pPr>
            <a:r>
              <a:rPr lang="en" sz="1000">
                <a:solidFill>
                  <a:schemeClr val="dk1"/>
                </a:solidFill>
              </a:rPr>
              <a:t>Merge partial results across partitions, time windows, or machines, e.g. {"user": 10, "love": 5, "ai": 7, "mapreduce": 2}</a:t>
            </a:r>
            <a:endParaRPr sz="1000">
              <a:solidFill>
                <a:schemeClr val="dk1"/>
              </a:solidFill>
            </a:endParaRPr>
          </a:p>
          <a:p>
            <a:pPr indent="0" lvl="0" marL="914400" marR="25400" rtl="0" algn="just">
              <a:lnSpc>
                <a:spcPct val="171428"/>
              </a:lnSpc>
              <a:spcBef>
                <a:spcPts val="1200"/>
              </a:spcBef>
              <a:spcAft>
                <a:spcPts val="0"/>
              </a:spcAft>
              <a:buNone/>
            </a:pPr>
            <a:r>
              <a:t/>
            </a:r>
            <a:endParaRPr sz="1000">
              <a:solidFill>
                <a:schemeClr val="dk1"/>
              </a:solidFill>
            </a:endParaRPr>
          </a:p>
          <a:p>
            <a:pPr indent="0" lvl="0" marL="0" rtl="0" algn="l">
              <a:spcBef>
                <a:spcPts val="1000"/>
              </a:spcBef>
              <a:spcAft>
                <a:spcPts val="1600"/>
              </a:spcAft>
              <a:buNone/>
            </a:pPr>
            <a:r>
              <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in Apache Hadoop</a:t>
            </a:r>
            <a:endParaRPr/>
          </a:p>
        </p:txBody>
      </p:sp>
      <p:pic>
        <p:nvPicPr>
          <p:cNvPr id="145" name="Google Shape;145;p28"/>
          <p:cNvPicPr preferRelativeResize="0"/>
          <p:nvPr/>
        </p:nvPicPr>
        <p:blipFill>
          <a:blip r:embed="rId3">
            <a:alphaModFix/>
          </a:blip>
          <a:stretch>
            <a:fillRect/>
          </a:stretch>
        </p:blipFill>
        <p:spPr>
          <a:xfrm>
            <a:off x="763500" y="1017725"/>
            <a:ext cx="6773500" cy="4107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Matrix multiplication</a:t>
            </a:r>
            <a:endParaRPr/>
          </a:p>
        </p:txBody>
      </p:sp>
      <p:sp>
        <p:nvSpPr>
          <p:cNvPr id="151" name="Google Shape;151;p29"/>
          <p:cNvSpPr txBox="1"/>
          <p:nvPr>
            <p:ph idx="1" type="body"/>
          </p:nvPr>
        </p:nvSpPr>
        <p:spPr>
          <a:xfrm>
            <a:off x="311700" y="1152475"/>
            <a:ext cx="1369200" cy="17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[1,2,3</a:t>
            </a:r>
            <a:endParaRPr/>
          </a:p>
          <a:p>
            <a:pPr indent="0" lvl="0" marL="0" rtl="0" algn="l">
              <a:spcBef>
                <a:spcPts val="1600"/>
              </a:spcBef>
              <a:spcAft>
                <a:spcPts val="0"/>
              </a:spcAft>
              <a:buNone/>
            </a:pPr>
            <a:r>
              <a:rPr lang="en"/>
              <a:t>4,23,-4</a:t>
            </a:r>
            <a:endParaRPr/>
          </a:p>
          <a:p>
            <a:pPr indent="0" lvl="0" marL="0" rtl="0" algn="l">
              <a:spcBef>
                <a:spcPts val="1600"/>
              </a:spcBef>
              <a:spcAft>
                <a:spcPts val="1600"/>
              </a:spcAft>
              <a:buNone/>
            </a:pPr>
            <a:r>
              <a:rPr lang="en"/>
              <a:t>2,12,34]   X</a:t>
            </a:r>
            <a:endParaRPr/>
          </a:p>
        </p:txBody>
      </p:sp>
      <p:sp>
        <p:nvSpPr>
          <p:cNvPr id="152" name="Google Shape;152;p29"/>
          <p:cNvSpPr txBox="1"/>
          <p:nvPr>
            <p:ph idx="1" type="body"/>
          </p:nvPr>
        </p:nvSpPr>
        <p:spPr>
          <a:xfrm>
            <a:off x="2014650" y="1152475"/>
            <a:ext cx="1369200" cy="155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[5,-2,7</a:t>
            </a:r>
            <a:endParaRPr/>
          </a:p>
          <a:p>
            <a:pPr indent="0" lvl="0" marL="0" rtl="0" algn="l">
              <a:spcBef>
                <a:spcPts val="1600"/>
              </a:spcBef>
              <a:spcAft>
                <a:spcPts val="0"/>
              </a:spcAft>
              <a:buNone/>
            </a:pPr>
            <a:r>
              <a:rPr lang="en"/>
              <a:t>4,3,-4</a:t>
            </a:r>
            <a:endParaRPr/>
          </a:p>
          <a:p>
            <a:pPr indent="0" lvl="0" marL="0" rtl="0" algn="l">
              <a:spcBef>
                <a:spcPts val="1600"/>
              </a:spcBef>
              <a:spcAft>
                <a:spcPts val="1600"/>
              </a:spcAft>
              <a:buNone/>
            </a:pPr>
            <a:r>
              <a:rPr lang="en"/>
              <a:t>21,12,3]   </a:t>
            </a:r>
            <a:endParaRPr/>
          </a:p>
        </p:txBody>
      </p:sp>
      <p:sp>
        <p:nvSpPr>
          <p:cNvPr id="153" name="Google Shape;153;p29"/>
          <p:cNvSpPr txBox="1"/>
          <p:nvPr>
            <p:ph idx="1" type="body"/>
          </p:nvPr>
        </p:nvSpPr>
        <p:spPr>
          <a:xfrm>
            <a:off x="3803125" y="1283475"/>
            <a:ext cx="3801900" cy="463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1x5+2x4+3x21</a:t>
            </a:r>
            <a:r>
              <a:rPr lang="en"/>
              <a:t>  </a:t>
            </a:r>
            <a:endParaRPr/>
          </a:p>
        </p:txBody>
      </p:sp>
      <p:sp>
        <p:nvSpPr>
          <p:cNvPr id="154" name="Google Shape;154;p29"/>
          <p:cNvSpPr txBox="1"/>
          <p:nvPr>
            <p:ph idx="1" type="body"/>
          </p:nvPr>
        </p:nvSpPr>
        <p:spPr>
          <a:xfrm>
            <a:off x="354475" y="2705700"/>
            <a:ext cx="5144100" cy="229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Mapper:</a:t>
            </a:r>
            <a:endParaRPr sz="1500"/>
          </a:p>
          <a:p>
            <a:pPr indent="0" lvl="0" marL="0" rtl="0" algn="l">
              <a:spcBef>
                <a:spcPts val="1600"/>
              </a:spcBef>
              <a:spcAft>
                <a:spcPts val="0"/>
              </a:spcAft>
              <a:buNone/>
            </a:pPr>
            <a:r>
              <a:rPr lang="en" sz="1500"/>
              <a:t>Key - if matrix 1: &lt;rownumber,1&gt;,</a:t>
            </a:r>
            <a:r>
              <a:rPr lang="en" sz="1500"/>
              <a:t> &lt;rownumber,2&gt;, &lt;rownumber,3&gt;,</a:t>
            </a:r>
            <a:endParaRPr sz="1500"/>
          </a:p>
          <a:p>
            <a:pPr indent="0" lvl="0" marL="0" rtl="0" algn="l">
              <a:spcBef>
                <a:spcPts val="1600"/>
              </a:spcBef>
              <a:spcAft>
                <a:spcPts val="0"/>
              </a:spcAft>
              <a:buNone/>
            </a:pPr>
            <a:r>
              <a:rPr lang="en" sz="1500"/>
              <a:t>If matrix 2: &lt;1, columnumber,&gt;,&lt;2, column&gt;,&lt;3,column&gt;</a:t>
            </a:r>
            <a:endParaRPr sz="1500"/>
          </a:p>
          <a:p>
            <a:pPr indent="0" lvl="0" marL="0" rtl="0" algn="l">
              <a:spcBef>
                <a:spcPts val="1600"/>
              </a:spcBef>
              <a:spcAft>
                <a:spcPts val="1600"/>
              </a:spcAft>
              <a:buNone/>
            </a:pPr>
            <a:r>
              <a:rPr lang="en" sz="1500"/>
              <a:t>Value - &lt; index of element, value&gt; , example: &lt;1,1&gt;,&lt;1,5&gt;,&lt;2,2&gt;,...</a:t>
            </a:r>
            <a:endParaRPr sz="1500"/>
          </a:p>
        </p:txBody>
      </p:sp>
      <p:sp>
        <p:nvSpPr>
          <p:cNvPr id="155" name="Google Shape;155;p29"/>
          <p:cNvSpPr txBox="1"/>
          <p:nvPr>
            <p:ph idx="1" type="body"/>
          </p:nvPr>
        </p:nvSpPr>
        <p:spPr>
          <a:xfrm>
            <a:off x="5177725" y="1747300"/>
            <a:ext cx="4451100" cy="33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Reducer</a:t>
            </a:r>
            <a:r>
              <a:rPr lang="en" sz="1500"/>
              <a:t>:</a:t>
            </a:r>
            <a:endParaRPr sz="1500"/>
          </a:p>
          <a:p>
            <a:pPr indent="0" lvl="0" marL="0" rtl="0" algn="l">
              <a:spcBef>
                <a:spcPts val="1600"/>
              </a:spcBef>
              <a:spcAft>
                <a:spcPts val="0"/>
              </a:spcAft>
              <a:buNone/>
            </a:pPr>
            <a:r>
              <a:rPr lang="en" sz="1500"/>
              <a:t>Key - &lt;1,1&gt;</a:t>
            </a:r>
            <a:endParaRPr sz="1500"/>
          </a:p>
          <a:p>
            <a:pPr indent="0" lvl="0" marL="0" rtl="0" algn="l">
              <a:spcBef>
                <a:spcPts val="1600"/>
              </a:spcBef>
              <a:spcAft>
                <a:spcPts val="0"/>
              </a:spcAft>
              <a:buNone/>
            </a:pPr>
            <a:r>
              <a:rPr lang="en" sz="1500"/>
              <a:t>Values - &lt; 1,1&gt;,&lt;2,2&gt;,&lt;3,3&gt;</a:t>
            </a:r>
            <a:endParaRPr sz="1500"/>
          </a:p>
          <a:p>
            <a:pPr indent="0" lvl="0" marL="0" rtl="0" algn="l">
              <a:spcBef>
                <a:spcPts val="1600"/>
              </a:spcBef>
              <a:spcAft>
                <a:spcPts val="0"/>
              </a:spcAft>
              <a:buNone/>
            </a:pPr>
            <a:r>
              <a:rPr lang="en" sz="1500"/>
              <a:t>&lt;1,5&gt;,&lt;2,4&gt;,&lt;3,21&gt;</a:t>
            </a:r>
            <a:endParaRPr sz="1500"/>
          </a:p>
          <a:p>
            <a:pPr indent="0" lvl="0" marL="0" rtl="0" algn="l">
              <a:spcBef>
                <a:spcPts val="1600"/>
              </a:spcBef>
              <a:spcAft>
                <a:spcPts val="1600"/>
              </a:spcAft>
              <a:buNone/>
            </a:pPr>
            <a:r>
              <a:rPr lang="en" sz="1500"/>
              <a:t>Reducer: 1x5+2x4+3x21</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Design Patterns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Summarization Patterns</a:t>
            </a:r>
            <a:endParaRPr/>
          </a:p>
        </p:txBody>
      </p:sp>
      <p:sp>
        <p:nvSpPr>
          <p:cNvPr id="166" name="Google Shape;166;p31"/>
          <p:cNvSpPr txBox="1"/>
          <p:nvPr>
            <p:ph idx="1" type="body"/>
          </p:nvPr>
        </p:nvSpPr>
        <p:spPr>
          <a:xfrm>
            <a:off x="311700" y="1229300"/>
            <a:ext cx="2693700" cy="3339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Group records together by a key field and calculate a numerical aggregate per group to get a top-level view of the larger data set.</a:t>
            </a:r>
            <a:endParaRPr/>
          </a:p>
        </p:txBody>
      </p:sp>
      <p:pic>
        <p:nvPicPr>
          <p:cNvPr id="167" name="Google Shape;167;p31"/>
          <p:cNvPicPr preferRelativeResize="0"/>
          <p:nvPr/>
        </p:nvPicPr>
        <p:blipFill>
          <a:blip r:embed="rId3">
            <a:alphaModFix/>
          </a:blip>
          <a:stretch>
            <a:fillRect/>
          </a:stretch>
        </p:blipFill>
        <p:spPr>
          <a:xfrm>
            <a:off x="3136350" y="1229300"/>
            <a:ext cx="5695950" cy="2438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MapReduce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323232"/>
              </a:buClr>
              <a:buSzPts val="1800"/>
              <a:buChar char="●"/>
            </a:pPr>
            <a:r>
              <a:rPr lang="en">
                <a:solidFill>
                  <a:srgbClr val="323232"/>
                </a:solidFill>
                <a:highlight>
                  <a:srgbClr val="FFFFFF"/>
                </a:highlight>
              </a:rPr>
              <a:t>MapReduce is a  programming paradigm that allows for massive scalability across hundreds or thousands of servers.</a:t>
            </a:r>
            <a:endParaRPr>
              <a:solidFill>
                <a:srgbClr val="323232"/>
              </a:solidFill>
              <a:highlight>
                <a:srgbClr val="FFFFFF"/>
              </a:highlight>
            </a:endParaRPr>
          </a:p>
          <a:p>
            <a:pPr indent="0" lvl="0" marL="0" rtl="0" algn="l">
              <a:spcBef>
                <a:spcPts val="1600"/>
              </a:spcBef>
              <a:spcAft>
                <a:spcPts val="1600"/>
              </a:spcAft>
              <a:buNone/>
            </a:pPr>
            <a:r>
              <a:t/>
            </a:r>
            <a:endParaRPr>
              <a:solidFill>
                <a:srgbClr val="323232"/>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r>
              <a:rPr lang="en"/>
              <a:t>Inverted Index Summarizations</a:t>
            </a:r>
            <a:endParaRPr/>
          </a:p>
        </p:txBody>
      </p:sp>
      <p:sp>
        <p:nvSpPr>
          <p:cNvPr id="173" name="Google Shape;173;p32"/>
          <p:cNvSpPr txBox="1"/>
          <p:nvPr/>
        </p:nvSpPr>
        <p:spPr>
          <a:xfrm>
            <a:off x="179300" y="1311075"/>
            <a:ext cx="3000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Generate an index from a data set to allow for faster searches or data enrichment capabilities.</a:t>
            </a:r>
            <a:endParaRPr/>
          </a:p>
          <a:p>
            <a:pPr indent="0" lvl="0" marL="0" rtl="0" algn="l">
              <a:spcBef>
                <a:spcPts val="0"/>
              </a:spcBef>
              <a:spcAft>
                <a:spcPts val="0"/>
              </a:spcAft>
              <a:buNone/>
            </a:pPr>
            <a:r>
              <a:rPr lang="en"/>
              <a:t>Inverted index: </a:t>
            </a:r>
            <a:r>
              <a:rPr lang="en"/>
              <a:t>a mapping from content, such as words or numbers, to its locations in the storage.</a:t>
            </a:r>
            <a:endParaRPr/>
          </a:p>
        </p:txBody>
      </p:sp>
      <p:pic>
        <p:nvPicPr>
          <p:cNvPr id="174" name="Google Shape;174;p32"/>
          <p:cNvPicPr preferRelativeResize="0"/>
          <p:nvPr/>
        </p:nvPicPr>
        <p:blipFill>
          <a:blip r:embed="rId3">
            <a:alphaModFix/>
          </a:blip>
          <a:stretch>
            <a:fillRect/>
          </a:stretch>
        </p:blipFill>
        <p:spPr>
          <a:xfrm>
            <a:off x="3331700" y="1170125"/>
            <a:ext cx="5659901" cy="24148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Counting Patterns</a:t>
            </a:r>
            <a:endParaRPr/>
          </a:p>
        </p:txBody>
      </p:sp>
      <p:sp>
        <p:nvSpPr>
          <p:cNvPr id="180" name="Google Shape;180;p33"/>
          <p:cNvSpPr txBox="1"/>
          <p:nvPr/>
        </p:nvSpPr>
        <p:spPr>
          <a:xfrm>
            <a:off x="156875" y="138952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An efficient means to retrieve count summarizations of large data sets.</a:t>
            </a:r>
            <a:endParaRPr/>
          </a:p>
        </p:txBody>
      </p:sp>
      <p:pic>
        <p:nvPicPr>
          <p:cNvPr id="181" name="Google Shape;181;p33"/>
          <p:cNvPicPr preferRelativeResize="0"/>
          <p:nvPr/>
        </p:nvPicPr>
        <p:blipFill>
          <a:blip r:embed="rId3">
            <a:alphaModFix/>
          </a:blip>
          <a:stretch>
            <a:fillRect/>
          </a:stretch>
        </p:blipFill>
        <p:spPr>
          <a:xfrm>
            <a:off x="3623025" y="542600"/>
            <a:ext cx="5151650" cy="4459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History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2004: The MapReduce computation model was initially introduced by </a:t>
            </a:r>
            <a:r>
              <a:rPr b="1" lang="en" sz="1400"/>
              <a:t>Google</a:t>
            </a:r>
            <a:r>
              <a:rPr lang="en" sz="1400"/>
              <a:t> and aims to solve daily </a:t>
            </a:r>
            <a:r>
              <a:rPr b="1" lang="en" sz="1400"/>
              <a:t>text-based and semantic web data analysis</a:t>
            </a:r>
            <a:r>
              <a:rPr lang="en" sz="1400"/>
              <a:t> for the data collected by Google services. </a:t>
            </a:r>
            <a:endParaRPr sz="1400"/>
          </a:p>
          <a:p>
            <a:pPr indent="0" lvl="0" marL="0" rtl="0" algn="l">
              <a:spcBef>
                <a:spcPts val="1600"/>
              </a:spcBef>
              <a:spcAft>
                <a:spcPts val="0"/>
              </a:spcAft>
              <a:buNone/>
            </a:pPr>
            <a:r>
              <a:rPr lang="en" sz="1400"/>
              <a:t>2011: </a:t>
            </a:r>
            <a:r>
              <a:rPr b="1" lang="en" sz="1400"/>
              <a:t>Hadoop MapReduce</a:t>
            </a:r>
            <a:r>
              <a:rPr lang="en" sz="1400"/>
              <a:t>  was  presented by the open source community and was directed by Yahoo and IBM, with the main differences consisting of the changes from C++ to </a:t>
            </a:r>
            <a:r>
              <a:rPr b="1" lang="en" sz="1400"/>
              <a:t>Java</a:t>
            </a:r>
            <a:r>
              <a:rPr lang="en" sz="1400"/>
              <a:t>. </a:t>
            </a:r>
            <a:endParaRPr sz="1400"/>
          </a:p>
          <a:p>
            <a:pPr indent="0" lvl="0" marL="0" rtl="0" algn="l">
              <a:spcBef>
                <a:spcPts val="1600"/>
              </a:spcBef>
              <a:spcAft>
                <a:spcPts val="0"/>
              </a:spcAft>
              <a:buNone/>
            </a:pPr>
            <a:r>
              <a:rPr lang="en" sz="1400"/>
              <a:t>2011-: Thereafter, Hadoop has become MapReduce’s </a:t>
            </a:r>
            <a:r>
              <a:rPr b="1" lang="en" sz="1400"/>
              <a:t>main track for academic research</a:t>
            </a:r>
            <a:r>
              <a:rPr lang="en" sz="1400"/>
              <a:t>, as well as for “big data” analytic solutions for companies besides Google (e.g., Facebook).</a:t>
            </a:r>
            <a:endParaRPr sz="1400"/>
          </a:p>
          <a:p>
            <a:pPr indent="0" lvl="0" marL="0" rtl="0" algn="l">
              <a:spcBef>
                <a:spcPts val="1600"/>
              </a:spcBef>
              <a:spcAft>
                <a:spcPts val="1600"/>
              </a:spcAft>
              <a:buNone/>
            </a:pPr>
            <a:r>
              <a:rPr lang="en" sz="1400"/>
              <a:t> 2014: Google was no longer using MapReduce as their primary big data processing model,and had moved on to more capable and less disk-oriented mechanisms that incorporated full map and reduce capabilities.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Programming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 computation takes a set of input </a:t>
            </a:r>
            <a:r>
              <a:rPr b="1" lang="en"/>
              <a:t>key/value</a:t>
            </a:r>
            <a:r>
              <a:rPr lang="en"/>
              <a:t> pairs, and produces a set of output </a:t>
            </a:r>
            <a:r>
              <a:rPr b="1" lang="en"/>
              <a:t>key/value</a:t>
            </a:r>
            <a:r>
              <a:rPr lang="en"/>
              <a:t> pairs. </a:t>
            </a:r>
            <a:endParaRPr/>
          </a:p>
          <a:p>
            <a:pPr indent="-342900" lvl="0" marL="457200" rtl="0" algn="l">
              <a:spcBef>
                <a:spcPts val="0"/>
              </a:spcBef>
              <a:spcAft>
                <a:spcPts val="0"/>
              </a:spcAft>
              <a:buSzPts val="1800"/>
              <a:buChar char="●"/>
            </a:pPr>
            <a:r>
              <a:rPr lang="en"/>
              <a:t>The user of the MapReduce library expresses the computation as two functions: </a:t>
            </a:r>
            <a:r>
              <a:rPr b="1" lang="en"/>
              <a:t>Map</a:t>
            </a:r>
            <a:r>
              <a:rPr lang="en"/>
              <a:t> and </a:t>
            </a:r>
            <a:r>
              <a:rPr b="1" lang="en"/>
              <a:t>Reduce</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82025"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MapReduce Works</a:t>
            </a:r>
            <a:endParaRPr/>
          </a:p>
        </p:txBody>
      </p:sp>
      <p:pic>
        <p:nvPicPr>
          <p:cNvPr descr="Image result for mapreduce" id="79" name="Google Shape;79;p17"/>
          <p:cNvPicPr preferRelativeResize="0"/>
          <p:nvPr/>
        </p:nvPicPr>
        <p:blipFill>
          <a:blip r:embed="rId3">
            <a:alphaModFix/>
          </a:blip>
          <a:stretch>
            <a:fillRect/>
          </a:stretch>
        </p:blipFill>
        <p:spPr>
          <a:xfrm>
            <a:off x="725700" y="1017725"/>
            <a:ext cx="7171325" cy="3922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pic>
        <p:nvPicPr>
          <p:cNvPr descr="MapReduce Work" id="85" name="Google Shape;85;p18"/>
          <p:cNvPicPr preferRelativeResize="0"/>
          <p:nvPr/>
        </p:nvPicPr>
        <p:blipFill>
          <a:blip r:embed="rId3">
            <a:alphaModFix/>
          </a:blip>
          <a:stretch>
            <a:fillRect/>
          </a:stretch>
        </p:blipFill>
        <p:spPr>
          <a:xfrm>
            <a:off x="1328450" y="1169500"/>
            <a:ext cx="5448300" cy="35623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Phase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 takes an input key/value pair and produces a list of intermediate key/value pairs.</a:t>
            </a:r>
            <a:endParaRPr/>
          </a:p>
          <a:p>
            <a:pPr indent="0" lvl="0" marL="0" rtl="0" algn="l">
              <a:spcBef>
                <a:spcPts val="1600"/>
              </a:spcBef>
              <a:spcAft>
                <a:spcPts val="1600"/>
              </a:spcAft>
              <a:buNone/>
            </a:pPr>
            <a:r>
              <a:rPr lang="en"/>
              <a:t> map (k1,v1) → list(k2,v2)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Shuffle Phase</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242729"/>
                </a:solidFill>
                <a:highlight>
                  <a:srgbClr val="FFFFFF"/>
                </a:highlight>
              </a:rPr>
              <a:t>Data from all mappers are </a:t>
            </a:r>
            <a:r>
              <a:rPr b="1" lang="en">
                <a:solidFill>
                  <a:srgbClr val="242729"/>
                </a:solidFill>
                <a:highlight>
                  <a:srgbClr val="FFFFFF"/>
                </a:highlight>
              </a:rPr>
              <a:t>grouped</a:t>
            </a:r>
            <a:r>
              <a:rPr lang="en">
                <a:solidFill>
                  <a:srgbClr val="242729"/>
                </a:solidFill>
                <a:highlight>
                  <a:srgbClr val="FFFFFF"/>
                </a:highlight>
              </a:rPr>
              <a:t> by the key, </a:t>
            </a:r>
            <a:r>
              <a:rPr b="1" lang="en">
                <a:solidFill>
                  <a:srgbClr val="242729"/>
                </a:solidFill>
                <a:highlight>
                  <a:srgbClr val="FFFFFF"/>
                </a:highlight>
              </a:rPr>
              <a:t>split</a:t>
            </a:r>
            <a:r>
              <a:rPr lang="en">
                <a:solidFill>
                  <a:srgbClr val="242729"/>
                </a:solidFill>
                <a:highlight>
                  <a:srgbClr val="FFFFFF"/>
                </a:highlight>
              </a:rPr>
              <a:t> among reducers and </a:t>
            </a:r>
            <a:r>
              <a:rPr b="1" lang="en">
                <a:solidFill>
                  <a:srgbClr val="242729"/>
                </a:solidFill>
                <a:highlight>
                  <a:srgbClr val="FFFFFF"/>
                </a:highlight>
              </a:rPr>
              <a:t>sorted</a:t>
            </a:r>
            <a:r>
              <a:rPr lang="en">
                <a:solidFill>
                  <a:srgbClr val="242729"/>
                </a:solidFill>
                <a:highlight>
                  <a:srgbClr val="FFFFFF"/>
                </a:highlight>
              </a:rPr>
              <a:t> by the key. </a:t>
            </a:r>
            <a:endParaRPr>
              <a:solidFill>
                <a:srgbClr val="242729"/>
              </a:solidFill>
              <a:highlight>
                <a:srgbClr val="FFFFFF"/>
              </a:highlight>
            </a:endParaRPr>
          </a:p>
          <a:p>
            <a:pPr indent="0" lvl="0" marL="0" rtl="0" algn="l">
              <a:spcBef>
                <a:spcPts val="1600"/>
              </a:spcBef>
              <a:spcAft>
                <a:spcPts val="0"/>
              </a:spcAft>
              <a:buNone/>
            </a:pPr>
            <a:r>
              <a:rPr lang="en">
                <a:solidFill>
                  <a:srgbClr val="242729"/>
                </a:solidFill>
                <a:highlight>
                  <a:srgbClr val="FFFFFF"/>
                </a:highlight>
              </a:rPr>
              <a:t>Each reducer obtains </a:t>
            </a:r>
            <a:r>
              <a:rPr b="1" lang="en">
                <a:solidFill>
                  <a:srgbClr val="242729"/>
                </a:solidFill>
                <a:highlight>
                  <a:srgbClr val="FFFFFF"/>
                </a:highlight>
              </a:rPr>
              <a:t>all values associated with the same key</a:t>
            </a:r>
            <a:r>
              <a:rPr lang="en">
                <a:solidFill>
                  <a:srgbClr val="242729"/>
                </a:solidFill>
                <a:highlight>
                  <a:srgbClr val="FFFFFF"/>
                </a:highlight>
              </a:rPr>
              <a:t>. The programmer may supply custom compare functions for sorting and a </a:t>
            </a:r>
            <a:r>
              <a:rPr b="1" i="1" lang="en">
                <a:solidFill>
                  <a:srgbClr val="242729"/>
                </a:solidFill>
                <a:highlight>
                  <a:srgbClr val="FFFFFF"/>
                </a:highlight>
              </a:rPr>
              <a:t>partitioner</a:t>
            </a:r>
            <a:r>
              <a:rPr lang="en">
                <a:solidFill>
                  <a:srgbClr val="242729"/>
                </a:solidFill>
                <a:highlight>
                  <a:srgbClr val="FFFFFF"/>
                </a:highlight>
              </a:rPr>
              <a:t> for data split.</a:t>
            </a:r>
            <a:endParaRPr>
              <a:solidFill>
                <a:srgbClr val="242729"/>
              </a:solidFill>
              <a:highlight>
                <a:srgbClr val="FFFFFF"/>
              </a:highlight>
            </a:endParaRPr>
          </a:p>
          <a:p>
            <a:pPr indent="0" lvl="0" marL="0" rtl="0" algn="l">
              <a:spcBef>
                <a:spcPts val="1600"/>
              </a:spcBef>
              <a:spcAft>
                <a:spcPts val="0"/>
              </a:spcAft>
              <a:buNone/>
            </a:pPr>
            <a:r>
              <a:rPr lang="en">
                <a:solidFill>
                  <a:srgbClr val="242729"/>
                </a:solidFill>
                <a:highlight>
                  <a:srgbClr val="FFFFFF"/>
                </a:highlight>
              </a:rPr>
              <a:t>E.g. h(k) - is a hash function defined on key values, and N is number of reducers,</a:t>
            </a:r>
            <a:endParaRPr>
              <a:solidFill>
                <a:srgbClr val="242729"/>
              </a:solidFill>
              <a:highlight>
                <a:srgbClr val="FFFFFF"/>
              </a:highlight>
            </a:endParaRPr>
          </a:p>
          <a:p>
            <a:pPr indent="0" lvl="0" marL="0" rtl="0" algn="l">
              <a:spcBef>
                <a:spcPts val="1600"/>
              </a:spcBef>
              <a:spcAft>
                <a:spcPts val="0"/>
              </a:spcAft>
              <a:buNone/>
            </a:pPr>
            <a:r>
              <a:rPr lang="en">
                <a:solidFill>
                  <a:srgbClr val="242729"/>
                </a:solidFill>
                <a:highlight>
                  <a:srgbClr val="FFFFFF"/>
                </a:highlight>
              </a:rPr>
              <a:t>The shuffler can send tuples with h(k)%N=n to reducer n. </a:t>
            </a:r>
            <a:endParaRPr>
              <a:solidFill>
                <a:srgbClr val="242729"/>
              </a:solidFill>
              <a:highlight>
                <a:srgbClr val="FFFFFF"/>
              </a:highlight>
            </a:endParaRPr>
          </a:p>
          <a:p>
            <a:pPr indent="0" lvl="0" marL="0" rtl="0" algn="l">
              <a:spcBef>
                <a:spcPts val="1600"/>
              </a:spcBef>
              <a:spcAft>
                <a:spcPts val="1600"/>
              </a:spcAft>
              <a:buNone/>
            </a:pPr>
            <a:r>
              <a:t/>
            </a:r>
            <a:endParaRPr>
              <a:solidFill>
                <a:srgbClr val="242729"/>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Reduce Phase</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Reduce function, also written by the user, accepts an </a:t>
            </a:r>
            <a:r>
              <a:rPr b="1" lang="en"/>
              <a:t>intermediate key</a:t>
            </a:r>
            <a:r>
              <a:rPr lang="en"/>
              <a:t> I and a set of values for that key. It merges together these values to form a possibly smaller set of values. Typically just zero or one output value is produced per Reduce invocation. The intermediate values are supplied to the user’s reduce function via an iterator. This allows us to handle lists of values that are too large to fit in memory.</a:t>
            </a:r>
            <a:endParaRPr/>
          </a:p>
          <a:p>
            <a:pPr indent="0" lvl="0" marL="0" rtl="0" algn="l">
              <a:spcBef>
                <a:spcPts val="1600"/>
              </a:spcBef>
              <a:spcAft>
                <a:spcPts val="1600"/>
              </a:spcAft>
              <a:buNone/>
            </a:pPr>
            <a:r>
              <a:rPr lang="en"/>
              <a:t>reduce (k2,list(v2)) → list(v2)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