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b1e73d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b1e73d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2b1e73de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2b1e73de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2b1e73de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2b1e73de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2b1e73de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2b1e73de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2b1e73de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2b1e73d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2b1e73de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2b1e73de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2b1e73de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2b1e73de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2b1e73de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2b1e73de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2b1e73de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2b1e73de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b1e73d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b1e73d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d908337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d908337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2b1e73d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b1e73d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b1e73d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b1e73d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b1e73de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b1e73de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2d90833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2d90833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d908337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d908337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d908337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d908337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eeksforgeeks.org/machine-learn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Ecosystem and HDFS</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Node and Data Nodes</a:t>
            </a:r>
            <a:endParaRPr/>
          </a:p>
        </p:txBody>
      </p:sp>
      <p:pic>
        <p:nvPicPr>
          <p:cNvPr id="110" name="Google Shape;110;p22"/>
          <p:cNvPicPr preferRelativeResize="0"/>
          <p:nvPr/>
        </p:nvPicPr>
        <p:blipFill>
          <a:blip r:embed="rId3">
            <a:alphaModFix/>
          </a:blip>
          <a:stretch>
            <a:fillRect/>
          </a:stretch>
        </p:blipFill>
        <p:spPr>
          <a:xfrm>
            <a:off x="236301" y="1017725"/>
            <a:ext cx="6801349" cy="4239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Namenodes</a:t>
            </a:r>
            <a:endParaRPr/>
          </a:p>
        </p:txBody>
      </p:sp>
      <p:sp>
        <p:nvSpPr>
          <p:cNvPr id="116" name="Google Shape;116;p23"/>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An HDFS cluster has two types of nodes operating in a master−worker pattern: a </a:t>
            </a:r>
            <a:r>
              <a:rPr b="1" lang="en" sz="1400"/>
              <a:t>namenode</a:t>
            </a:r>
            <a:r>
              <a:rPr lang="en" sz="1400"/>
              <a:t> (the master) and a number of </a:t>
            </a:r>
            <a:r>
              <a:rPr b="1" lang="en" sz="1400"/>
              <a:t>datanodes</a:t>
            </a:r>
            <a:r>
              <a:rPr lang="en" sz="1400"/>
              <a:t> (workers).</a:t>
            </a:r>
            <a:endParaRPr sz="1400"/>
          </a:p>
          <a:p>
            <a:pPr indent="0" lvl="0" marL="0" rtl="0" algn="l">
              <a:spcBef>
                <a:spcPts val="1600"/>
              </a:spcBef>
              <a:spcAft>
                <a:spcPts val="0"/>
              </a:spcAft>
              <a:buClr>
                <a:schemeClr val="dk1"/>
              </a:buClr>
              <a:buSzPts val="1100"/>
              <a:buFont typeface="Arial"/>
              <a:buNone/>
            </a:pPr>
            <a:r>
              <a:rPr lang="en" sz="1400"/>
              <a:t>The namenode manages the </a:t>
            </a:r>
            <a:r>
              <a:rPr b="1" lang="en" sz="1400"/>
              <a:t>filesystem namespace</a:t>
            </a:r>
            <a:r>
              <a:rPr lang="en" sz="1400"/>
              <a:t>. It maintains the </a:t>
            </a:r>
            <a:r>
              <a:rPr b="1" lang="en" sz="1400"/>
              <a:t>filesystem tree</a:t>
            </a:r>
            <a:r>
              <a:rPr lang="en" sz="1400"/>
              <a:t> and the </a:t>
            </a:r>
            <a:r>
              <a:rPr b="1" lang="en" sz="1400"/>
              <a:t>metadata</a:t>
            </a:r>
            <a:r>
              <a:rPr lang="en" sz="1400"/>
              <a:t> for all the files and directories in the tree.</a:t>
            </a:r>
            <a:endParaRPr sz="1400"/>
          </a:p>
          <a:p>
            <a:pPr indent="0" lvl="0" marL="0" rtl="0" algn="l">
              <a:spcBef>
                <a:spcPts val="1600"/>
              </a:spcBef>
              <a:spcAft>
                <a:spcPts val="0"/>
              </a:spcAft>
              <a:buNone/>
            </a:pPr>
            <a:r>
              <a:rPr lang="en" sz="1400"/>
              <a:t>This information is stored persistently on the local disk in the form of two files: the </a:t>
            </a:r>
            <a:r>
              <a:rPr b="1" lang="en" sz="1400"/>
              <a:t>namespace image(</a:t>
            </a:r>
            <a:r>
              <a:rPr lang="en" sz="1400"/>
              <a:t>point-in-time snapshot of HDFS's namespace</a:t>
            </a:r>
            <a:r>
              <a:rPr b="1" lang="en" sz="1400"/>
              <a:t>)</a:t>
            </a:r>
            <a:r>
              <a:rPr lang="en" sz="1400"/>
              <a:t> and the </a:t>
            </a:r>
            <a:r>
              <a:rPr b="1" lang="en" sz="1400"/>
              <a:t>edit log(</a:t>
            </a:r>
            <a:r>
              <a:rPr lang="en" sz="1400"/>
              <a:t>changes from the last snapshot</a:t>
            </a:r>
            <a:r>
              <a:rPr b="1" lang="en" sz="1400"/>
              <a:t>)</a:t>
            </a:r>
            <a:r>
              <a:rPr lang="en" sz="1400"/>
              <a:t>.</a:t>
            </a:r>
            <a:endParaRPr sz="1400"/>
          </a:p>
          <a:p>
            <a:pPr indent="0" lvl="0" marL="0" rtl="0" algn="l">
              <a:spcBef>
                <a:spcPts val="1600"/>
              </a:spcBef>
              <a:spcAft>
                <a:spcPts val="0"/>
              </a:spcAft>
              <a:buNone/>
            </a:pPr>
            <a:r>
              <a:rPr lang="en" sz="1400"/>
              <a:t>The namenode also knows the datanodes on which all the </a:t>
            </a:r>
            <a:r>
              <a:rPr b="1" lang="en" sz="1400"/>
              <a:t>blocks</a:t>
            </a:r>
            <a:r>
              <a:rPr lang="en" sz="1400"/>
              <a:t> for a given file are </a:t>
            </a:r>
            <a:r>
              <a:rPr b="1" lang="en" sz="1400"/>
              <a:t>located</a:t>
            </a:r>
            <a:r>
              <a:rPr lang="en" sz="1400"/>
              <a:t>; however, it </a:t>
            </a:r>
            <a:r>
              <a:rPr b="1" lang="en" sz="1400"/>
              <a:t>does not store block locations persistently</a:t>
            </a:r>
            <a:r>
              <a:rPr lang="en" sz="1400"/>
              <a:t>, because this information is </a:t>
            </a:r>
            <a:r>
              <a:rPr b="1" lang="en" sz="1400"/>
              <a:t>reconstructed</a:t>
            </a:r>
            <a:r>
              <a:rPr lang="en" sz="1400"/>
              <a:t> from datanodes when the system starts.</a:t>
            </a:r>
            <a:endParaRPr sz="1400"/>
          </a:p>
          <a:p>
            <a:pPr indent="0" lvl="0" marL="0" rtl="0" algn="l">
              <a:spcBef>
                <a:spcPts val="1600"/>
              </a:spcBef>
              <a:spcAft>
                <a:spcPts val="0"/>
              </a:spcAft>
              <a:buNone/>
            </a:pPr>
            <a:r>
              <a:t/>
            </a:r>
            <a:endParaRPr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Datanodes</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Datanodes</a:t>
            </a:r>
            <a:r>
              <a:rPr lang="en"/>
              <a:t> are the workhorses of the filesystem. They </a:t>
            </a:r>
            <a:r>
              <a:rPr b="1" lang="en"/>
              <a:t>store</a:t>
            </a:r>
            <a:r>
              <a:rPr lang="en"/>
              <a:t> and </a:t>
            </a:r>
            <a:r>
              <a:rPr b="1" lang="en"/>
              <a:t>retrieve</a:t>
            </a:r>
            <a:r>
              <a:rPr lang="en"/>
              <a:t> blocks when they are told to (by clients or the namenode), and they report back to the namenode periodically with lists of blocks that they are storing.</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Namenode Resilience</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Without the namenode, the filesystem </a:t>
            </a:r>
            <a:r>
              <a:rPr b="1" lang="en" sz="1200"/>
              <a:t>cannot be used</a:t>
            </a:r>
            <a:r>
              <a:rPr lang="en" sz="1200"/>
              <a:t>. In fact, if the machine running the namenode were obliterated, all the files on the filesystem would be lost since there would be no way of knowing how to reconstruct the files from the blocks on the datanodes.For this reason, it is important to make the namenode </a:t>
            </a:r>
            <a:r>
              <a:rPr b="1" lang="en" sz="1200"/>
              <a:t>resilient</a:t>
            </a:r>
            <a:r>
              <a:rPr lang="en" sz="1200"/>
              <a:t> </a:t>
            </a:r>
            <a:r>
              <a:rPr b="1" lang="en" sz="1200"/>
              <a:t>to failure</a:t>
            </a:r>
            <a:r>
              <a:rPr lang="en" sz="1200"/>
              <a:t>, and Hadoop provides two mechanisms for this:</a:t>
            </a:r>
            <a:endParaRPr sz="1200"/>
          </a:p>
          <a:p>
            <a:pPr indent="-304800" lvl="0" marL="457200" rtl="0" algn="l">
              <a:spcBef>
                <a:spcPts val="1600"/>
              </a:spcBef>
              <a:spcAft>
                <a:spcPts val="0"/>
              </a:spcAft>
              <a:buSzPts val="1200"/>
              <a:buChar char="●"/>
            </a:pPr>
            <a:r>
              <a:rPr b="1" lang="en" sz="1200"/>
              <a:t>back up</a:t>
            </a:r>
            <a:r>
              <a:rPr lang="en" sz="1200"/>
              <a:t> the files that make up the persistent state of the filesystem metadata. Hadoop can be configured so that the namenode writes its persistent state to multiple filesystems. These writes are s</a:t>
            </a:r>
            <a:r>
              <a:rPr b="1" lang="en" sz="1200"/>
              <a:t>ynchronous and atomic</a:t>
            </a:r>
            <a:r>
              <a:rPr lang="en" sz="1200"/>
              <a:t>. The usual configuration choice is to write to local disk as well as a remote NFS mount.</a:t>
            </a:r>
            <a:endParaRPr sz="1200"/>
          </a:p>
          <a:p>
            <a:pPr indent="-304800" lvl="0" marL="457200" rtl="0" algn="l">
              <a:spcBef>
                <a:spcPts val="0"/>
              </a:spcBef>
              <a:spcAft>
                <a:spcPts val="0"/>
              </a:spcAft>
              <a:buSzPts val="1200"/>
              <a:buChar char="●"/>
            </a:pPr>
            <a:r>
              <a:rPr lang="en" sz="1200"/>
              <a:t>run a </a:t>
            </a:r>
            <a:r>
              <a:rPr b="1" lang="en" sz="1200"/>
              <a:t>secondary namenode</a:t>
            </a:r>
            <a:r>
              <a:rPr lang="en" sz="1200"/>
              <a:t>, which despite its name does not act as a namenode.Its main role is to periodically merge the namespace image with the edit log to prevent the edit log from becoming too large.</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sz="1200"/>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HDFS Architecture</a:t>
            </a:r>
            <a:endParaRPr/>
          </a:p>
        </p:txBody>
      </p:sp>
      <p:pic>
        <p:nvPicPr>
          <p:cNvPr descr="HDFS Architecture" id="134" name="Google Shape;134;p26"/>
          <p:cNvPicPr preferRelativeResize="0"/>
          <p:nvPr/>
        </p:nvPicPr>
        <p:blipFill>
          <a:blip r:embed="rId3">
            <a:alphaModFix/>
          </a:blip>
          <a:stretch>
            <a:fillRect/>
          </a:stretch>
        </p:blipFill>
        <p:spPr>
          <a:xfrm>
            <a:off x="1781700" y="1017725"/>
            <a:ext cx="5311601" cy="36725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Replication</a:t>
            </a:r>
            <a:endParaRPr/>
          </a:p>
        </p:txBody>
      </p:sp>
      <p:pic>
        <p:nvPicPr>
          <p:cNvPr descr="HDFS DataNodes" id="140" name="Google Shape;140;p27"/>
          <p:cNvPicPr preferRelativeResize="0"/>
          <p:nvPr/>
        </p:nvPicPr>
        <p:blipFill>
          <a:blip r:embed="rId3">
            <a:alphaModFix/>
          </a:blip>
          <a:stretch>
            <a:fillRect/>
          </a:stretch>
        </p:blipFill>
        <p:spPr>
          <a:xfrm>
            <a:off x="1600950" y="1182200"/>
            <a:ext cx="5570771"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HDFS Command-Line Interface</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//Create a folder in hdfs</a:t>
            </a:r>
            <a:endParaRPr sz="1400"/>
          </a:p>
          <a:p>
            <a:pPr indent="0" lvl="0" marL="0" rtl="0" algn="l">
              <a:spcBef>
                <a:spcPts val="1600"/>
              </a:spcBef>
              <a:spcAft>
                <a:spcPts val="0"/>
              </a:spcAft>
              <a:buNone/>
            </a:pPr>
            <a:r>
              <a:rPr lang="en" sz="1400"/>
              <a:t>% hadoop fs -mkdir myfolder</a:t>
            </a:r>
            <a:endParaRPr sz="1400"/>
          </a:p>
          <a:p>
            <a:pPr indent="0" lvl="0" marL="0" rtl="0" algn="l">
              <a:spcBef>
                <a:spcPts val="1600"/>
              </a:spcBef>
              <a:spcAft>
                <a:spcPts val="0"/>
              </a:spcAft>
              <a:buNone/>
            </a:pPr>
            <a:r>
              <a:rPr lang="en" sz="1400"/>
              <a:t>% hadoop fs -ls .</a:t>
            </a:r>
            <a:endParaRPr sz="1400"/>
          </a:p>
          <a:p>
            <a:pPr indent="0" lvl="0" marL="0" rtl="0" algn="l">
              <a:spcBef>
                <a:spcPts val="1600"/>
              </a:spcBef>
              <a:spcAft>
                <a:spcPts val="0"/>
              </a:spcAft>
              <a:buNone/>
            </a:pPr>
            <a:r>
              <a:rPr lang="en" sz="1400"/>
              <a:t>//Copying a file from local FS to HDFS:</a:t>
            </a:r>
            <a:endParaRPr sz="1400"/>
          </a:p>
          <a:p>
            <a:pPr indent="0" lvl="0" marL="0" rtl="0" algn="l">
              <a:spcBef>
                <a:spcPts val="1600"/>
              </a:spcBef>
              <a:spcAft>
                <a:spcPts val="0"/>
              </a:spcAft>
              <a:buNone/>
            </a:pPr>
            <a:r>
              <a:rPr lang="en" sz="1400"/>
              <a:t>% hadoop fs -copyFromLocal myfile.txt  hdfs://localhost/myfolder/myfile.txt</a:t>
            </a:r>
            <a:endParaRPr sz="1400"/>
          </a:p>
          <a:p>
            <a:pPr indent="0" lvl="0" marL="0" rtl="0" algn="l">
              <a:spcBef>
                <a:spcPts val="1600"/>
              </a:spcBef>
              <a:spcAft>
                <a:spcPts val="0"/>
              </a:spcAft>
              <a:buNone/>
            </a:pPr>
            <a:r>
              <a:rPr lang="en" sz="1400"/>
              <a:t>% hadoop fs -copyFromLocal myfile.txt  /myfolder/myfile.txt</a:t>
            </a:r>
            <a:endParaRPr sz="1400"/>
          </a:p>
          <a:p>
            <a:pPr indent="0" lvl="0" marL="0" rtl="0" algn="l">
              <a:spcBef>
                <a:spcPts val="1600"/>
              </a:spcBef>
              <a:spcAft>
                <a:spcPts val="0"/>
              </a:spcAft>
              <a:buNone/>
            </a:pPr>
            <a:r>
              <a:t/>
            </a:r>
            <a:endParaRPr sz="14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HDFS from Java</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Hadoop has an abstract notion of filesystems, of which HDFS is just one implementation. The Java abstract class </a:t>
            </a:r>
            <a:r>
              <a:rPr b="1" lang="en" sz="1400"/>
              <a:t>org.apache.hadoop.fs.FileSystem</a:t>
            </a:r>
            <a:r>
              <a:rPr lang="en" sz="1400"/>
              <a:t> represents the client interface to a filesystem in Hadoop.</a:t>
            </a:r>
            <a:endParaRPr sz="1400"/>
          </a:p>
          <a:p>
            <a:pPr indent="0" lvl="0" marL="0" rtl="0" algn="l">
              <a:spcBef>
                <a:spcPts val="1600"/>
              </a:spcBef>
              <a:spcAft>
                <a:spcPts val="0"/>
              </a:spcAft>
              <a:buNone/>
            </a:pPr>
            <a:r>
              <a:rPr lang="en" sz="1400"/>
              <a:t>Reading data from Hadoop URL:</a:t>
            </a:r>
            <a:endParaRPr sz="1400"/>
          </a:p>
          <a:p>
            <a:pPr indent="0" lvl="0" marL="0" rtl="0" algn="l">
              <a:spcBef>
                <a:spcPts val="1600"/>
              </a:spcBef>
              <a:spcAft>
                <a:spcPts val="0"/>
              </a:spcAft>
              <a:buNone/>
            </a:pPr>
            <a:r>
              <a:rPr b="1" i="1" lang="en" sz="1200"/>
              <a:t>InputStream in = null;</a:t>
            </a:r>
            <a:endParaRPr b="1" i="1" sz="1200"/>
          </a:p>
          <a:p>
            <a:pPr indent="0" lvl="0" marL="0" rtl="0" algn="l">
              <a:spcBef>
                <a:spcPts val="1600"/>
              </a:spcBef>
              <a:spcAft>
                <a:spcPts val="0"/>
              </a:spcAft>
              <a:buNone/>
            </a:pPr>
            <a:r>
              <a:rPr b="1" i="1" lang="en" sz="1200"/>
              <a:t>try { </a:t>
            </a:r>
            <a:endParaRPr b="1" i="1" sz="1200"/>
          </a:p>
          <a:p>
            <a:pPr indent="0" lvl="0" marL="0" rtl="0" algn="l">
              <a:spcBef>
                <a:spcPts val="1600"/>
              </a:spcBef>
              <a:spcAft>
                <a:spcPts val="0"/>
              </a:spcAft>
              <a:buNone/>
            </a:pPr>
            <a:r>
              <a:rPr b="1" i="1" lang="en" sz="1200"/>
              <a:t>in = new URL("hdfs://host/path").openStream();</a:t>
            </a:r>
            <a:endParaRPr b="1" i="1" sz="1200"/>
          </a:p>
          <a:p>
            <a:pPr indent="0" lvl="0" marL="0" rtl="0" algn="l">
              <a:spcBef>
                <a:spcPts val="1600"/>
              </a:spcBef>
              <a:spcAft>
                <a:spcPts val="0"/>
              </a:spcAft>
              <a:buNone/>
            </a:pPr>
            <a:r>
              <a:rPr b="1" i="1" lang="en" sz="1200"/>
              <a:t>// process in</a:t>
            </a:r>
            <a:endParaRPr b="1" i="1" sz="1200"/>
          </a:p>
          <a:p>
            <a:pPr indent="0" lvl="0" marL="0" rtl="0" algn="l">
              <a:spcBef>
                <a:spcPts val="1600"/>
              </a:spcBef>
              <a:spcAft>
                <a:spcPts val="0"/>
              </a:spcAft>
              <a:buNone/>
            </a:pPr>
            <a:r>
              <a:rPr b="1" i="1" lang="en" sz="1200"/>
              <a:t>} finally { IOUtils.closeStream(in);}</a:t>
            </a:r>
            <a:endParaRPr b="1" i="1" sz="1200"/>
          </a:p>
          <a:p>
            <a:pPr indent="0" lvl="0" marL="0" rtl="0" algn="l">
              <a:spcBef>
                <a:spcPts val="1600"/>
              </a:spcBef>
              <a:spcAft>
                <a:spcPts val="0"/>
              </a:spcAft>
              <a:buClr>
                <a:schemeClr val="dk1"/>
              </a:buClr>
              <a:buSzPts val="1100"/>
              <a:buFont typeface="Arial"/>
              <a:buNone/>
            </a:pPr>
            <a:r>
              <a:t/>
            </a:r>
            <a:endParaRPr sz="14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Ecosystem</a:t>
            </a:r>
            <a:endParaRPr/>
          </a:p>
        </p:txBody>
      </p:sp>
      <p:pic>
        <p:nvPicPr>
          <p:cNvPr id="61" name="Google Shape;61;p14"/>
          <p:cNvPicPr preferRelativeResize="0"/>
          <p:nvPr/>
        </p:nvPicPr>
        <p:blipFill>
          <a:blip r:embed="rId3">
            <a:alphaModFix/>
          </a:blip>
          <a:stretch>
            <a:fillRect/>
          </a:stretch>
        </p:blipFill>
        <p:spPr>
          <a:xfrm>
            <a:off x="1442000" y="1101375"/>
            <a:ext cx="5715000" cy="390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Ecosystem</a:t>
            </a:r>
            <a:endParaRPr/>
          </a:p>
        </p:txBody>
      </p:sp>
      <p:sp>
        <p:nvSpPr>
          <p:cNvPr id="67" name="Google Shape;67;p15"/>
          <p:cNvSpPr txBox="1"/>
          <p:nvPr>
            <p:ph idx="1" type="body"/>
          </p:nvPr>
        </p:nvSpPr>
        <p:spPr>
          <a:xfrm>
            <a:off x="338600" y="1165900"/>
            <a:ext cx="8520600" cy="3416400"/>
          </a:xfrm>
          <a:prstGeom prst="rect">
            <a:avLst/>
          </a:prstGeom>
        </p:spPr>
        <p:txBody>
          <a:bodyPr anchorCtr="0" anchor="t" bIns="91425" lIns="91425" spcFirstLastPara="1" rIns="91425" wrap="square" tIns="91425">
            <a:noAutofit/>
          </a:bodyPr>
          <a:lstStyle/>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HDFS: </a:t>
            </a:r>
            <a:r>
              <a:rPr lang="en" sz="1300">
                <a:solidFill>
                  <a:srgbClr val="273239"/>
                </a:solidFill>
                <a:highlight>
                  <a:srgbClr val="FFFFFF"/>
                </a:highlight>
                <a:latin typeface="Nunito"/>
                <a:ea typeface="Nunito"/>
                <a:cs typeface="Nunito"/>
                <a:sym typeface="Nunito"/>
              </a:rPr>
              <a:t>Hadoop Distributed File System</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YARN:</a:t>
            </a:r>
            <a:r>
              <a:rPr lang="en" sz="1300">
                <a:solidFill>
                  <a:srgbClr val="273239"/>
                </a:solidFill>
                <a:highlight>
                  <a:srgbClr val="FFFFFF"/>
                </a:highlight>
                <a:latin typeface="Nunito"/>
                <a:ea typeface="Nunito"/>
                <a:cs typeface="Nunito"/>
                <a:sym typeface="Nunito"/>
              </a:rPr>
              <a:t> Yet Another Resource Negotiator</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MapReduce:</a:t>
            </a:r>
            <a:r>
              <a:rPr lang="en" sz="1300">
                <a:solidFill>
                  <a:srgbClr val="273239"/>
                </a:solidFill>
                <a:highlight>
                  <a:srgbClr val="FFFFFF"/>
                </a:highlight>
                <a:latin typeface="Nunito"/>
                <a:ea typeface="Nunito"/>
                <a:cs typeface="Nunito"/>
                <a:sym typeface="Nunito"/>
              </a:rPr>
              <a:t> Programming based Data Processing</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Spark:</a:t>
            </a:r>
            <a:r>
              <a:rPr lang="en" sz="1300">
                <a:solidFill>
                  <a:srgbClr val="273239"/>
                </a:solidFill>
                <a:highlight>
                  <a:srgbClr val="FFFFFF"/>
                </a:highlight>
                <a:latin typeface="Nunito"/>
                <a:ea typeface="Nunito"/>
                <a:cs typeface="Nunito"/>
                <a:sym typeface="Nunito"/>
              </a:rPr>
              <a:t> In-Memory data processing</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PIG, HIVE:</a:t>
            </a:r>
            <a:r>
              <a:rPr lang="en" sz="1300">
                <a:solidFill>
                  <a:srgbClr val="273239"/>
                </a:solidFill>
                <a:highlight>
                  <a:srgbClr val="FFFFFF"/>
                </a:highlight>
                <a:latin typeface="Nunito"/>
                <a:ea typeface="Nunito"/>
                <a:cs typeface="Nunito"/>
                <a:sym typeface="Nunito"/>
              </a:rPr>
              <a:t> Query based processing of data services</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HBase: </a:t>
            </a:r>
            <a:r>
              <a:rPr lang="en" sz="1300">
                <a:solidFill>
                  <a:srgbClr val="273239"/>
                </a:solidFill>
                <a:highlight>
                  <a:srgbClr val="FFFFFF"/>
                </a:highlight>
                <a:latin typeface="Nunito"/>
                <a:ea typeface="Nunito"/>
                <a:cs typeface="Nunito"/>
                <a:sym typeface="Nunito"/>
              </a:rPr>
              <a:t>NoSQL Database</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Mahout, Spark MLLib:</a:t>
            </a:r>
            <a:r>
              <a:rPr lang="en" sz="1300">
                <a:solidFill>
                  <a:srgbClr val="273239"/>
                </a:solidFill>
                <a:highlight>
                  <a:srgbClr val="FFFFFF"/>
                </a:highlight>
                <a:latin typeface="Nunito"/>
                <a:ea typeface="Nunito"/>
                <a:cs typeface="Nunito"/>
                <a:sym typeface="Nunito"/>
              </a:rPr>
              <a:t> </a:t>
            </a:r>
            <a:r>
              <a:rPr lang="en" sz="1300" u="sng">
                <a:solidFill>
                  <a:schemeClr val="hlink"/>
                </a:solidFill>
                <a:highlight>
                  <a:srgbClr val="FFFFFF"/>
                </a:highlight>
                <a:latin typeface="Nunito"/>
                <a:ea typeface="Nunito"/>
                <a:cs typeface="Nunito"/>
                <a:sym typeface="Nunito"/>
                <a:hlinkClick r:id="rId3"/>
              </a:rPr>
              <a:t>Machine Learning </a:t>
            </a:r>
            <a:r>
              <a:rPr lang="en" sz="1300">
                <a:solidFill>
                  <a:srgbClr val="273239"/>
                </a:solidFill>
                <a:highlight>
                  <a:srgbClr val="FFFFFF"/>
                </a:highlight>
                <a:latin typeface="Nunito"/>
                <a:ea typeface="Nunito"/>
                <a:cs typeface="Nunito"/>
                <a:sym typeface="Nunito"/>
              </a:rPr>
              <a:t>algorithm libraries</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Solar, Lucene:</a:t>
            </a:r>
            <a:r>
              <a:rPr lang="en" sz="1300">
                <a:solidFill>
                  <a:srgbClr val="273239"/>
                </a:solidFill>
                <a:highlight>
                  <a:srgbClr val="FFFFFF"/>
                </a:highlight>
                <a:latin typeface="Nunito"/>
                <a:ea typeface="Nunito"/>
                <a:cs typeface="Nunito"/>
                <a:sym typeface="Nunito"/>
              </a:rPr>
              <a:t> Searching and Indexing</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Zookeeper:</a:t>
            </a:r>
            <a:r>
              <a:rPr lang="en" sz="1300">
                <a:solidFill>
                  <a:srgbClr val="273239"/>
                </a:solidFill>
                <a:highlight>
                  <a:srgbClr val="FFFFFF"/>
                </a:highlight>
                <a:latin typeface="Nunito"/>
                <a:ea typeface="Nunito"/>
                <a:cs typeface="Nunito"/>
                <a:sym typeface="Nunito"/>
              </a:rPr>
              <a:t> Managing cluster</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Oozie:</a:t>
            </a:r>
            <a:r>
              <a:rPr lang="en" sz="1300">
                <a:solidFill>
                  <a:srgbClr val="273239"/>
                </a:solidFill>
                <a:highlight>
                  <a:srgbClr val="FFFFFF"/>
                </a:highlight>
                <a:latin typeface="Nunito"/>
                <a:ea typeface="Nunito"/>
                <a:cs typeface="Nunito"/>
                <a:sym typeface="Nunito"/>
              </a:rPr>
              <a:t> Job Scheduling</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b="1" lang="en" sz="1300">
                <a:solidFill>
                  <a:srgbClr val="273239"/>
                </a:solidFill>
                <a:highlight>
                  <a:srgbClr val="FFFFFF"/>
                </a:highlight>
                <a:latin typeface="Nunito"/>
                <a:ea typeface="Nunito"/>
                <a:cs typeface="Nunito"/>
                <a:sym typeface="Nunito"/>
              </a:rPr>
              <a:t>…</a:t>
            </a:r>
            <a:endParaRPr b="1" sz="1300">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t/>
            </a:r>
            <a:endParaRPr sz="1300">
              <a:solidFill>
                <a:srgbClr val="273239"/>
              </a:solidFill>
              <a:highlight>
                <a:srgbClr val="FFFFFF"/>
              </a:highlight>
              <a:latin typeface="Nunito"/>
              <a:ea typeface="Nunito"/>
              <a:cs typeface="Nunito"/>
              <a:sym typeface="Nunito"/>
            </a:endParaRPr>
          </a:p>
          <a:p>
            <a:pPr indent="0" lvl="0" marL="0" rtl="0" algn="l">
              <a:spcBef>
                <a:spcPts val="1800"/>
              </a:spcBef>
              <a:spcAft>
                <a:spcPts val="1600"/>
              </a:spcAft>
              <a:buNone/>
            </a:pPr>
            <a:r>
              <a:t/>
            </a:r>
            <a:endParaRPr>
              <a:solidFill>
                <a:srgbClr val="40404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HDFS?</a:t>
            </a:r>
            <a:endParaRPr/>
          </a:p>
        </p:txBody>
      </p:sp>
      <p:sp>
        <p:nvSpPr>
          <p:cNvPr id="73" name="Google Shape;73;p16"/>
          <p:cNvSpPr txBox="1"/>
          <p:nvPr>
            <p:ph idx="1" type="body"/>
          </p:nvPr>
        </p:nvSpPr>
        <p:spPr>
          <a:xfrm>
            <a:off x="338600" y="11659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HDFS is highly fault-tolerant java-based </a:t>
            </a:r>
            <a:r>
              <a:rPr b="1" lang="en">
                <a:solidFill>
                  <a:schemeClr val="dk1"/>
                </a:solidFill>
                <a:highlight>
                  <a:srgbClr val="FFFFFF"/>
                </a:highlight>
              </a:rPr>
              <a:t>distributed file system</a:t>
            </a:r>
            <a:r>
              <a:rPr lang="en">
                <a:solidFill>
                  <a:schemeClr val="dk1"/>
                </a:solidFill>
                <a:highlight>
                  <a:srgbClr val="FFFFFF"/>
                </a:highlight>
              </a:rPr>
              <a:t> designed to be deployed on low-cost hardware. </a:t>
            </a:r>
            <a:endParaRPr>
              <a:solidFill>
                <a:schemeClr val="dk1"/>
              </a:solidFill>
              <a:highlight>
                <a:srgbClr val="FFFFFF"/>
              </a:highlight>
            </a:endParaRPr>
          </a:p>
          <a:p>
            <a:pPr indent="0" lvl="0" marL="0" rtl="0" algn="l">
              <a:spcBef>
                <a:spcPts val="1600"/>
              </a:spcBef>
              <a:spcAft>
                <a:spcPts val="0"/>
              </a:spcAft>
              <a:buNone/>
            </a:pPr>
            <a:r>
              <a:rPr lang="en">
                <a:solidFill>
                  <a:srgbClr val="404041"/>
                </a:solidFill>
                <a:highlight>
                  <a:srgbClr val="FFFFFF"/>
                </a:highlight>
              </a:rPr>
              <a:t>HDFS has demonstrated production scalability of up to </a:t>
            </a:r>
            <a:r>
              <a:rPr b="1" lang="en">
                <a:solidFill>
                  <a:srgbClr val="404041"/>
                </a:solidFill>
                <a:highlight>
                  <a:srgbClr val="FFFFFF"/>
                </a:highlight>
              </a:rPr>
              <a:t>200 PB(=10^15 B=200.000 TB)</a:t>
            </a:r>
            <a:r>
              <a:rPr lang="en">
                <a:solidFill>
                  <a:srgbClr val="404041"/>
                </a:solidFill>
                <a:highlight>
                  <a:srgbClr val="FFFFFF"/>
                </a:highlight>
              </a:rPr>
              <a:t> of storage and a single </a:t>
            </a:r>
            <a:r>
              <a:rPr b="1" lang="en">
                <a:solidFill>
                  <a:srgbClr val="404041"/>
                </a:solidFill>
                <a:highlight>
                  <a:srgbClr val="FFFFFF"/>
                </a:highlight>
              </a:rPr>
              <a:t>cluster of 4500 servers</a:t>
            </a:r>
            <a:r>
              <a:rPr lang="en">
                <a:solidFill>
                  <a:srgbClr val="404041"/>
                </a:solidFill>
                <a:highlight>
                  <a:srgbClr val="FFFFFF"/>
                </a:highlight>
              </a:rPr>
              <a:t>, supporting close to a </a:t>
            </a:r>
            <a:r>
              <a:rPr b="1" lang="en">
                <a:solidFill>
                  <a:srgbClr val="404041"/>
                </a:solidFill>
                <a:highlight>
                  <a:srgbClr val="FFFFFF"/>
                </a:highlight>
              </a:rPr>
              <a:t>billion</a:t>
            </a:r>
            <a:r>
              <a:rPr lang="en">
                <a:solidFill>
                  <a:srgbClr val="404041"/>
                </a:solidFill>
                <a:highlight>
                  <a:srgbClr val="FFFFFF"/>
                </a:highlight>
              </a:rPr>
              <a:t> files and blocks.</a:t>
            </a:r>
            <a:endParaRPr>
              <a:solidFill>
                <a:srgbClr val="404041"/>
              </a:solidFill>
              <a:highlight>
                <a:srgbClr val="FFFFFF"/>
              </a:highlight>
            </a:endParaRPr>
          </a:p>
          <a:p>
            <a:pPr indent="0" lvl="0" marL="0" rtl="0" algn="l">
              <a:spcBef>
                <a:spcPts val="1600"/>
              </a:spcBef>
              <a:spcAft>
                <a:spcPts val="0"/>
              </a:spcAft>
              <a:buNone/>
            </a:pPr>
            <a:r>
              <a:rPr lang="en">
                <a:solidFill>
                  <a:srgbClr val="404041"/>
                </a:solidFill>
                <a:highlight>
                  <a:srgbClr val="FFFFFF"/>
                </a:highlight>
              </a:rPr>
              <a:t>HDFS is a </a:t>
            </a:r>
            <a:r>
              <a:rPr b="1" lang="en">
                <a:solidFill>
                  <a:srgbClr val="404041"/>
                </a:solidFill>
                <a:highlight>
                  <a:srgbClr val="FFFFFF"/>
                </a:highlight>
              </a:rPr>
              <a:t>scalable</a:t>
            </a:r>
            <a:r>
              <a:rPr lang="en">
                <a:solidFill>
                  <a:srgbClr val="404041"/>
                </a:solidFill>
                <a:highlight>
                  <a:srgbClr val="FFFFFF"/>
                </a:highlight>
              </a:rPr>
              <a:t>, </a:t>
            </a:r>
            <a:r>
              <a:rPr b="1" lang="en">
                <a:solidFill>
                  <a:srgbClr val="404041"/>
                </a:solidFill>
                <a:highlight>
                  <a:srgbClr val="FFFFFF"/>
                </a:highlight>
              </a:rPr>
              <a:t>fault-tolerant</a:t>
            </a:r>
            <a:r>
              <a:rPr lang="en">
                <a:solidFill>
                  <a:srgbClr val="404041"/>
                </a:solidFill>
                <a:highlight>
                  <a:srgbClr val="FFFFFF"/>
                </a:highlight>
              </a:rPr>
              <a:t>, </a:t>
            </a:r>
            <a:r>
              <a:rPr b="1" lang="en">
                <a:solidFill>
                  <a:srgbClr val="404041"/>
                </a:solidFill>
                <a:highlight>
                  <a:srgbClr val="FFFFFF"/>
                </a:highlight>
              </a:rPr>
              <a:t>distributed</a:t>
            </a:r>
            <a:r>
              <a:rPr lang="en">
                <a:solidFill>
                  <a:srgbClr val="404041"/>
                </a:solidFill>
                <a:highlight>
                  <a:srgbClr val="FFFFFF"/>
                </a:highlight>
              </a:rPr>
              <a:t> storage system that works closely with a wide variety of concurrent data access applications, coordinated by </a:t>
            </a:r>
            <a:r>
              <a:rPr b="1" lang="en">
                <a:solidFill>
                  <a:srgbClr val="404041"/>
                </a:solidFill>
                <a:highlight>
                  <a:srgbClr val="FFFFFF"/>
                </a:highlight>
              </a:rPr>
              <a:t>YARN</a:t>
            </a:r>
            <a:r>
              <a:rPr lang="en">
                <a:solidFill>
                  <a:srgbClr val="404041"/>
                </a:solidFill>
                <a:highlight>
                  <a:srgbClr val="FFFFFF"/>
                </a:highlight>
              </a:rPr>
              <a:t>.</a:t>
            </a:r>
            <a:endParaRPr>
              <a:solidFill>
                <a:srgbClr val="404041"/>
              </a:solidFill>
              <a:highlight>
                <a:srgbClr val="FFFFFF"/>
              </a:highlight>
            </a:endParaRPr>
          </a:p>
          <a:p>
            <a:pPr indent="0" lvl="0" marL="0" rtl="0" algn="l">
              <a:spcBef>
                <a:spcPts val="1600"/>
              </a:spcBef>
              <a:spcAft>
                <a:spcPts val="1600"/>
              </a:spcAft>
              <a:buNone/>
            </a:pPr>
            <a:r>
              <a:t/>
            </a:r>
            <a:endParaRPr>
              <a:solidFill>
                <a:srgbClr val="40404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HDFS Efficiency and High Availability</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404041"/>
                </a:solidFill>
                <a:highlight>
                  <a:srgbClr val="FFFFFF"/>
                </a:highlight>
              </a:rPr>
              <a:t>Rack awareness</a:t>
            </a:r>
            <a:r>
              <a:rPr lang="en" sz="1200">
                <a:solidFill>
                  <a:srgbClr val="404041"/>
                </a:solidFill>
                <a:highlight>
                  <a:srgbClr val="FFFFFF"/>
                </a:highlight>
              </a:rPr>
              <a:t> - Considers a node’s physical location when allocating storage and scheduling tasks.</a:t>
            </a:r>
            <a:endParaRPr sz="1200">
              <a:solidFill>
                <a:srgbClr val="404041"/>
              </a:solidFill>
              <a:highlight>
                <a:srgbClr val="FFFFFF"/>
              </a:highlight>
            </a:endParaRPr>
          </a:p>
          <a:p>
            <a:pPr indent="0" lvl="0" marL="0" rtl="0" algn="l">
              <a:spcBef>
                <a:spcPts val="1600"/>
              </a:spcBef>
              <a:spcAft>
                <a:spcPts val="0"/>
              </a:spcAft>
              <a:buNone/>
            </a:pPr>
            <a:r>
              <a:rPr b="1" lang="en" sz="1200">
                <a:solidFill>
                  <a:srgbClr val="404041"/>
                </a:solidFill>
                <a:highlight>
                  <a:srgbClr val="FFFFFF"/>
                </a:highlight>
              </a:rPr>
              <a:t>Minimal data motion</a:t>
            </a:r>
            <a:r>
              <a:rPr lang="en" sz="1200">
                <a:solidFill>
                  <a:srgbClr val="404041"/>
                </a:solidFill>
                <a:highlight>
                  <a:srgbClr val="FFFFFF"/>
                </a:highlight>
              </a:rPr>
              <a:t> - Hadoop moves compute processes to the data on HDFS and not the other way around. Processing tasks can occur on the physical node where the data resides, which significantly reduces network I/O and provides very high aggregate bandwidth.</a:t>
            </a:r>
            <a:endParaRPr sz="1200">
              <a:solidFill>
                <a:srgbClr val="404041"/>
              </a:solidFill>
              <a:highlight>
                <a:srgbClr val="FFFFFF"/>
              </a:highlight>
            </a:endParaRPr>
          </a:p>
          <a:p>
            <a:pPr indent="0" lvl="0" marL="0" rtl="0" algn="l">
              <a:spcBef>
                <a:spcPts val="1600"/>
              </a:spcBef>
              <a:spcAft>
                <a:spcPts val="0"/>
              </a:spcAft>
              <a:buNone/>
            </a:pPr>
            <a:r>
              <a:rPr b="1" lang="en" sz="1200">
                <a:solidFill>
                  <a:srgbClr val="404041"/>
                </a:solidFill>
                <a:highlight>
                  <a:srgbClr val="FFFFFF"/>
                </a:highlight>
              </a:rPr>
              <a:t>Utilities</a:t>
            </a:r>
            <a:r>
              <a:rPr lang="en" sz="1200">
                <a:solidFill>
                  <a:srgbClr val="404041"/>
                </a:solidFill>
                <a:highlight>
                  <a:srgbClr val="FFFFFF"/>
                </a:highlight>
              </a:rPr>
              <a:t> - Dynamically diagnose the health of the file system and rebalance the data on different nodes.</a:t>
            </a:r>
            <a:endParaRPr sz="1200">
              <a:solidFill>
                <a:srgbClr val="404041"/>
              </a:solidFill>
              <a:highlight>
                <a:srgbClr val="FFFFFF"/>
              </a:highlight>
            </a:endParaRPr>
          </a:p>
          <a:p>
            <a:pPr indent="0" lvl="0" marL="0" rtl="0" algn="l">
              <a:spcBef>
                <a:spcPts val="1600"/>
              </a:spcBef>
              <a:spcAft>
                <a:spcPts val="0"/>
              </a:spcAft>
              <a:buNone/>
            </a:pPr>
            <a:r>
              <a:rPr b="1" lang="en" sz="1200">
                <a:solidFill>
                  <a:srgbClr val="404041"/>
                </a:solidFill>
                <a:highlight>
                  <a:srgbClr val="FFFFFF"/>
                </a:highlight>
              </a:rPr>
              <a:t>Rollback</a:t>
            </a:r>
            <a:r>
              <a:rPr lang="en" sz="1200">
                <a:solidFill>
                  <a:srgbClr val="404041"/>
                </a:solidFill>
                <a:highlight>
                  <a:srgbClr val="FFFFFF"/>
                </a:highlight>
              </a:rPr>
              <a:t>  - Allows operators to bring back the previous version of HDFS after an upgrade, in case of human or systematic errors.</a:t>
            </a:r>
            <a:endParaRPr sz="1200">
              <a:solidFill>
                <a:srgbClr val="404041"/>
              </a:solidFill>
              <a:highlight>
                <a:srgbClr val="FFFFFF"/>
              </a:highlight>
            </a:endParaRPr>
          </a:p>
          <a:p>
            <a:pPr indent="0" lvl="0" marL="0" rtl="0" algn="l">
              <a:spcBef>
                <a:spcPts val="1600"/>
              </a:spcBef>
              <a:spcAft>
                <a:spcPts val="0"/>
              </a:spcAft>
              <a:buNone/>
            </a:pPr>
            <a:r>
              <a:rPr b="1" lang="en" sz="1200">
                <a:solidFill>
                  <a:srgbClr val="404041"/>
                </a:solidFill>
                <a:highlight>
                  <a:srgbClr val="FFFFFF"/>
                </a:highlight>
              </a:rPr>
              <a:t>Standby NameNode</a:t>
            </a:r>
            <a:r>
              <a:rPr lang="en" sz="1200">
                <a:solidFill>
                  <a:srgbClr val="404041"/>
                </a:solidFill>
                <a:highlight>
                  <a:srgbClr val="FFFFFF"/>
                </a:highlight>
              </a:rPr>
              <a:t> - Provides redundancy and supports high availability (HA).</a:t>
            </a:r>
            <a:endParaRPr sz="1200">
              <a:solidFill>
                <a:srgbClr val="404041"/>
              </a:solidFill>
              <a:highlight>
                <a:srgbClr val="FFFFFF"/>
              </a:highlight>
            </a:endParaRPr>
          </a:p>
          <a:p>
            <a:pPr indent="0" lvl="0" marL="0" rtl="0" algn="l">
              <a:spcBef>
                <a:spcPts val="1600"/>
              </a:spcBef>
              <a:spcAft>
                <a:spcPts val="1600"/>
              </a:spcAft>
              <a:buNone/>
            </a:pPr>
            <a:r>
              <a:rPr b="1" lang="en" sz="1200">
                <a:solidFill>
                  <a:srgbClr val="404041"/>
                </a:solidFill>
                <a:highlight>
                  <a:srgbClr val="FFFFFF"/>
                </a:highlight>
              </a:rPr>
              <a:t>Operability</a:t>
            </a:r>
            <a:r>
              <a:rPr lang="en" sz="1200">
                <a:solidFill>
                  <a:srgbClr val="404041"/>
                </a:solidFill>
                <a:highlight>
                  <a:srgbClr val="FFFFFF"/>
                </a:highlight>
              </a:rPr>
              <a:t> - HDFS requires minimal operator intervention, allowing a single operator to maintain a cluster of 1000s of nodes.</a:t>
            </a:r>
            <a:endParaRPr sz="1200">
              <a:solidFill>
                <a:srgbClr val="404041"/>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HDFS Concepts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Blocks</a:t>
            </a:r>
            <a:endParaRPr/>
          </a:p>
          <a:p>
            <a:pPr indent="-342900" lvl="0" marL="457200" rtl="0" algn="l">
              <a:spcBef>
                <a:spcPts val="0"/>
              </a:spcBef>
              <a:spcAft>
                <a:spcPts val="0"/>
              </a:spcAft>
              <a:buSzPts val="1800"/>
              <a:buChar char="●"/>
            </a:pPr>
            <a:r>
              <a:rPr lang="en"/>
              <a:t>Namenodes </a:t>
            </a:r>
            <a:endParaRPr/>
          </a:p>
          <a:p>
            <a:pPr indent="-342900" lvl="0" marL="457200" rtl="0" algn="l">
              <a:spcBef>
                <a:spcPts val="0"/>
              </a:spcBef>
              <a:spcAft>
                <a:spcPts val="0"/>
              </a:spcAft>
              <a:buSzPts val="1800"/>
              <a:buChar char="●"/>
            </a:pPr>
            <a:r>
              <a:rPr lang="en"/>
              <a:t>Datanodes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a:t>
            </a:r>
            <a:r>
              <a:rPr lang="en"/>
              <a:t>DFS </a:t>
            </a:r>
            <a:endParaRPr/>
          </a:p>
        </p:txBody>
      </p:sp>
      <p:pic>
        <p:nvPicPr>
          <p:cNvPr id="91" name="Google Shape;91;p19"/>
          <p:cNvPicPr preferRelativeResize="0"/>
          <p:nvPr/>
        </p:nvPicPr>
        <p:blipFill>
          <a:blip r:embed="rId3">
            <a:alphaModFix/>
          </a:blip>
          <a:stretch>
            <a:fillRect/>
          </a:stretch>
        </p:blipFill>
        <p:spPr>
          <a:xfrm>
            <a:off x="152400" y="1170125"/>
            <a:ext cx="7557973"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 FS vs. </a:t>
            </a:r>
            <a:r>
              <a:rPr lang="en"/>
              <a:t>DFS </a:t>
            </a:r>
            <a:endParaRPr/>
          </a:p>
        </p:txBody>
      </p:sp>
      <p:pic>
        <p:nvPicPr>
          <p:cNvPr id="97" name="Google Shape;97;p20"/>
          <p:cNvPicPr preferRelativeResize="0"/>
          <p:nvPr/>
        </p:nvPicPr>
        <p:blipFill>
          <a:blip r:embed="rId3">
            <a:alphaModFix/>
          </a:blip>
          <a:stretch>
            <a:fillRect/>
          </a:stretch>
        </p:blipFill>
        <p:spPr>
          <a:xfrm>
            <a:off x="0" y="2571750"/>
            <a:ext cx="4419601" cy="2175427"/>
          </a:xfrm>
          <a:prstGeom prst="rect">
            <a:avLst/>
          </a:prstGeom>
          <a:noFill/>
          <a:ln>
            <a:noFill/>
          </a:ln>
        </p:spPr>
      </p:pic>
      <p:pic>
        <p:nvPicPr>
          <p:cNvPr id="98" name="Google Shape;98;p20"/>
          <p:cNvPicPr preferRelativeResize="0"/>
          <p:nvPr/>
        </p:nvPicPr>
        <p:blipFill>
          <a:blip r:embed="rId4">
            <a:alphaModFix/>
          </a:blip>
          <a:stretch>
            <a:fillRect/>
          </a:stretch>
        </p:blipFill>
        <p:spPr>
          <a:xfrm>
            <a:off x="4317376" y="2310875"/>
            <a:ext cx="4419598" cy="21901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important features of HDFS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It’s </a:t>
            </a:r>
            <a:r>
              <a:rPr b="1" lang="en" sz="1300">
                <a:solidFill>
                  <a:srgbClr val="273239"/>
                </a:solidFill>
                <a:highlight>
                  <a:srgbClr val="FFFFFF"/>
                </a:highlight>
                <a:latin typeface="Nunito"/>
                <a:ea typeface="Nunito"/>
                <a:cs typeface="Nunito"/>
                <a:sym typeface="Nunito"/>
              </a:rPr>
              <a:t>easy to access</a:t>
            </a:r>
            <a:r>
              <a:rPr lang="en" sz="1300">
                <a:solidFill>
                  <a:srgbClr val="273239"/>
                </a:solidFill>
                <a:highlight>
                  <a:srgbClr val="FFFFFF"/>
                </a:highlight>
                <a:latin typeface="Nunito"/>
                <a:ea typeface="Nunito"/>
                <a:cs typeface="Nunito"/>
                <a:sym typeface="Nunito"/>
              </a:rPr>
              <a:t> the files stored in HDFS.</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HDFS provides </a:t>
            </a:r>
            <a:r>
              <a:rPr b="1" lang="en" sz="1300">
                <a:solidFill>
                  <a:srgbClr val="273239"/>
                </a:solidFill>
                <a:highlight>
                  <a:srgbClr val="FFFFFF"/>
                </a:highlight>
                <a:latin typeface="Nunito"/>
                <a:ea typeface="Nunito"/>
                <a:cs typeface="Nunito"/>
                <a:sym typeface="Nunito"/>
              </a:rPr>
              <a:t>high availability</a:t>
            </a:r>
            <a:r>
              <a:rPr lang="en" sz="1300">
                <a:solidFill>
                  <a:srgbClr val="273239"/>
                </a:solidFill>
                <a:highlight>
                  <a:srgbClr val="FFFFFF"/>
                </a:highlight>
                <a:latin typeface="Nunito"/>
                <a:ea typeface="Nunito"/>
                <a:cs typeface="Nunito"/>
                <a:sym typeface="Nunito"/>
              </a:rPr>
              <a:t> and </a:t>
            </a:r>
            <a:r>
              <a:rPr b="1" lang="en" sz="1300">
                <a:solidFill>
                  <a:srgbClr val="273239"/>
                </a:solidFill>
                <a:highlight>
                  <a:srgbClr val="FFFFFF"/>
                </a:highlight>
                <a:latin typeface="Nunito"/>
                <a:ea typeface="Nunito"/>
                <a:cs typeface="Nunito"/>
                <a:sym typeface="Nunito"/>
              </a:rPr>
              <a:t>fault tolerance</a:t>
            </a:r>
            <a:r>
              <a:rPr lang="en" sz="1300">
                <a:solidFill>
                  <a:srgbClr val="273239"/>
                </a:solidFill>
                <a:highlight>
                  <a:srgbClr val="FFFFFF"/>
                </a:highlight>
                <a:latin typeface="Nunito"/>
                <a:ea typeface="Nunito"/>
                <a:cs typeface="Nunito"/>
                <a:sym typeface="Nunito"/>
              </a:rPr>
              <a:t>.</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Provides </a:t>
            </a:r>
            <a:r>
              <a:rPr b="1" lang="en" sz="1300">
                <a:solidFill>
                  <a:srgbClr val="273239"/>
                </a:solidFill>
                <a:highlight>
                  <a:srgbClr val="FFFFFF"/>
                </a:highlight>
                <a:latin typeface="Nunito"/>
                <a:ea typeface="Nunito"/>
                <a:cs typeface="Nunito"/>
                <a:sym typeface="Nunito"/>
              </a:rPr>
              <a:t>scalability</a:t>
            </a:r>
            <a:r>
              <a:rPr lang="en" sz="1300">
                <a:solidFill>
                  <a:srgbClr val="273239"/>
                </a:solidFill>
                <a:highlight>
                  <a:srgbClr val="FFFFFF"/>
                </a:highlight>
                <a:latin typeface="Nunito"/>
                <a:ea typeface="Nunito"/>
                <a:cs typeface="Nunito"/>
                <a:sym typeface="Nunito"/>
              </a:rPr>
              <a:t> to </a:t>
            </a:r>
            <a:r>
              <a:rPr b="1" lang="en" sz="1300">
                <a:solidFill>
                  <a:srgbClr val="273239"/>
                </a:solidFill>
                <a:highlight>
                  <a:srgbClr val="FFFFFF"/>
                </a:highlight>
                <a:latin typeface="Nunito"/>
                <a:ea typeface="Nunito"/>
                <a:cs typeface="Nunito"/>
                <a:sym typeface="Nunito"/>
              </a:rPr>
              <a:t>scale up</a:t>
            </a:r>
            <a:r>
              <a:rPr lang="en" sz="1300">
                <a:solidFill>
                  <a:srgbClr val="273239"/>
                </a:solidFill>
                <a:highlight>
                  <a:srgbClr val="FFFFFF"/>
                </a:highlight>
                <a:latin typeface="Nunito"/>
                <a:ea typeface="Nunito"/>
                <a:cs typeface="Nunito"/>
                <a:sym typeface="Nunito"/>
              </a:rPr>
              <a:t> or </a:t>
            </a:r>
            <a:r>
              <a:rPr b="1" lang="en" sz="1300">
                <a:solidFill>
                  <a:srgbClr val="273239"/>
                </a:solidFill>
                <a:highlight>
                  <a:srgbClr val="FFFFFF"/>
                </a:highlight>
                <a:latin typeface="Nunito"/>
                <a:ea typeface="Nunito"/>
                <a:cs typeface="Nunito"/>
                <a:sym typeface="Nunito"/>
              </a:rPr>
              <a:t>scale down</a:t>
            </a:r>
            <a:r>
              <a:rPr lang="en" sz="1300">
                <a:solidFill>
                  <a:srgbClr val="273239"/>
                </a:solidFill>
                <a:highlight>
                  <a:srgbClr val="FFFFFF"/>
                </a:highlight>
                <a:latin typeface="Nunito"/>
                <a:ea typeface="Nunito"/>
                <a:cs typeface="Nunito"/>
                <a:sym typeface="Nunito"/>
              </a:rPr>
              <a:t> nodes as per our requirement.</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Data is </a:t>
            </a:r>
            <a:r>
              <a:rPr b="1" lang="en" sz="1300">
                <a:solidFill>
                  <a:srgbClr val="273239"/>
                </a:solidFill>
                <a:highlight>
                  <a:srgbClr val="FFFFFF"/>
                </a:highlight>
                <a:latin typeface="Nunito"/>
                <a:ea typeface="Nunito"/>
                <a:cs typeface="Nunito"/>
                <a:sym typeface="Nunito"/>
              </a:rPr>
              <a:t>stored in distributed</a:t>
            </a:r>
            <a:r>
              <a:rPr lang="en" sz="1300">
                <a:solidFill>
                  <a:srgbClr val="273239"/>
                </a:solidFill>
                <a:highlight>
                  <a:srgbClr val="FFFFFF"/>
                </a:highlight>
                <a:latin typeface="Nunito"/>
                <a:ea typeface="Nunito"/>
                <a:cs typeface="Nunito"/>
                <a:sym typeface="Nunito"/>
              </a:rPr>
              <a:t> manner, i.e. various Datanodes are responsible for storing the data.</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HDFS provides </a:t>
            </a:r>
            <a:r>
              <a:rPr b="1" lang="en" sz="1300">
                <a:solidFill>
                  <a:srgbClr val="273239"/>
                </a:solidFill>
                <a:highlight>
                  <a:srgbClr val="FFFFFF"/>
                </a:highlight>
                <a:latin typeface="Nunito"/>
                <a:ea typeface="Nunito"/>
                <a:cs typeface="Nunito"/>
                <a:sym typeface="Nunito"/>
              </a:rPr>
              <a:t>Replication,</a:t>
            </a:r>
            <a:r>
              <a:rPr lang="en" sz="1300">
                <a:solidFill>
                  <a:srgbClr val="273239"/>
                </a:solidFill>
                <a:highlight>
                  <a:srgbClr val="FFFFFF"/>
                </a:highlight>
                <a:latin typeface="Nunito"/>
                <a:ea typeface="Nunito"/>
                <a:cs typeface="Nunito"/>
                <a:sym typeface="Nunito"/>
              </a:rPr>
              <a:t> no(or at least less) fear of Data Loss.</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HDFS Provides </a:t>
            </a:r>
            <a:r>
              <a:rPr b="1" lang="en" sz="1300">
                <a:solidFill>
                  <a:srgbClr val="273239"/>
                </a:solidFill>
                <a:highlight>
                  <a:srgbClr val="FFFFFF"/>
                </a:highlight>
                <a:latin typeface="Nunito"/>
                <a:ea typeface="Nunito"/>
                <a:cs typeface="Nunito"/>
                <a:sym typeface="Nunito"/>
              </a:rPr>
              <a:t>High Reliability</a:t>
            </a:r>
            <a:r>
              <a:rPr lang="en" sz="1300">
                <a:solidFill>
                  <a:srgbClr val="273239"/>
                </a:solidFill>
                <a:highlight>
                  <a:srgbClr val="FFFFFF"/>
                </a:highlight>
                <a:latin typeface="Nunito"/>
                <a:ea typeface="Nunito"/>
                <a:cs typeface="Nunito"/>
                <a:sym typeface="Nunito"/>
              </a:rPr>
              <a:t> as it can store data in a large range of </a:t>
            </a:r>
            <a:r>
              <a:rPr i="1" lang="en" sz="1300">
                <a:solidFill>
                  <a:srgbClr val="273239"/>
                </a:solidFill>
                <a:highlight>
                  <a:srgbClr val="FFFFFF"/>
                </a:highlight>
                <a:latin typeface="Nunito"/>
                <a:ea typeface="Nunito"/>
                <a:cs typeface="Nunito"/>
                <a:sym typeface="Nunito"/>
              </a:rPr>
              <a:t>Petabytes</a:t>
            </a:r>
            <a:r>
              <a:rPr lang="en" sz="1300">
                <a:solidFill>
                  <a:srgbClr val="273239"/>
                </a:solidFill>
                <a:highlight>
                  <a:srgbClr val="FFFFFF"/>
                </a:highlight>
                <a:latin typeface="Nunito"/>
                <a:ea typeface="Nunito"/>
                <a:cs typeface="Nunito"/>
                <a:sym typeface="Nunito"/>
              </a:rPr>
              <a:t>.</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HDFS has in-built servers in </a:t>
            </a:r>
            <a:r>
              <a:rPr b="1" lang="en" sz="1300">
                <a:solidFill>
                  <a:srgbClr val="273239"/>
                </a:solidFill>
                <a:highlight>
                  <a:srgbClr val="FFFFFF"/>
                </a:highlight>
                <a:latin typeface="Nunito"/>
                <a:ea typeface="Nunito"/>
                <a:cs typeface="Nunito"/>
                <a:sym typeface="Nunito"/>
              </a:rPr>
              <a:t>Name Node</a:t>
            </a:r>
            <a:r>
              <a:rPr lang="en" sz="1300">
                <a:solidFill>
                  <a:srgbClr val="273239"/>
                </a:solidFill>
                <a:highlight>
                  <a:srgbClr val="FFFFFF"/>
                </a:highlight>
                <a:latin typeface="Nunito"/>
                <a:ea typeface="Nunito"/>
                <a:cs typeface="Nunito"/>
                <a:sym typeface="Nunito"/>
              </a:rPr>
              <a:t> and </a:t>
            </a:r>
            <a:r>
              <a:rPr b="1" lang="en" sz="1300">
                <a:solidFill>
                  <a:srgbClr val="273239"/>
                </a:solidFill>
                <a:highlight>
                  <a:srgbClr val="FFFFFF"/>
                </a:highlight>
                <a:latin typeface="Nunito"/>
                <a:ea typeface="Nunito"/>
                <a:cs typeface="Nunito"/>
                <a:sym typeface="Nunito"/>
              </a:rPr>
              <a:t>Data Node</a:t>
            </a:r>
            <a:r>
              <a:rPr lang="en" sz="1300">
                <a:solidFill>
                  <a:srgbClr val="273239"/>
                </a:solidFill>
                <a:highlight>
                  <a:srgbClr val="FFFFFF"/>
                </a:highlight>
                <a:latin typeface="Nunito"/>
                <a:ea typeface="Nunito"/>
                <a:cs typeface="Nunito"/>
                <a:sym typeface="Nunito"/>
              </a:rPr>
              <a:t> that helps them to easily retrieve the cluster information.</a:t>
            </a:r>
            <a:endParaRPr sz="1300">
              <a:solidFill>
                <a:srgbClr val="273239"/>
              </a:solidFill>
              <a:highlight>
                <a:srgbClr val="FFFFFF"/>
              </a:highlight>
              <a:latin typeface="Nunito"/>
              <a:ea typeface="Nunito"/>
              <a:cs typeface="Nunito"/>
              <a:sym typeface="Nunito"/>
            </a:endParaRPr>
          </a:p>
          <a:p>
            <a:pPr indent="-311150" lvl="0" marL="685800" rtl="0" algn="l">
              <a:lnSpc>
                <a:spcPct val="158000"/>
              </a:lnSpc>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Provides </a:t>
            </a:r>
            <a:r>
              <a:rPr b="1" lang="en" sz="1300">
                <a:solidFill>
                  <a:srgbClr val="273239"/>
                </a:solidFill>
                <a:highlight>
                  <a:srgbClr val="FFFFFF"/>
                </a:highlight>
                <a:latin typeface="Nunito"/>
                <a:ea typeface="Nunito"/>
                <a:cs typeface="Nunito"/>
                <a:sym typeface="Nunito"/>
              </a:rPr>
              <a:t>high throughput</a:t>
            </a:r>
            <a:r>
              <a:rPr lang="en" sz="1300">
                <a:solidFill>
                  <a:srgbClr val="273239"/>
                </a:solidFill>
                <a:highlight>
                  <a:srgbClr val="FFFFFF"/>
                </a:highlight>
                <a:latin typeface="Nunito"/>
                <a:ea typeface="Nunito"/>
                <a:cs typeface="Nunito"/>
                <a:sym typeface="Nunito"/>
              </a:rPr>
              <a:t>. </a:t>
            </a:r>
            <a:endParaRPr sz="13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