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Mono-regular.fntdata"/><Relationship Id="rId21" Type="http://schemas.openxmlformats.org/officeDocument/2006/relationships/slide" Target="slides/slide16.xml"/><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2a2d33b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2a2d33b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2a2d33b6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2a2d33b6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3aef748de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3aef748de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3aef748de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3aef748de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2a2d33b6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2a2d33b6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2a2d33b6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2a2d33b6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2a2d33b6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2a2d33b6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3aef748de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3aef748de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2a2d33b6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2a2d33b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2a2d33b6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2a2d33b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2a2d33b6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2a2d33b6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2a2d33b6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a2d33b6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3aef748d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3aef748d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2a2d33b6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2a2d33b6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2a2d33b6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2a2d33b6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2a2d33b6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2a2d33b6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Apache Pig</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Execution</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Pig Latin interpreter sees the first line containing the </a:t>
            </a:r>
            <a:r>
              <a:rPr b="1" lang="en"/>
              <a:t>LOAD </a:t>
            </a:r>
            <a:r>
              <a:rPr lang="en"/>
              <a:t>statement, it confirms that it is syntactically and semantically correct and adds it to the </a:t>
            </a:r>
            <a:r>
              <a:rPr b="1" lang="en"/>
              <a:t>logical plan</a:t>
            </a:r>
            <a:r>
              <a:rPr lang="en"/>
              <a:t>, but it does not load the data from the file (or even check whether the file exists).</a:t>
            </a:r>
            <a:endParaRPr/>
          </a:p>
          <a:p>
            <a:pPr indent="0" lvl="0" marL="0" rtl="0" algn="l">
              <a:spcBef>
                <a:spcPts val="1600"/>
              </a:spcBef>
              <a:spcAft>
                <a:spcPts val="0"/>
              </a:spcAft>
              <a:buNone/>
            </a:pPr>
            <a:r>
              <a:rPr lang="en"/>
              <a:t>The point is that it makes no sense to start any processing until the </a:t>
            </a:r>
            <a:r>
              <a:rPr b="1" lang="en"/>
              <a:t>whole flow is defined</a:t>
            </a:r>
            <a:r>
              <a:rPr lang="en"/>
              <a:t>. Similarly, Pig validates the </a:t>
            </a:r>
            <a:r>
              <a:rPr b="1" lang="en"/>
              <a:t>GROUP </a:t>
            </a:r>
            <a:r>
              <a:rPr lang="en"/>
              <a:t>and </a:t>
            </a:r>
            <a:r>
              <a:rPr b="1" lang="en"/>
              <a:t>FOREACH</a:t>
            </a:r>
            <a:r>
              <a:rPr lang="en"/>
              <a:t>...</a:t>
            </a:r>
            <a:r>
              <a:rPr b="1" lang="en"/>
              <a:t>GENERATE</a:t>
            </a:r>
            <a:r>
              <a:rPr lang="en"/>
              <a:t> statements, and adds them to the logical plan without executing them. The </a:t>
            </a:r>
            <a:r>
              <a:rPr b="1" lang="en"/>
              <a:t>trigger </a:t>
            </a:r>
            <a:r>
              <a:rPr lang="en"/>
              <a:t>for Pig to start execution is the </a:t>
            </a:r>
            <a:r>
              <a:rPr b="1" lang="en"/>
              <a:t>DUMP(or STORE) </a:t>
            </a:r>
            <a:r>
              <a:rPr lang="en"/>
              <a:t>statement.</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Pig Latin Data Model</a:t>
            </a:r>
            <a:endParaRPr/>
          </a:p>
        </p:txBody>
      </p:sp>
      <p:pic>
        <p:nvPicPr>
          <p:cNvPr id="115" name="Google Shape;115;p23"/>
          <p:cNvPicPr preferRelativeResize="0"/>
          <p:nvPr/>
        </p:nvPicPr>
        <p:blipFill>
          <a:blip r:embed="rId3">
            <a:alphaModFix/>
          </a:blip>
          <a:stretch>
            <a:fillRect/>
          </a:stretch>
        </p:blipFill>
        <p:spPr>
          <a:xfrm>
            <a:off x="152400" y="1170125"/>
            <a:ext cx="6792847" cy="382097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Pig Latin Data Model</a:t>
            </a:r>
            <a:endParaRPr/>
          </a:p>
        </p:txBody>
      </p:sp>
      <p:pic>
        <p:nvPicPr>
          <p:cNvPr id="121" name="Google Shape;121;p24"/>
          <p:cNvPicPr preferRelativeResize="0"/>
          <p:nvPr/>
        </p:nvPicPr>
        <p:blipFill>
          <a:blip r:embed="rId3">
            <a:alphaModFix/>
          </a:blip>
          <a:stretch>
            <a:fillRect/>
          </a:stretch>
        </p:blipFill>
        <p:spPr>
          <a:xfrm>
            <a:off x="152400" y="1170125"/>
            <a:ext cx="7762875" cy="3800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Pig Latin Relational Operators</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Loading and storing: </a:t>
            </a:r>
            <a:r>
              <a:rPr i="1" lang="en"/>
              <a:t>LOAD, STORE, DUMP ( \d )</a:t>
            </a:r>
            <a:endParaRPr i="1"/>
          </a:p>
          <a:p>
            <a:pPr indent="0" lvl="0" marL="0" rtl="0" algn="l">
              <a:spcBef>
                <a:spcPts val="1600"/>
              </a:spcBef>
              <a:spcAft>
                <a:spcPts val="0"/>
              </a:spcAft>
              <a:buNone/>
            </a:pPr>
            <a:r>
              <a:rPr lang="en"/>
              <a:t>Filtering: </a:t>
            </a:r>
            <a:r>
              <a:rPr i="1" lang="en"/>
              <a:t>FILTER, DISTINCT, FOREACH...GENERATE, MAPREDUCE, STREAM, SAMPLE, ASSERT</a:t>
            </a:r>
            <a:endParaRPr i="1"/>
          </a:p>
          <a:p>
            <a:pPr indent="0" lvl="0" marL="0" rtl="0" algn="l">
              <a:spcBef>
                <a:spcPts val="1600"/>
              </a:spcBef>
              <a:spcAft>
                <a:spcPts val="0"/>
              </a:spcAft>
              <a:buNone/>
            </a:pPr>
            <a:r>
              <a:rPr lang="en"/>
              <a:t>Grouping and Joining: </a:t>
            </a:r>
            <a:r>
              <a:rPr i="1" lang="en"/>
              <a:t>JOIN, COGROUP, GROUP, CROSS, CUBE</a:t>
            </a:r>
            <a:endParaRPr i="1"/>
          </a:p>
          <a:p>
            <a:pPr indent="0" lvl="0" marL="0" rtl="0" algn="l">
              <a:spcBef>
                <a:spcPts val="1600"/>
              </a:spcBef>
              <a:spcAft>
                <a:spcPts val="0"/>
              </a:spcAft>
              <a:buNone/>
            </a:pPr>
            <a:r>
              <a:rPr lang="en"/>
              <a:t>Sorting: </a:t>
            </a:r>
            <a:r>
              <a:rPr i="1" lang="en"/>
              <a:t>ORDER, RANK, LIMIT</a:t>
            </a:r>
            <a:endParaRPr i="1"/>
          </a:p>
          <a:p>
            <a:pPr indent="0" lvl="0" marL="0" rtl="0" algn="l">
              <a:spcBef>
                <a:spcPts val="1600"/>
              </a:spcBef>
              <a:spcAft>
                <a:spcPts val="0"/>
              </a:spcAft>
              <a:buNone/>
            </a:pPr>
            <a:r>
              <a:rPr lang="en"/>
              <a:t>Combining and splitting: </a:t>
            </a:r>
            <a:r>
              <a:rPr i="1" lang="en"/>
              <a:t>UNION, SPLIT</a:t>
            </a:r>
            <a:endParaRPr i="1"/>
          </a:p>
          <a:p>
            <a:pPr indent="0" lvl="0" marL="0" rtl="0" algn="l">
              <a:spcBef>
                <a:spcPts val="1600"/>
              </a:spcBef>
              <a:spcAft>
                <a:spcPts val="1600"/>
              </a:spcAft>
              <a:buNone/>
            </a:pPr>
            <a:r>
              <a:rPr lang="en"/>
              <a:t>Diagnostic operators: </a:t>
            </a:r>
            <a:r>
              <a:rPr i="1" lang="en"/>
              <a:t>DESCRIBE, EXPLAIN, ILLUSTRATE</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Schemas</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relation in Pig may have an associated schema, which gives the fields in the relation names and types.</a:t>
            </a:r>
            <a:endParaRPr/>
          </a:p>
          <a:p>
            <a:pPr indent="0" lvl="0" marL="0" rtl="0" algn="l">
              <a:spcBef>
                <a:spcPts val="1600"/>
              </a:spcBef>
              <a:spcAft>
                <a:spcPts val="0"/>
              </a:spcAft>
              <a:buNone/>
            </a:pPr>
            <a:r>
              <a:rPr b="1" i="1" lang="en"/>
              <a:t>grunt&gt; records = LOAD 'input/ncdc/micro-tab/sample.txt'</a:t>
            </a:r>
            <a:endParaRPr b="1" i="1"/>
          </a:p>
          <a:p>
            <a:pPr indent="0" lvl="0" marL="0" rtl="0" algn="l">
              <a:spcBef>
                <a:spcPts val="1600"/>
              </a:spcBef>
              <a:spcAft>
                <a:spcPts val="0"/>
              </a:spcAft>
              <a:buNone/>
            </a:pPr>
            <a:r>
              <a:rPr b="1" i="1" lang="en"/>
              <a:t>&gt;&gt; AS (year:int, temperature:int, quality:int);</a:t>
            </a:r>
            <a:endParaRPr b="1" i="1"/>
          </a:p>
          <a:p>
            <a:pPr indent="0" lvl="0" marL="0" rtl="0" algn="l">
              <a:spcBef>
                <a:spcPts val="1600"/>
              </a:spcBef>
              <a:spcAft>
                <a:spcPts val="0"/>
              </a:spcAft>
              <a:buNone/>
            </a:pPr>
            <a:r>
              <a:rPr b="1" i="1" lang="en"/>
              <a:t>grunt&gt; DESCRIBE records;</a:t>
            </a:r>
            <a:endParaRPr b="1" i="1"/>
          </a:p>
          <a:p>
            <a:pPr indent="0" lvl="0" marL="0" rtl="0" algn="l">
              <a:spcBef>
                <a:spcPts val="1600"/>
              </a:spcBef>
              <a:spcAft>
                <a:spcPts val="0"/>
              </a:spcAft>
              <a:buNone/>
            </a:pPr>
            <a:r>
              <a:rPr b="1" i="1" lang="en"/>
              <a:t>records: {year: int,temperature: int,quality: int}</a:t>
            </a:r>
            <a:endParaRPr b="1" i="1"/>
          </a:p>
          <a:p>
            <a:pPr indent="0" lvl="0" marL="0" rtl="0" algn="l">
              <a:spcBef>
                <a:spcPts val="1600"/>
              </a:spcBef>
              <a:spcAft>
                <a:spcPts val="0"/>
              </a:spcAft>
              <a:buClr>
                <a:schemeClr val="dk1"/>
              </a:buClr>
              <a:buSzPts val="1100"/>
              <a:buFont typeface="Arial"/>
              <a:buNone/>
            </a:pPr>
            <a:r>
              <a:t/>
            </a:r>
            <a:endParaRPr b="1"/>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Schema</a:t>
            </a:r>
            <a:endParaRPr/>
          </a:p>
        </p:txBody>
      </p:sp>
      <p:sp>
        <p:nvSpPr>
          <p:cNvPr id="139" name="Google Shape;139;p27"/>
          <p:cNvSpPr txBox="1"/>
          <p:nvPr>
            <p:ph idx="1" type="body"/>
          </p:nvPr>
        </p:nvSpPr>
        <p:spPr>
          <a:xfrm>
            <a:off x="311700" y="1152475"/>
            <a:ext cx="8602500" cy="3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Fields in a relation with no schema can be referenced using only positional notation: $0 refers to the first field in a relation, $1 to the second, and so on. Their types default to bytearray :</a:t>
            </a:r>
            <a:endParaRPr/>
          </a:p>
          <a:p>
            <a:pPr indent="0" lvl="0" marL="0" rtl="0" algn="l">
              <a:spcBef>
                <a:spcPts val="1600"/>
              </a:spcBef>
              <a:spcAft>
                <a:spcPts val="0"/>
              </a:spcAft>
              <a:buClr>
                <a:schemeClr val="dk1"/>
              </a:buClr>
              <a:buSzPts val="1100"/>
              <a:buFont typeface="Arial"/>
              <a:buNone/>
            </a:pPr>
            <a:r>
              <a:rPr b="1" i="1" lang="en"/>
              <a:t>grunt&gt; projected_records = FOREACH records GENERATE $0, $1, $2;</a:t>
            </a:r>
            <a:endParaRPr b="1" i="1"/>
          </a:p>
          <a:p>
            <a:pPr indent="0" lvl="0" marL="0" rtl="0" algn="l">
              <a:spcBef>
                <a:spcPts val="1600"/>
              </a:spcBef>
              <a:spcAft>
                <a:spcPts val="0"/>
              </a:spcAft>
              <a:buClr>
                <a:schemeClr val="dk1"/>
              </a:buClr>
              <a:buSzPts val="1100"/>
              <a:buFont typeface="Arial"/>
              <a:buNone/>
            </a:pPr>
            <a:r>
              <a:rPr b="1" i="1" lang="en"/>
              <a:t>grunt&gt; DUMP projected_records;</a:t>
            </a:r>
            <a:endParaRPr b="1" i="1"/>
          </a:p>
          <a:p>
            <a:pPr indent="0" lvl="0" marL="0" rtl="0" algn="l">
              <a:spcBef>
                <a:spcPts val="1600"/>
              </a:spcBef>
              <a:spcAft>
                <a:spcPts val="0"/>
              </a:spcAft>
              <a:buClr>
                <a:schemeClr val="dk1"/>
              </a:buClr>
              <a:buSzPts val="1100"/>
              <a:buFont typeface="Arial"/>
              <a:buNone/>
            </a:pPr>
            <a:r>
              <a:rPr b="1" i="1" lang="en"/>
              <a:t>(1950,0,1)</a:t>
            </a:r>
            <a:endParaRPr b="1" i="1"/>
          </a:p>
          <a:p>
            <a:pPr indent="0" lvl="0" marL="0" rtl="0" algn="l">
              <a:spcBef>
                <a:spcPts val="1600"/>
              </a:spcBef>
              <a:spcAft>
                <a:spcPts val="0"/>
              </a:spcAft>
              <a:buClr>
                <a:schemeClr val="dk1"/>
              </a:buClr>
              <a:buSzPts val="1100"/>
              <a:buFont typeface="Arial"/>
              <a:buNone/>
            </a:pPr>
            <a:r>
              <a:rPr b="1" i="1" lang="en"/>
              <a:t>grunt&gt; DESCRIBE projected_records;</a:t>
            </a:r>
            <a:endParaRPr b="1" i="1"/>
          </a:p>
          <a:p>
            <a:pPr indent="0" lvl="0" marL="0" rtl="0" algn="l">
              <a:spcBef>
                <a:spcPts val="1600"/>
              </a:spcBef>
              <a:spcAft>
                <a:spcPts val="0"/>
              </a:spcAft>
              <a:buClr>
                <a:schemeClr val="dk1"/>
              </a:buClr>
              <a:buSzPts val="1100"/>
              <a:buFont typeface="Arial"/>
              <a:buNone/>
            </a:pPr>
            <a:r>
              <a:rPr b="1" i="1" lang="en"/>
              <a:t>projected_records: {bytearray,bytearray,bytearray}</a:t>
            </a:r>
            <a:endParaRPr b="1" i="1"/>
          </a:p>
          <a:p>
            <a:pPr indent="0" lvl="0" marL="0" rtl="0" algn="l">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000"/>
              </a:lnSpc>
              <a:spcBef>
                <a:spcPts val="0"/>
              </a:spcBef>
              <a:spcAft>
                <a:spcPts val="0"/>
              </a:spcAft>
              <a:buClr>
                <a:schemeClr val="dk1"/>
              </a:buClr>
              <a:buSzPts val="1100"/>
              <a:buFont typeface="Arial"/>
              <a:buNone/>
            </a:pPr>
            <a:r>
              <a:rPr b="1" i="1" lang="en" sz="1400">
                <a:solidFill>
                  <a:srgbClr val="202020"/>
                </a:solidFill>
                <a:highlight>
                  <a:srgbClr val="FFFFFE"/>
                </a:highlight>
                <a:latin typeface="Roboto Mono"/>
                <a:ea typeface="Roboto Mono"/>
                <a:cs typeface="Roboto Mono"/>
                <a:sym typeface="Roboto Mono"/>
              </a:rPr>
              <a:t>//Calculate most frequent ip addresses in a web log file</a:t>
            </a:r>
            <a:endParaRPr b="1" i="1" sz="1400">
              <a:solidFill>
                <a:srgbClr val="202020"/>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i="1" lang="en" sz="1400">
                <a:solidFill>
                  <a:srgbClr val="202020"/>
                </a:solidFill>
                <a:highlight>
                  <a:srgbClr val="FFFFFE"/>
                </a:highlight>
                <a:latin typeface="Roboto Mono"/>
                <a:ea typeface="Roboto Mono"/>
                <a:cs typeface="Roboto Mono"/>
                <a:sym typeface="Roboto Mono"/>
              </a:rPr>
              <a:t>records</a:t>
            </a:r>
            <a:r>
              <a:rPr b="1" i="1" lang="en" sz="1400">
                <a:solidFill>
                  <a:schemeClr val="dk1"/>
                </a:solidFill>
                <a:highlight>
                  <a:srgbClr val="FFFFFE"/>
                </a:highlight>
                <a:latin typeface="Roboto Mono"/>
                <a:ea typeface="Roboto Mono"/>
                <a:cs typeface="Roboto Mono"/>
                <a:sym typeface="Roboto Mono"/>
              </a:rPr>
              <a:t> = </a:t>
            </a:r>
            <a:r>
              <a:rPr b="1" i="1" lang="en" sz="1400">
                <a:solidFill>
                  <a:srgbClr val="202020"/>
                </a:solidFill>
                <a:highlight>
                  <a:srgbClr val="FFFFFE"/>
                </a:highlight>
                <a:latin typeface="Roboto Mono"/>
                <a:ea typeface="Roboto Mono"/>
                <a:cs typeface="Roboto Mono"/>
                <a:sym typeface="Roboto Mono"/>
              </a:rPr>
              <a:t>LOAD</a:t>
            </a:r>
            <a:r>
              <a:rPr b="1" i="1" lang="en" sz="1400">
                <a:solidFill>
                  <a:schemeClr val="dk1"/>
                </a:solidFill>
                <a:highlight>
                  <a:srgbClr val="FFFFFE"/>
                </a:highlight>
                <a:latin typeface="Roboto Mono"/>
                <a:ea typeface="Roboto Mono"/>
                <a:cs typeface="Roboto Mono"/>
                <a:sym typeface="Roboto Mono"/>
              </a:rPr>
              <a:t> </a:t>
            </a:r>
            <a:r>
              <a:rPr b="1" i="1" lang="en" sz="1400">
                <a:solidFill>
                  <a:srgbClr val="BF2600"/>
                </a:solidFill>
                <a:highlight>
                  <a:srgbClr val="FFFFFE"/>
                </a:highlight>
                <a:latin typeface="Roboto Mono"/>
                <a:ea typeface="Roboto Mono"/>
                <a:cs typeface="Roboto Mono"/>
                <a:sym typeface="Roboto Mono"/>
              </a:rPr>
              <a:t>'data/input/nasa'</a:t>
            </a:r>
            <a:r>
              <a:rPr b="1" i="1" lang="en" sz="1400">
                <a:solidFill>
                  <a:schemeClr val="dk1"/>
                </a:solidFill>
                <a:highlight>
                  <a:srgbClr val="FFFFFE"/>
                </a:highlight>
                <a:latin typeface="Roboto Mono"/>
                <a:ea typeface="Roboto Mono"/>
                <a:cs typeface="Roboto Mono"/>
                <a:sym typeface="Roboto Mono"/>
              </a:rPr>
              <a:t> </a:t>
            </a:r>
            <a:r>
              <a:rPr b="1" i="1" lang="en" sz="1400">
                <a:solidFill>
                  <a:srgbClr val="202020"/>
                </a:solidFill>
                <a:highlight>
                  <a:srgbClr val="FFFFFE"/>
                </a:highlight>
                <a:latin typeface="Roboto Mono"/>
                <a:ea typeface="Roboto Mono"/>
                <a:cs typeface="Roboto Mono"/>
                <a:sym typeface="Roboto Mono"/>
              </a:rPr>
              <a:t>using</a:t>
            </a:r>
            <a:r>
              <a:rPr b="1" i="1" lang="en" sz="1400">
                <a:solidFill>
                  <a:schemeClr val="dk1"/>
                </a:solidFill>
                <a:highlight>
                  <a:srgbClr val="FFFFFE"/>
                </a:highlight>
                <a:latin typeface="Roboto Mono"/>
                <a:ea typeface="Roboto Mono"/>
                <a:cs typeface="Roboto Mono"/>
                <a:sym typeface="Roboto Mono"/>
              </a:rPr>
              <a:t> </a:t>
            </a:r>
            <a:r>
              <a:rPr b="1" i="1" lang="en" sz="1400">
                <a:solidFill>
                  <a:srgbClr val="202020"/>
                </a:solidFill>
                <a:highlight>
                  <a:srgbClr val="FFFFFE"/>
                </a:highlight>
                <a:latin typeface="Roboto Mono"/>
                <a:ea typeface="Roboto Mono"/>
                <a:cs typeface="Roboto Mono"/>
                <a:sym typeface="Roboto Mono"/>
              </a:rPr>
              <a:t>PigStorage</a:t>
            </a:r>
            <a:r>
              <a:rPr b="1" i="1" lang="en" sz="1400">
                <a:solidFill>
                  <a:schemeClr val="dk1"/>
                </a:solidFill>
                <a:highlight>
                  <a:srgbClr val="FFFFFE"/>
                </a:highlight>
                <a:latin typeface="Roboto Mono"/>
                <a:ea typeface="Roboto Mono"/>
                <a:cs typeface="Roboto Mono"/>
                <a:sym typeface="Roboto Mono"/>
              </a:rPr>
              <a:t>(</a:t>
            </a:r>
            <a:r>
              <a:rPr b="1" i="1" lang="en" sz="1400">
                <a:solidFill>
                  <a:srgbClr val="BF2600"/>
                </a:solidFill>
                <a:highlight>
                  <a:srgbClr val="FFFFFE"/>
                </a:highlight>
                <a:latin typeface="Roboto Mono"/>
                <a:ea typeface="Roboto Mono"/>
                <a:cs typeface="Roboto Mono"/>
                <a:sym typeface="Roboto Mono"/>
              </a:rPr>
              <a:t>' '</a:t>
            </a:r>
            <a:r>
              <a:rPr b="1" i="1" lang="en" sz="1400">
                <a:solidFill>
                  <a:schemeClr val="dk1"/>
                </a:solidFill>
                <a:highlight>
                  <a:srgbClr val="FFFFFE"/>
                </a:highlight>
                <a:latin typeface="Roboto Mono"/>
                <a:ea typeface="Roboto Mono"/>
                <a:cs typeface="Roboto Mono"/>
                <a:sym typeface="Roboto Mono"/>
              </a:rPr>
              <a:t>);</a:t>
            </a:r>
            <a:endParaRPr b="1" i="1" sz="1400">
              <a:solidFill>
                <a:schemeClr val="dk1"/>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i="1" lang="en" sz="1400">
                <a:solidFill>
                  <a:srgbClr val="202020"/>
                </a:solidFill>
                <a:highlight>
                  <a:srgbClr val="FFFFFE"/>
                </a:highlight>
                <a:latin typeface="Roboto Mono"/>
                <a:ea typeface="Roboto Mono"/>
                <a:cs typeface="Roboto Mono"/>
                <a:sym typeface="Roboto Mono"/>
              </a:rPr>
              <a:t>grouped_records</a:t>
            </a:r>
            <a:r>
              <a:rPr b="1" i="1" lang="en" sz="1400">
                <a:solidFill>
                  <a:schemeClr val="dk1"/>
                </a:solidFill>
                <a:highlight>
                  <a:srgbClr val="FFFFFE"/>
                </a:highlight>
                <a:latin typeface="Roboto Mono"/>
                <a:ea typeface="Roboto Mono"/>
                <a:cs typeface="Roboto Mono"/>
                <a:sym typeface="Roboto Mono"/>
              </a:rPr>
              <a:t> = </a:t>
            </a:r>
            <a:r>
              <a:rPr b="1" i="1" lang="en" sz="1400">
                <a:solidFill>
                  <a:srgbClr val="202020"/>
                </a:solidFill>
                <a:highlight>
                  <a:srgbClr val="FFFFFE"/>
                </a:highlight>
                <a:latin typeface="Roboto Mono"/>
                <a:ea typeface="Roboto Mono"/>
                <a:cs typeface="Roboto Mono"/>
                <a:sym typeface="Roboto Mono"/>
              </a:rPr>
              <a:t>group</a:t>
            </a:r>
            <a:r>
              <a:rPr b="1" i="1" lang="en" sz="1400">
                <a:solidFill>
                  <a:schemeClr val="dk1"/>
                </a:solidFill>
                <a:highlight>
                  <a:srgbClr val="FFFFFE"/>
                </a:highlight>
                <a:latin typeface="Roboto Mono"/>
                <a:ea typeface="Roboto Mono"/>
                <a:cs typeface="Roboto Mono"/>
                <a:sym typeface="Roboto Mono"/>
              </a:rPr>
              <a:t> </a:t>
            </a:r>
            <a:r>
              <a:rPr b="1" i="1" lang="en" sz="1400">
                <a:solidFill>
                  <a:srgbClr val="202020"/>
                </a:solidFill>
                <a:highlight>
                  <a:srgbClr val="FFFFFE"/>
                </a:highlight>
                <a:latin typeface="Roboto Mono"/>
                <a:ea typeface="Roboto Mono"/>
                <a:cs typeface="Roboto Mono"/>
                <a:sym typeface="Roboto Mono"/>
              </a:rPr>
              <a:t>records</a:t>
            </a:r>
            <a:r>
              <a:rPr b="1" i="1" lang="en" sz="1400">
                <a:solidFill>
                  <a:schemeClr val="dk1"/>
                </a:solidFill>
                <a:highlight>
                  <a:srgbClr val="FFFFFE"/>
                </a:highlight>
                <a:latin typeface="Roboto Mono"/>
                <a:ea typeface="Roboto Mono"/>
                <a:cs typeface="Roboto Mono"/>
                <a:sym typeface="Roboto Mono"/>
              </a:rPr>
              <a:t> </a:t>
            </a:r>
            <a:r>
              <a:rPr b="1" i="1" lang="en" sz="1400">
                <a:solidFill>
                  <a:srgbClr val="202020"/>
                </a:solidFill>
                <a:highlight>
                  <a:srgbClr val="FFFFFE"/>
                </a:highlight>
                <a:latin typeface="Roboto Mono"/>
                <a:ea typeface="Roboto Mono"/>
                <a:cs typeface="Roboto Mono"/>
                <a:sym typeface="Roboto Mono"/>
              </a:rPr>
              <a:t>by</a:t>
            </a:r>
            <a:r>
              <a:rPr b="1" i="1" lang="en" sz="1400">
                <a:solidFill>
                  <a:schemeClr val="dk1"/>
                </a:solidFill>
                <a:highlight>
                  <a:srgbClr val="FFFFFE"/>
                </a:highlight>
                <a:latin typeface="Roboto Mono"/>
                <a:ea typeface="Roboto Mono"/>
                <a:cs typeface="Roboto Mono"/>
                <a:sym typeface="Roboto Mono"/>
              </a:rPr>
              <a:t> </a:t>
            </a:r>
            <a:r>
              <a:rPr b="1" i="1" lang="en" sz="1400">
                <a:solidFill>
                  <a:srgbClr val="202020"/>
                </a:solidFill>
                <a:highlight>
                  <a:srgbClr val="FFFFFE"/>
                </a:highlight>
                <a:latin typeface="Roboto Mono"/>
                <a:ea typeface="Roboto Mono"/>
                <a:cs typeface="Roboto Mono"/>
                <a:sym typeface="Roboto Mono"/>
              </a:rPr>
              <a:t>$0</a:t>
            </a:r>
            <a:r>
              <a:rPr b="1" i="1" lang="en" sz="1400">
                <a:solidFill>
                  <a:schemeClr val="dk1"/>
                </a:solidFill>
                <a:highlight>
                  <a:srgbClr val="FFFFFE"/>
                </a:highlight>
                <a:latin typeface="Roboto Mono"/>
                <a:ea typeface="Roboto Mono"/>
                <a:cs typeface="Roboto Mono"/>
                <a:sym typeface="Roboto Mono"/>
              </a:rPr>
              <a:t>;</a:t>
            </a:r>
            <a:endParaRPr b="1" i="1" sz="1400">
              <a:solidFill>
                <a:schemeClr val="dk1"/>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i="1" lang="en" sz="1400">
                <a:solidFill>
                  <a:srgbClr val="202020"/>
                </a:solidFill>
                <a:highlight>
                  <a:srgbClr val="FFFFFE"/>
                </a:highlight>
                <a:latin typeface="Roboto Mono"/>
                <a:ea typeface="Roboto Mono"/>
                <a:cs typeface="Roboto Mono"/>
                <a:sym typeface="Roboto Mono"/>
              </a:rPr>
              <a:t>nums</a:t>
            </a:r>
            <a:r>
              <a:rPr b="1" i="1" lang="en" sz="1400">
                <a:solidFill>
                  <a:schemeClr val="dk1"/>
                </a:solidFill>
                <a:highlight>
                  <a:srgbClr val="FFFFFE"/>
                </a:highlight>
                <a:latin typeface="Roboto Mono"/>
                <a:ea typeface="Roboto Mono"/>
                <a:cs typeface="Roboto Mono"/>
                <a:sym typeface="Roboto Mono"/>
              </a:rPr>
              <a:t> = </a:t>
            </a:r>
            <a:r>
              <a:rPr b="1" i="1" lang="en" sz="1400">
                <a:solidFill>
                  <a:srgbClr val="202020"/>
                </a:solidFill>
                <a:highlight>
                  <a:srgbClr val="FFFFFE"/>
                </a:highlight>
                <a:latin typeface="Roboto Mono"/>
                <a:ea typeface="Roboto Mono"/>
                <a:cs typeface="Roboto Mono"/>
                <a:sym typeface="Roboto Mono"/>
              </a:rPr>
              <a:t>foreach</a:t>
            </a:r>
            <a:r>
              <a:rPr b="1" i="1" lang="en" sz="1400">
                <a:solidFill>
                  <a:schemeClr val="dk1"/>
                </a:solidFill>
                <a:highlight>
                  <a:srgbClr val="FFFFFE"/>
                </a:highlight>
                <a:latin typeface="Roboto Mono"/>
                <a:ea typeface="Roboto Mono"/>
                <a:cs typeface="Roboto Mono"/>
                <a:sym typeface="Roboto Mono"/>
              </a:rPr>
              <a:t> </a:t>
            </a:r>
            <a:r>
              <a:rPr b="1" i="1" lang="en" sz="1400">
                <a:solidFill>
                  <a:srgbClr val="202020"/>
                </a:solidFill>
                <a:highlight>
                  <a:srgbClr val="FFFFFE"/>
                </a:highlight>
                <a:latin typeface="Roboto Mono"/>
                <a:ea typeface="Roboto Mono"/>
                <a:cs typeface="Roboto Mono"/>
                <a:sym typeface="Roboto Mono"/>
              </a:rPr>
              <a:t>grouped_records</a:t>
            </a:r>
            <a:r>
              <a:rPr b="1" i="1" lang="en" sz="1400">
                <a:solidFill>
                  <a:schemeClr val="dk1"/>
                </a:solidFill>
                <a:highlight>
                  <a:srgbClr val="FFFFFE"/>
                </a:highlight>
                <a:latin typeface="Roboto Mono"/>
                <a:ea typeface="Roboto Mono"/>
                <a:cs typeface="Roboto Mono"/>
                <a:sym typeface="Roboto Mono"/>
              </a:rPr>
              <a:t> </a:t>
            </a:r>
            <a:r>
              <a:rPr b="1" i="1" lang="en" sz="1400">
                <a:solidFill>
                  <a:srgbClr val="202020"/>
                </a:solidFill>
                <a:highlight>
                  <a:srgbClr val="FFFFFE"/>
                </a:highlight>
                <a:latin typeface="Roboto Mono"/>
                <a:ea typeface="Roboto Mono"/>
                <a:cs typeface="Roboto Mono"/>
                <a:sym typeface="Roboto Mono"/>
              </a:rPr>
              <a:t>generate</a:t>
            </a:r>
            <a:r>
              <a:rPr b="1" i="1" lang="en" sz="1400">
                <a:solidFill>
                  <a:schemeClr val="dk1"/>
                </a:solidFill>
                <a:highlight>
                  <a:srgbClr val="FFFFFE"/>
                </a:highlight>
                <a:latin typeface="Roboto Mono"/>
                <a:ea typeface="Roboto Mono"/>
                <a:cs typeface="Roboto Mono"/>
                <a:sym typeface="Roboto Mono"/>
              </a:rPr>
              <a:t> </a:t>
            </a:r>
            <a:r>
              <a:rPr b="1" i="1" lang="en" sz="1400">
                <a:solidFill>
                  <a:srgbClr val="202020"/>
                </a:solidFill>
                <a:highlight>
                  <a:srgbClr val="FFFFFE"/>
                </a:highlight>
                <a:latin typeface="Roboto Mono"/>
                <a:ea typeface="Roboto Mono"/>
                <a:cs typeface="Roboto Mono"/>
                <a:sym typeface="Roboto Mono"/>
              </a:rPr>
              <a:t>group</a:t>
            </a:r>
            <a:r>
              <a:rPr b="1" i="1" lang="en" sz="1400">
                <a:solidFill>
                  <a:schemeClr val="dk1"/>
                </a:solidFill>
                <a:highlight>
                  <a:srgbClr val="FFFFFE"/>
                </a:highlight>
                <a:latin typeface="Roboto Mono"/>
                <a:ea typeface="Roboto Mono"/>
                <a:cs typeface="Roboto Mono"/>
                <a:sym typeface="Roboto Mono"/>
              </a:rPr>
              <a:t>, </a:t>
            </a:r>
            <a:r>
              <a:rPr b="1" i="1" lang="en" sz="1400">
                <a:solidFill>
                  <a:srgbClr val="202020"/>
                </a:solidFill>
                <a:highlight>
                  <a:srgbClr val="FFFFFE"/>
                </a:highlight>
                <a:latin typeface="Roboto Mono"/>
                <a:ea typeface="Roboto Mono"/>
                <a:cs typeface="Roboto Mono"/>
                <a:sym typeface="Roboto Mono"/>
              </a:rPr>
              <a:t>COUNT</a:t>
            </a:r>
            <a:r>
              <a:rPr b="1" i="1" lang="en" sz="1400">
                <a:solidFill>
                  <a:schemeClr val="dk1"/>
                </a:solidFill>
                <a:highlight>
                  <a:srgbClr val="FFFFFE"/>
                </a:highlight>
                <a:latin typeface="Roboto Mono"/>
                <a:ea typeface="Roboto Mono"/>
                <a:cs typeface="Roboto Mono"/>
                <a:sym typeface="Roboto Mono"/>
              </a:rPr>
              <a:t>(</a:t>
            </a:r>
            <a:r>
              <a:rPr b="1" i="1" lang="en" sz="1400">
                <a:solidFill>
                  <a:srgbClr val="202020"/>
                </a:solidFill>
                <a:highlight>
                  <a:srgbClr val="FFFFFE"/>
                </a:highlight>
                <a:latin typeface="Roboto Mono"/>
                <a:ea typeface="Roboto Mono"/>
                <a:cs typeface="Roboto Mono"/>
                <a:sym typeface="Roboto Mono"/>
              </a:rPr>
              <a:t>records</a:t>
            </a:r>
            <a:r>
              <a:rPr b="1" i="1" lang="en" sz="1400">
                <a:solidFill>
                  <a:schemeClr val="dk1"/>
                </a:solidFill>
                <a:highlight>
                  <a:srgbClr val="FFFFFE"/>
                </a:highlight>
                <a:latin typeface="Roboto Mono"/>
                <a:ea typeface="Roboto Mono"/>
                <a:cs typeface="Roboto Mono"/>
                <a:sym typeface="Roboto Mono"/>
              </a:rPr>
              <a:t>.</a:t>
            </a:r>
            <a:r>
              <a:rPr b="1" i="1" lang="en" sz="1400">
                <a:solidFill>
                  <a:srgbClr val="202020"/>
                </a:solidFill>
                <a:highlight>
                  <a:srgbClr val="FFFFFE"/>
                </a:highlight>
                <a:latin typeface="Roboto Mono"/>
                <a:ea typeface="Roboto Mono"/>
                <a:cs typeface="Roboto Mono"/>
                <a:sym typeface="Roboto Mono"/>
              </a:rPr>
              <a:t>$0</a:t>
            </a:r>
            <a:r>
              <a:rPr b="1" i="1" lang="en" sz="1400">
                <a:solidFill>
                  <a:schemeClr val="dk1"/>
                </a:solidFill>
                <a:highlight>
                  <a:srgbClr val="FFFFFE"/>
                </a:highlight>
                <a:latin typeface="Roboto Mono"/>
                <a:ea typeface="Roboto Mono"/>
                <a:cs typeface="Roboto Mono"/>
                <a:sym typeface="Roboto Mono"/>
              </a:rPr>
              <a:t>);</a:t>
            </a:r>
            <a:endParaRPr b="1" i="1" sz="1400">
              <a:solidFill>
                <a:schemeClr val="dk1"/>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i="1" lang="en" sz="1400">
                <a:solidFill>
                  <a:srgbClr val="202020"/>
                </a:solidFill>
                <a:highlight>
                  <a:srgbClr val="FFFFFE"/>
                </a:highlight>
                <a:latin typeface="Roboto Mono"/>
                <a:ea typeface="Roboto Mono"/>
                <a:cs typeface="Roboto Mono"/>
                <a:sym typeface="Roboto Mono"/>
              </a:rPr>
              <a:t>ordered_nums</a:t>
            </a:r>
            <a:r>
              <a:rPr b="1" i="1" lang="en" sz="1400">
                <a:solidFill>
                  <a:schemeClr val="dk1"/>
                </a:solidFill>
                <a:highlight>
                  <a:srgbClr val="FFFFFE"/>
                </a:highlight>
                <a:latin typeface="Roboto Mono"/>
                <a:ea typeface="Roboto Mono"/>
                <a:cs typeface="Roboto Mono"/>
                <a:sym typeface="Roboto Mono"/>
              </a:rPr>
              <a:t> = </a:t>
            </a:r>
            <a:r>
              <a:rPr b="1" i="1" lang="en" sz="1400">
                <a:solidFill>
                  <a:srgbClr val="202020"/>
                </a:solidFill>
                <a:highlight>
                  <a:srgbClr val="FFFFFE"/>
                </a:highlight>
                <a:latin typeface="Roboto Mono"/>
                <a:ea typeface="Roboto Mono"/>
                <a:cs typeface="Roboto Mono"/>
                <a:sym typeface="Roboto Mono"/>
              </a:rPr>
              <a:t>order</a:t>
            </a:r>
            <a:r>
              <a:rPr b="1" i="1" lang="en" sz="1400">
                <a:solidFill>
                  <a:schemeClr val="dk1"/>
                </a:solidFill>
                <a:highlight>
                  <a:srgbClr val="FFFFFE"/>
                </a:highlight>
                <a:latin typeface="Roboto Mono"/>
                <a:ea typeface="Roboto Mono"/>
                <a:cs typeface="Roboto Mono"/>
                <a:sym typeface="Roboto Mono"/>
              </a:rPr>
              <a:t> </a:t>
            </a:r>
            <a:r>
              <a:rPr b="1" i="1" lang="en" sz="1400">
                <a:solidFill>
                  <a:srgbClr val="202020"/>
                </a:solidFill>
                <a:highlight>
                  <a:srgbClr val="FFFFFE"/>
                </a:highlight>
                <a:latin typeface="Roboto Mono"/>
                <a:ea typeface="Roboto Mono"/>
                <a:cs typeface="Roboto Mono"/>
                <a:sym typeface="Roboto Mono"/>
              </a:rPr>
              <a:t>nums</a:t>
            </a:r>
            <a:r>
              <a:rPr b="1" i="1" lang="en" sz="1400">
                <a:solidFill>
                  <a:schemeClr val="dk1"/>
                </a:solidFill>
                <a:highlight>
                  <a:srgbClr val="FFFFFE"/>
                </a:highlight>
                <a:latin typeface="Roboto Mono"/>
                <a:ea typeface="Roboto Mono"/>
                <a:cs typeface="Roboto Mono"/>
                <a:sym typeface="Roboto Mono"/>
              </a:rPr>
              <a:t> </a:t>
            </a:r>
            <a:r>
              <a:rPr b="1" i="1" lang="en" sz="1400">
                <a:solidFill>
                  <a:srgbClr val="202020"/>
                </a:solidFill>
                <a:highlight>
                  <a:srgbClr val="FFFFFE"/>
                </a:highlight>
                <a:latin typeface="Roboto Mono"/>
                <a:ea typeface="Roboto Mono"/>
                <a:cs typeface="Roboto Mono"/>
                <a:sym typeface="Roboto Mono"/>
              </a:rPr>
              <a:t>by</a:t>
            </a:r>
            <a:r>
              <a:rPr b="1" i="1" lang="en" sz="1400">
                <a:solidFill>
                  <a:schemeClr val="dk1"/>
                </a:solidFill>
                <a:highlight>
                  <a:srgbClr val="FFFFFE"/>
                </a:highlight>
                <a:latin typeface="Roboto Mono"/>
                <a:ea typeface="Roboto Mono"/>
                <a:cs typeface="Roboto Mono"/>
                <a:sym typeface="Roboto Mono"/>
              </a:rPr>
              <a:t> </a:t>
            </a:r>
            <a:r>
              <a:rPr b="1" i="1" lang="en" sz="1400">
                <a:solidFill>
                  <a:srgbClr val="202020"/>
                </a:solidFill>
                <a:highlight>
                  <a:srgbClr val="FFFFFE"/>
                </a:highlight>
                <a:latin typeface="Roboto Mono"/>
                <a:ea typeface="Roboto Mono"/>
                <a:cs typeface="Roboto Mono"/>
                <a:sym typeface="Roboto Mono"/>
              </a:rPr>
              <a:t>$1</a:t>
            </a:r>
            <a:r>
              <a:rPr b="1" i="1" lang="en" sz="1400">
                <a:solidFill>
                  <a:schemeClr val="dk1"/>
                </a:solidFill>
                <a:highlight>
                  <a:srgbClr val="FFFFFE"/>
                </a:highlight>
                <a:latin typeface="Roboto Mono"/>
                <a:ea typeface="Roboto Mono"/>
                <a:cs typeface="Roboto Mono"/>
                <a:sym typeface="Roboto Mono"/>
              </a:rPr>
              <a:t> </a:t>
            </a:r>
            <a:r>
              <a:rPr b="1" i="1" lang="en" sz="1400">
                <a:solidFill>
                  <a:srgbClr val="202020"/>
                </a:solidFill>
                <a:highlight>
                  <a:srgbClr val="FFFFFE"/>
                </a:highlight>
                <a:latin typeface="Roboto Mono"/>
                <a:ea typeface="Roboto Mono"/>
                <a:cs typeface="Roboto Mono"/>
                <a:sym typeface="Roboto Mono"/>
              </a:rPr>
              <a:t>desc</a:t>
            </a:r>
            <a:r>
              <a:rPr b="1" i="1" lang="en" sz="1400">
                <a:solidFill>
                  <a:schemeClr val="dk1"/>
                </a:solidFill>
                <a:highlight>
                  <a:srgbClr val="FFFFFE"/>
                </a:highlight>
                <a:latin typeface="Roboto Mono"/>
                <a:ea typeface="Roboto Mono"/>
                <a:cs typeface="Roboto Mono"/>
                <a:sym typeface="Roboto Mono"/>
              </a:rPr>
              <a:t>;</a:t>
            </a:r>
            <a:endParaRPr b="1" i="1" sz="1400">
              <a:solidFill>
                <a:schemeClr val="dk1"/>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rPr b="1" i="1" lang="en" sz="1400">
                <a:solidFill>
                  <a:srgbClr val="202020"/>
                </a:solidFill>
                <a:highlight>
                  <a:srgbClr val="FFFFFE"/>
                </a:highlight>
                <a:latin typeface="Roboto Mono"/>
                <a:ea typeface="Roboto Mono"/>
                <a:cs typeface="Roboto Mono"/>
                <a:sym typeface="Roboto Mono"/>
              </a:rPr>
              <a:t>dump</a:t>
            </a:r>
            <a:r>
              <a:rPr b="1" i="1" lang="en" sz="1400">
                <a:solidFill>
                  <a:schemeClr val="dk1"/>
                </a:solidFill>
                <a:highlight>
                  <a:srgbClr val="FFFFFE"/>
                </a:highlight>
                <a:latin typeface="Roboto Mono"/>
                <a:ea typeface="Roboto Mono"/>
                <a:cs typeface="Roboto Mono"/>
                <a:sym typeface="Roboto Mono"/>
              </a:rPr>
              <a:t> </a:t>
            </a:r>
            <a:r>
              <a:rPr b="1" i="1" lang="en" sz="1400">
                <a:solidFill>
                  <a:srgbClr val="202020"/>
                </a:solidFill>
                <a:highlight>
                  <a:srgbClr val="FFFFFE"/>
                </a:highlight>
                <a:latin typeface="Roboto Mono"/>
                <a:ea typeface="Roboto Mono"/>
                <a:cs typeface="Roboto Mono"/>
                <a:sym typeface="Roboto Mono"/>
              </a:rPr>
              <a:t>ordered_nums</a:t>
            </a:r>
            <a:r>
              <a:rPr b="1" i="1" lang="en" sz="1400">
                <a:solidFill>
                  <a:schemeClr val="dk1"/>
                </a:solidFill>
                <a:highlight>
                  <a:srgbClr val="FFFFFE"/>
                </a:highlight>
                <a:latin typeface="Roboto Mono"/>
                <a:ea typeface="Roboto Mono"/>
                <a:cs typeface="Roboto Mono"/>
                <a:sym typeface="Roboto Mono"/>
              </a:rPr>
              <a:t>;</a:t>
            </a:r>
            <a:endParaRPr b="1" i="1" sz="1400">
              <a:solidFill>
                <a:schemeClr val="dk1"/>
              </a:solidFill>
              <a:highlight>
                <a:srgbClr val="FFFFFE"/>
              </a:highlight>
              <a:latin typeface="Roboto Mono"/>
              <a:ea typeface="Roboto Mono"/>
              <a:cs typeface="Roboto Mono"/>
              <a:sym typeface="Roboto Mono"/>
            </a:endParaRPr>
          </a:p>
          <a:p>
            <a:pPr indent="0" lvl="0" marL="0" rtl="0" algn="l">
              <a:lnSpc>
                <a:spcPct val="135000"/>
              </a:lnSpc>
              <a:spcBef>
                <a:spcPts val="0"/>
              </a:spcBef>
              <a:spcAft>
                <a:spcPts val="0"/>
              </a:spcAft>
              <a:buClr>
                <a:schemeClr val="dk1"/>
              </a:buClr>
              <a:buSzPts val="1100"/>
              <a:buFont typeface="Arial"/>
              <a:buNone/>
            </a:pPr>
            <a:r>
              <a:t/>
            </a:r>
            <a:endParaRPr sz="1000">
              <a:solidFill>
                <a:schemeClr val="dk1"/>
              </a:solidFill>
              <a:highlight>
                <a:srgbClr val="FFFFFE"/>
              </a:highlight>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Apache Pig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22222"/>
                </a:solidFill>
                <a:highlight>
                  <a:srgbClr val="FFFFFF"/>
                </a:highlight>
              </a:rPr>
              <a:t>Apache Pig</a:t>
            </a:r>
            <a:r>
              <a:rPr baseline="30000" lang="en">
                <a:solidFill>
                  <a:srgbClr val="222222"/>
                </a:solidFill>
                <a:highlight>
                  <a:srgbClr val="FFFFFF"/>
                </a:highlight>
              </a:rPr>
              <a:t> </a:t>
            </a:r>
            <a:r>
              <a:rPr lang="en">
                <a:solidFill>
                  <a:srgbClr val="222222"/>
                </a:solidFill>
                <a:highlight>
                  <a:srgbClr val="FFFFFF"/>
                </a:highlight>
              </a:rPr>
              <a:t>is a high-level platform for creating programs that run on Apache Hadoop. </a:t>
            </a:r>
            <a:endParaRPr>
              <a:solidFill>
                <a:srgbClr val="222222"/>
              </a:solidFill>
              <a:highlight>
                <a:srgbClr val="FFFFFF"/>
              </a:highlight>
            </a:endParaRPr>
          </a:p>
          <a:p>
            <a:pPr indent="0" lvl="0" marL="0" rtl="0" algn="l">
              <a:spcBef>
                <a:spcPts val="1600"/>
              </a:spcBef>
              <a:spcAft>
                <a:spcPts val="1600"/>
              </a:spcAft>
              <a:buNone/>
            </a:pPr>
            <a:r>
              <a:rPr lang="en">
                <a:solidFill>
                  <a:srgbClr val="222222"/>
                </a:solidFill>
                <a:highlight>
                  <a:srgbClr val="FFFFFF"/>
                </a:highlight>
              </a:rPr>
              <a:t>The language for this platform is called </a:t>
            </a:r>
            <a:r>
              <a:rPr b="1" lang="en">
                <a:solidFill>
                  <a:srgbClr val="222222"/>
                </a:solidFill>
                <a:highlight>
                  <a:srgbClr val="FFFFFF"/>
                </a:highlight>
              </a:rPr>
              <a:t>Pig Latin.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Short History of Apache Pig</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22222"/>
                </a:solidFill>
                <a:highlight>
                  <a:srgbClr val="FFFFFF"/>
                </a:highlight>
              </a:rPr>
              <a:t>Apache Pig was originally</a:t>
            </a:r>
            <a:r>
              <a:rPr baseline="30000" lang="en">
                <a:solidFill>
                  <a:srgbClr val="222222"/>
                </a:solidFill>
                <a:highlight>
                  <a:srgbClr val="FFFFFF"/>
                </a:highlight>
              </a:rPr>
              <a:t> </a:t>
            </a:r>
            <a:r>
              <a:rPr lang="en">
                <a:solidFill>
                  <a:srgbClr val="222222"/>
                </a:solidFill>
                <a:highlight>
                  <a:srgbClr val="FFFFFF"/>
                </a:highlight>
              </a:rPr>
              <a:t>developed at Yahoo Research around 2006 for researchers to have an ad-hoc way of creating and executing MapReduce jobs on very large data sets. </a:t>
            </a:r>
            <a:endParaRPr>
              <a:solidFill>
                <a:srgbClr val="222222"/>
              </a:solidFill>
              <a:highlight>
                <a:srgbClr val="FFFFFF"/>
              </a:highlight>
            </a:endParaRPr>
          </a:p>
          <a:p>
            <a:pPr indent="0" lvl="0" marL="0" rtl="0" algn="l">
              <a:spcBef>
                <a:spcPts val="1600"/>
              </a:spcBef>
              <a:spcAft>
                <a:spcPts val="1600"/>
              </a:spcAft>
              <a:buNone/>
            </a:pPr>
            <a:r>
              <a:rPr lang="en">
                <a:solidFill>
                  <a:srgbClr val="222222"/>
                </a:solidFill>
                <a:highlight>
                  <a:srgbClr val="FFFFFF"/>
                </a:highlight>
              </a:rPr>
              <a:t>In 2007, it was moved into the Apache Software Foundation.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Apache Pig Features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marR="292100" rtl="0" algn="l">
              <a:spcBef>
                <a:spcPts val="500"/>
              </a:spcBef>
              <a:spcAft>
                <a:spcPts val="0"/>
              </a:spcAft>
              <a:buClr>
                <a:schemeClr val="dk1"/>
              </a:buClr>
              <a:buSzPts val="1800"/>
              <a:buFont typeface="Verdana"/>
              <a:buChar char="●"/>
            </a:pPr>
            <a:r>
              <a:rPr b="1" lang="en">
                <a:solidFill>
                  <a:schemeClr val="dk1"/>
                </a:solidFill>
                <a:latin typeface="Verdana"/>
                <a:ea typeface="Verdana"/>
                <a:cs typeface="Verdana"/>
                <a:sym typeface="Verdana"/>
              </a:rPr>
              <a:t>Ease of programming.</a:t>
            </a:r>
            <a:r>
              <a:rPr lang="en">
                <a:solidFill>
                  <a:schemeClr val="dk1"/>
                </a:solidFill>
                <a:latin typeface="Verdana"/>
                <a:ea typeface="Verdana"/>
                <a:cs typeface="Verdana"/>
                <a:sym typeface="Verdana"/>
              </a:rPr>
              <a:t> It is trivial to achieve parallel execution of simple, "embarrassingly parallel" data analysis tasks. Complex tasks comprised of multiple interrelated data transformations are explicitly encoded as data flow sequences, making them easy to write, understand, and maintain.</a:t>
            </a:r>
            <a:endParaRPr>
              <a:solidFill>
                <a:schemeClr val="dk1"/>
              </a:solidFill>
              <a:latin typeface="Verdana"/>
              <a:ea typeface="Verdana"/>
              <a:cs typeface="Verdana"/>
              <a:sym typeface="Verdana"/>
            </a:endParaRPr>
          </a:p>
          <a:p>
            <a:pPr indent="-342900" lvl="0" marL="457200" marR="292100" rtl="0" algn="l">
              <a:spcBef>
                <a:spcPts val="0"/>
              </a:spcBef>
              <a:spcAft>
                <a:spcPts val="0"/>
              </a:spcAft>
              <a:buClr>
                <a:schemeClr val="dk1"/>
              </a:buClr>
              <a:buSzPts val="1800"/>
              <a:buFont typeface="Verdana"/>
              <a:buChar char="●"/>
            </a:pPr>
            <a:r>
              <a:rPr b="1" lang="en">
                <a:solidFill>
                  <a:schemeClr val="dk1"/>
                </a:solidFill>
                <a:latin typeface="Verdana"/>
                <a:ea typeface="Verdana"/>
                <a:cs typeface="Verdana"/>
                <a:sym typeface="Verdana"/>
              </a:rPr>
              <a:t>Optimization opportunities.</a:t>
            </a:r>
            <a:r>
              <a:rPr lang="en">
                <a:solidFill>
                  <a:schemeClr val="dk1"/>
                </a:solidFill>
                <a:latin typeface="Verdana"/>
                <a:ea typeface="Verdana"/>
                <a:cs typeface="Verdana"/>
                <a:sym typeface="Verdana"/>
              </a:rPr>
              <a:t> The way in which tasks are encoded permits the system to optimize their execution automatically, allowing the user to focus on semantics rather than efficiency.</a:t>
            </a:r>
            <a:endParaRPr>
              <a:solidFill>
                <a:schemeClr val="dk1"/>
              </a:solidFill>
              <a:latin typeface="Verdana"/>
              <a:ea typeface="Verdana"/>
              <a:cs typeface="Verdana"/>
              <a:sym typeface="Verdana"/>
            </a:endParaRPr>
          </a:p>
          <a:p>
            <a:pPr indent="-342900" lvl="0" marL="457200" marR="292100" rtl="0" algn="l">
              <a:spcBef>
                <a:spcPts val="0"/>
              </a:spcBef>
              <a:spcAft>
                <a:spcPts val="0"/>
              </a:spcAft>
              <a:buClr>
                <a:schemeClr val="dk1"/>
              </a:buClr>
              <a:buSzPts val="1800"/>
              <a:buFont typeface="Verdana"/>
              <a:buChar char="●"/>
            </a:pPr>
            <a:r>
              <a:rPr b="1" lang="en">
                <a:solidFill>
                  <a:schemeClr val="dk1"/>
                </a:solidFill>
                <a:latin typeface="Verdana"/>
                <a:ea typeface="Verdana"/>
                <a:cs typeface="Verdana"/>
                <a:sym typeface="Verdana"/>
              </a:rPr>
              <a:t>Extensibility.</a:t>
            </a:r>
            <a:r>
              <a:rPr lang="en">
                <a:solidFill>
                  <a:schemeClr val="dk1"/>
                </a:solidFill>
                <a:latin typeface="Verdana"/>
                <a:ea typeface="Verdana"/>
                <a:cs typeface="Verdana"/>
                <a:sym typeface="Verdana"/>
              </a:rPr>
              <a:t> Users can create their own functions to do special-purpose processing.</a:t>
            </a:r>
            <a:endParaRPr>
              <a:solidFill>
                <a:schemeClr val="dk1"/>
              </a:solidFill>
              <a:latin typeface="Verdana"/>
              <a:ea typeface="Verdana"/>
              <a:cs typeface="Verdana"/>
              <a:sym typeface="Verdana"/>
            </a:endParaRPr>
          </a:p>
          <a:p>
            <a:pPr indent="0" lvl="0" marL="0" rtl="0" algn="l">
              <a:spcBef>
                <a:spcPts val="5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Apache Pig Execution Modes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marR="292100" rtl="0" algn="l">
              <a:spcBef>
                <a:spcPts val="500"/>
              </a:spcBef>
              <a:spcAft>
                <a:spcPts val="0"/>
              </a:spcAft>
              <a:buClr>
                <a:schemeClr val="dk1"/>
              </a:buClr>
              <a:buSzPts val="1400"/>
              <a:buFont typeface="Verdana"/>
              <a:buAutoNum type="arabicPeriod"/>
            </a:pPr>
            <a:r>
              <a:rPr b="1" lang="en" sz="1400">
                <a:solidFill>
                  <a:schemeClr val="dk1"/>
                </a:solidFill>
                <a:latin typeface="Verdana"/>
                <a:ea typeface="Verdana"/>
                <a:cs typeface="Verdana"/>
                <a:sym typeface="Verdana"/>
              </a:rPr>
              <a:t>Local Mode</a:t>
            </a:r>
            <a:r>
              <a:rPr lang="en" sz="1400">
                <a:solidFill>
                  <a:schemeClr val="dk1"/>
                </a:solidFill>
                <a:latin typeface="Verdana"/>
                <a:ea typeface="Verdana"/>
                <a:cs typeface="Verdana"/>
                <a:sym typeface="Verdana"/>
              </a:rPr>
              <a:t> - (pig -x local) To run Pig in local mode, you need access to a single machine; all files are installed and run using your local host and file system. </a:t>
            </a:r>
            <a:endParaRPr sz="1400">
              <a:solidFill>
                <a:schemeClr val="dk1"/>
              </a:solidFill>
              <a:latin typeface="Verdana"/>
              <a:ea typeface="Verdana"/>
              <a:cs typeface="Verdana"/>
              <a:sym typeface="Verdana"/>
            </a:endParaRPr>
          </a:p>
          <a:p>
            <a:pPr indent="-317500" lvl="0" marL="457200" marR="292100" rtl="0" algn="l">
              <a:spcBef>
                <a:spcPts val="0"/>
              </a:spcBef>
              <a:spcAft>
                <a:spcPts val="0"/>
              </a:spcAft>
              <a:buClr>
                <a:schemeClr val="dk1"/>
              </a:buClr>
              <a:buSzPts val="1400"/>
              <a:buFont typeface="Verdana"/>
              <a:buAutoNum type="arabicPeriod"/>
            </a:pPr>
            <a:r>
              <a:rPr b="1" lang="en" sz="1400">
                <a:solidFill>
                  <a:schemeClr val="dk1"/>
                </a:solidFill>
                <a:latin typeface="Verdana"/>
                <a:ea typeface="Verdana"/>
                <a:cs typeface="Verdana"/>
                <a:sym typeface="Verdana"/>
              </a:rPr>
              <a:t>Tez Local Mode</a:t>
            </a:r>
            <a:r>
              <a:rPr lang="en" sz="1400">
                <a:solidFill>
                  <a:schemeClr val="dk1"/>
                </a:solidFill>
                <a:latin typeface="Verdana"/>
                <a:ea typeface="Verdana"/>
                <a:cs typeface="Verdana"/>
                <a:sym typeface="Verdana"/>
              </a:rPr>
              <a:t> -(pig -x tez_local) It is similar to local mode, except internally Pig will invoke tez runtime engine..</a:t>
            </a:r>
            <a:endParaRPr sz="1400">
              <a:solidFill>
                <a:schemeClr val="dk1"/>
              </a:solidFill>
              <a:latin typeface="Verdana"/>
              <a:ea typeface="Verdana"/>
              <a:cs typeface="Verdana"/>
              <a:sym typeface="Verdana"/>
            </a:endParaRPr>
          </a:p>
          <a:p>
            <a:pPr indent="-317500" lvl="0" marL="457200" marR="292100" rtl="0" algn="l">
              <a:spcBef>
                <a:spcPts val="0"/>
              </a:spcBef>
              <a:spcAft>
                <a:spcPts val="0"/>
              </a:spcAft>
              <a:buClr>
                <a:schemeClr val="dk1"/>
              </a:buClr>
              <a:buSzPts val="1400"/>
              <a:buFont typeface="Verdana"/>
              <a:buAutoNum type="arabicPeriod"/>
            </a:pPr>
            <a:r>
              <a:rPr b="1" lang="en" sz="1400">
                <a:solidFill>
                  <a:schemeClr val="dk1"/>
                </a:solidFill>
                <a:latin typeface="Verdana"/>
                <a:ea typeface="Verdana"/>
                <a:cs typeface="Verdana"/>
                <a:sym typeface="Verdana"/>
              </a:rPr>
              <a:t>Spark Local Mode</a:t>
            </a:r>
            <a:r>
              <a:rPr lang="en" sz="1400">
                <a:solidFill>
                  <a:schemeClr val="dk1"/>
                </a:solidFill>
                <a:latin typeface="Verdana"/>
                <a:ea typeface="Verdana"/>
                <a:cs typeface="Verdana"/>
                <a:sym typeface="Verdana"/>
              </a:rPr>
              <a:t> - (pig -x spark_local) It is similar to local mode, except internally Pig will invoke spark runtime engine.</a:t>
            </a:r>
            <a:endParaRPr sz="1400">
              <a:solidFill>
                <a:schemeClr val="dk1"/>
              </a:solidFill>
              <a:latin typeface="Verdana"/>
              <a:ea typeface="Verdana"/>
              <a:cs typeface="Verdana"/>
              <a:sym typeface="Verdana"/>
            </a:endParaRPr>
          </a:p>
          <a:p>
            <a:pPr indent="-317500" lvl="0" marL="457200" marR="292100" rtl="0" algn="l">
              <a:spcBef>
                <a:spcPts val="0"/>
              </a:spcBef>
              <a:spcAft>
                <a:spcPts val="0"/>
              </a:spcAft>
              <a:buClr>
                <a:schemeClr val="dk1"/>
              </a:buClr>
              <a:buSzPts val="1400"/>
              <a:buFont typeface="Verdana"/>
              <a:buAutoNum type="arabicPeriod"/>
            </a:pPr>
            <a:r>
              <a:rPr b="1" lang="en" sz="1400">
                <a:solidFill>
                  <a:schemeClr val="dk1"/>
                </a:solidFill>
                <a:latin typeface="Verdana"/>
                <a:ea typeface="Verdana"/>
                <a:cs typeface="Verdana"/>
                <a:sym typeface="Verdana"/>
              </a:rPr>
              <a:t>Mapreduce Mode</a:t>
            </a:r>
            <a:r>
              <a:rPr lang="en" sz="1400">
                <a:solidFill>
                  <a:schemeClr val="dk1"/>
                </a:solidFill>
                <a:latin typeface="Verdana"/>
                <a:ea typeface="Verdana"/>
                <a:cs typeface="Verdana"/>
                <a:sym typeface="Verdana"/>
              </a:rPr>
              <a:t> - (pig OR pig -x mapreduce) You need access to a Hadoop cluster and HDFS installation. Mapreduce mode is the default mode.</a:t>
            </a:r>
            <a:endParaRPr sz="1400">
              <a:solidFill>
                <a:schemeClr val="dk1"/>
              </a:solidFill>
              <a:latin typeface="Verdana"/>
              <a:ea typeface="Verdana"/>
              <a:cs typeface="Verdana"/>
              <a:sym typeface="Verdana"/>
            </a:endParaRPr>
          </a:p>
          <a:p>
            <a:pPr indent="-317500" lvl="0" marL="457200" marR="292100" rtl="0" algn="l">
              <a:spcBef>
                <a:spcPts val="0"/>
              </a:spcBef>
              <a:spcAft>
                <a:spcPts val="0"/>
              </a:spcAft>
              <a:buClr>
                <a:schemeClr val="dk1"/>
              </a:buClr>
              <a:buSzPts val="1400"/>
              <a:buFont typeface="Verdana"/>
              <a:buAutoNum type="arabicPeriod"/>
            </a:pPr>
            <a:r>
              <a:rPr b="1" lang="en" sz="1400">
                <a:solidFill>
                  <a:schemeClr val="dk1"/>
                </a:solidFill>
                <a:latin typeface="Verdana"/>
                <a:ea typeface="Verdana"/>
                <a:cs typeface="Verdana"/>
                <a:sym typeface="Verdana"/>
              </a:rPr>
              <a:t>Tez Mode</a:t>
            </a:r>
            <a:r>
              <a:rPr lang="en" sz="1400">
                <a:solidFill>
                  <a:schemeClr val="dk1"/>
                </a:solidFill>
                <a:latin typeface="Verdana"/>
                <a:ea typeface="Verdana"/>
                <a:cs typeface="Verdana"/>
                <a:sym typeface="Verdana"/>
              </a:rPr>
              <a:t> - (pig -x tez) You need access to a Hadoop cluster and HDFS installation. Specify Tez mode using the -x flag (-x tez).</a:t>
            </a:r>
            <a:endParaRPr sz="1400">
              <a:solidFill>
                <a:schemeClr val="dk1"/>
              </a:solidFill>
              <a:latin typeface="Verdana"/>
              <a:ea typeface="Verdana"/>
              <a:cs typeface="Verdana"/>
              <a:sym typeface="Verdana"/>
            </a:endParaRPr>
          </a:p>
          <a:p>
            <a:pPr indent="-317500" lvl="0" marL="457200" marR="292100" rtl="0" algn="l">
              <a:spcBef>
                <a:spcPts val="0"/>
              </a:spcBef>
              <a:spcAft>
                <a:spcPts val="0"/>
              </a:spcAft>
              <a:buClr>
                <a:schemeClr val="dk1"/>
              </a:buClr>
              <a:buSzPts val="1400"/>
              <a:buFont typeface="Verdana"/>
              <a:buAutoNum type="arabicPeriod"/>
            </a:pPr>
            <a:r>
              <a:rPr b="1" lang="en" sz="1400">
                <a:solidFill>
                  <a:schemeClr val="dk1"/>
                </a:solidFill>
                <a:latin typeface="Verdana"/>
                <a:ea typeface="Verdana"/>
                <a:cs typeface="Verdana"/>
                <a:sym typeface="Verdana"/>
              </a:rPr>
              <a:t>Spark Mode</a:t>
            </a:r>
            <a:r>
              <a:rPr lang="en" sz="1400">
                <a:solidFill>
                  <a:schemeClr val="dk1"/>
                </a:solidFill>
                <a:latin typeface="Verdana"/>
                <a:ea typeface="Verdana"/>
                <a:cs typeface="Verdana"/>
                <a:sym typeface="Verdana"/>
              </a:rPr>
              <a:t> - (pig -x spark) To run Pig in Spark mode, you need access to a Spark, Yarn or Mesos cluster and HDFS installation.</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and Components</a:t>
            </a:r>
            <a:endParaRPr/>
          </a:p>
        </p:txBody>
      </p:sp>
      <p:pic>
        <p:nvPicPr>
          <p:cNvPr id="85" name="Google Shape;85;p18"/>
          <p:cNvPicPr preferRelativeResize="0"/>
          <p:nvPr/>
        </p:nvPicPr>
        <p:blipFill>
          <a:blip r:embed="rId3">
            <a:alphaModFix/>
          </a:blip>
          <a:stretch>
            <a:fillRect/>
          </a:stretch>
        </p:blipFill>
        <p:spPr>
          <a:xfrm>
            <a:off x="152400" y="1170125"/>
            <a:ext cx="6792847" cy="382097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Pig Latin program consists of a collection of statements(operations or commands).</a:t>
            </a:r>
            <a:endParaRPr/>
          </a:p>
          <a:p>
            <a:pPr indent="0" lvl="0" marL="0" rtl="0" algn="l">
              <a:spcBef>
                <a:spcPts val="1600"/>
              </a:spcBef>
              <a:spcAft>
                <a:spcPts val="0"/>
              </a:spcAft>
              <a:buNone/>
            </a:pPr>
            <a:r>
              <a:rPr lang="en"/>
              <a:t>E.g. </a:t>
            </a:r>
            <a:endParaRPr/>
          </a:p>
          <a:p>
            <a:pPr indent="-342900" lvl="0" marL="457200" rtl="0" algn="l">
              <a:spcBef>
                <a:spcPts val="1600"/>
              </a:spcBef>
              <a:spcAft>
                <a:spcPts val="0"/>
              </a:spcAft>
              <a:buSzPts val="1800"/>
              <a:buAutoNum type="arabicPeriod"/>
            </a:pPr>
            <a:r>
              <a:rPr b="1" i="1" lang="en"/>
              <a:t>grouped_records = GROUP records BY year</a:t>
            </a:r>
            <a:r>
              <a:rPr b="1" lang="en"/>
              <a:t>;</a:t>
            </a:r>
            <a:endParaRPr b="1"/>
          </a:p>
          <a:p>
            <a:pPr indent="0" lvl="0" marL="0" rtl="0" algn="l">
              <a:spcBef>
                <a:spcPts val="1600"/>
              </a:spcBef>
              <a:spcAft>
                <a:spcPts val="0"/>
              </a:spcAft>
              <a:buNone/>
            </a:pPr>
            <a:r>
              <a:rPr b="1" lang="en"/>
              <a:t>GROUP </a:t>
            </a:r>
            <a:r>
              <a:rPr lang="en"/>
              <a:t>is an operation.</a:t>
            </a:r>
            <a:endParaRPr/>
          </a:p>
          <a:p>
            <a:pPr indent="0" lvl="0" marL="0" rtl="0" algn="l">
              <a:spcBef>
                <a:spcPts val="1600"/>
              </a:spcBef>
              <a:spcAft>
                <a:spcPts val="0"/>
              </a:spcAft>
              <a:buNone/>
            </a:pPr>
            <a:r>
              <a:rPr b="1" lang="en"/>
              <a:t>2.</a:t>
            </a:r>
            <a:r>
              <a:rPr b="1" i="1" lang="en"/>
              <a:t> ls /  </a:t>
            </a:r>
            <a:r>
              <a:rPr lang="en"/>
              <a:t> - is a command</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Statements that have to be terminated with a semicolon can be split across multiple lines for readability:</a:t>
            </a:r>
            <a:endParaRPr/>
          </a:p>
          <a:p>
            <a:pPr indent="0" lvl="0" marL="0" rtl="0" algn="l">
              <a:spcBef>
                <a:spcPts val="1600"/>
              </a:spcBef>
              <a:spcAft>
                <a:spcPts val="0"/>
              </a:spcAft>
              <a:buNone/>
            </a:pPr>
            <a:r>
              <a:rPr b="1" i="1" lang="en"/>
              <a:t>records = LOAD 'input/ncdc/micro-tab/sample.txt'</a:t>
            </a:r>
            <a:endParaRPr b="1" i="1"/>
          </a:p>
          <a:p>
            <a:pPr indent="0" lvl="0" marL="0" rtl="0" algn="l">
              <a:spcBef>
                <a:spcPts val="1600"/>
              </a:spcBef>
              <a:spcAft>
                <a:spcPts val="0"/>
              </a:spcAft>
              <a:buNone/>
            </a:pPr>
            <a:r>
              <a:rPr b="1" i="1" lang="en"/>
              <a:t>AS (year:chararray, temperature:int, quality:int);</a:t>
            </a:r>
            <a:endParaRPr b="1" i="1"/>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Execution</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data processing takes place while the logical plan of the program is being constructed. For example in :</a:t>
            </a:r>
            <a:endParaRPr/>
          </a:p>
          <a:p>
            <a:pPr indent="0" lvl="0" marL="0" rtl="0" algn="l">
              <a:spcBef>
                <a:spcPts val="1600"/>
              </a:spcBef>
              <a:spcAft>
                <a:spcPts val="0"/>
              </a:spcAft>
              <a:buNone/>
            </a:pPr>
            <a:r>
              <a:rPr b="1" i="1" lang="en" sz="1200"/>
              <a:t>records = LOAD 'input/ncdc/micro-tab/sample.txt' using PigStorage(',') AS (year:chararray, temperature:int, quality:int);</a:t>
            </a:r>
            <a:endParaRPr b="1" i="1" sz="1200"/>
          </a:p>
          <a:p>
            <a:pPr indent="0" lvl="0" marL="0" rtl="0" algn="l">
              <a:spcBef>
                <a:spcPts val="1600"/>
              </a:spcBef>
              <a:spcAft>
                <a:spcPts val="0"/>
              </a:spcAft>
              <a:buNone/>
            </a:pPr>
            <a:r>
              <a:rPr b="1" i="1" lang="en" sz="1200"/>
              <a:t>filtered_records = FILTER records BY temperature != 9999 AND quality IN (0, 1, 4, 5, 9);</a:t>
            </a:r>
            <a:endParaRPr b="1" i="1" sz="1200"/>
          </a:p>
          <a:p>
            <a:pPr indent="0" lvl="0" marL="0" rtl="0" algn="l">
              <a:spcBef>
                <a:spcPts val="1600"/>
              </a:spcBef>
              <a:spcAft>
                <a:spcPts val="0"/>
              </a:spcAft>
              <a:buNone/>
            </a:pPr>
            <a:r>
              <a:rPr b="1" i="1" lang="en" sz="1200"/>
              <a:t>grouped_records = GROUP filtered_records BY year;</a:t>
            </a:r>
            <a:endParaRPr b="1" i="1" sz="1200"/>
          </a:p>
          <a:p>
            <a:pPr indent="0" lvl="0" marL="0" rtl="0" algn="l">
              <a:spcBef>
                <a:spcPts val="1600"/>
              </a:spcBef>
              <a:spcAft>
                <a:spcPts val="0"/>
              </a:spcAft>
              <a:buNone/>
            </a:pPr>
            <a:r>
              <a:rPr b="1" i="1" lang="en" sz="1200"/>
              <a:t>max_temp = FOREACH grouped_records GENERATE group,</a:t>
            </a:r>
            <a:endParaRPr b="1" i="1" sz="1200"/>
          </a:p>
          <a:p>
            <a:pPr indent="457200" lvl="0" marL="0" rtl="0" algn="l">
              <a:spcBef>
                <a:spcPts val="1600"/>
              </a:spcBef>
              <a:spcAft>
                <a:spcPts val="0"/>
              </a:spcAft>
              <a:buNone/>
            </a:pPr>
            <a:r>
              <a:rPr b="1" i="1" lang="en" sz="1200"/>
              <a:t>MAX(filtered_records.temperature);</a:t>
            </a:r>
            <a:endParaRPr b="1" i="1" sz="1200"/>
          </a:p>
          <a:p>
            <a:pPr indent="0" lvl="0" marL="0" rtl="0" algn="l">
              <a:spcBef>
                <a:spcPts val="1600"/>
              </a:spcBef>
              <a:spcAft>
                <a:spcPts val="0"/>
              </a:spcAft>
              <a:buNone/>
            </a:pPr>
            <a:r>
              <a:rPr b="1" i="1" lang="en" sz="1200"/>
              <a:t>DUMP max_temp;</a:t>
            </a:r>
            <a:endParaRPr b="1" i="1" sz="1200"/>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