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BFD0C1-9C43-44AA-80EC-C502A8FA2745}">
  <a:tblStyle styleId="{42BFD0C1-9C43-44AA-80EC-C502A8FA27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d1313529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d1313529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d1313529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d1313529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d1313529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d1313529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d1313529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d1313529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d1313529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d1313529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d1313529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d1313529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d1313529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d1313529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d1313529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d1313529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d131352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d131352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d131352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d131352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d1313529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d1313529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d1313529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d1313529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d1313529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d1313529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d1313529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d1313529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d1313529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d1313529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d1313529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d1313529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Clocks: Physical and Logical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Causality and Happens-Before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356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 1 sends “London is the capital of France” to nodes 2 and 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 2 receives the message and sends “No, it isn’t!” to other two nodes.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 3 receives “No , it isn’t!”, and after a while “London is the capital of France”.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9175" y="1308297"/>
            <a:ext cx="4823126" cy="32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Happens-Before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r>
              <a:rPr b="1" lang="en"/>
              <a:t> -&gt; b</a:t>
            </a:r>
            <a:r>
              <a:rPr lang="en"/>
              <a:t> (a happens before be) if and only if: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</a:t>
            </a:r>
            <a:r>
              <a:rPr lang="en"/>
              <a:t> and </a:t>
            </a:r>
            <a:r>
              <a:rPr b="1" lang="en"/>
              <a:t>b</a:t>
            </a:r>
            <a:r>
              <a:rPr lang="en"/>
              <a:t> </a:t>
            </a:r>
            <a:r>
              <a:rPr lang="en"/>
              <a:t>occurred</a:t>
            </a:r>
            <a:r>
              <a:rPr lang="en"/>
              <a:t> on the same node and </a:t>
            </a:r>
            <a:r>
              <a:rPr b="1" lang="en"/>
              <a:t>a</a:t>
            </a:r>
            <a:r>
              <a:rPr lang="en"/>
              <a:t> </a:t>
            </a:r>
            <a:r>
              <a:rPr lang="en"/>
              <a:t>occurred</a:t>
            </a:r>
            <a:r>
              <a:rPr lang="en"/>
              <a:t> before </a:t>
            </a:r>
            <a:r>
              <a:rPr b="1" lang="en"/>
              <a:t>b</a:t>
            </a:r>
            <a:r>
              <a:rPr lang="en"/>
              <a:t>, 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event </a:t>
            </a:r>
            <a:r>
              <a:rPr b="1" lang="en"/>
              <a:t>a</a:t>
            </a:r>
            <a:r>
              <a:rPr lang="en"/>
              <a:t> is the sending of a message </a:t>
            </a:r>
            <a:r>
              <a:rPr b="1" i="1" lang="en"/>
              <a:t>m</a:t>
            </a:r>
            <a:r>
              <a:rPr lang="en"/>
              <a:t>, and event b is the receipts of that same </a:t>
            </a:r>
            <a:r>
              <a:rPr lang="en"/>
              <a:t>message</a:t>
            </a:r>
            <a:r>
              <a:rPr lang="en"/>
              <a:t> </a:t>
            </a:r>
            <a:r>
              <a:rPr b="1" i="1" lang="en"/>
              <a:t>m</a:t>
            </a:r>
            <a:r>
              <a:rPr lang="en"/>
              <a:t>, 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there is an event </a:t>
            </a:r>
            <a:r>
              <a:rPr b="1" lang="en"/>
              <a:t>c</a:t>
            </a:r>
            <a:r>
              <a:rPr lang="en"/>
              <a:t>, such that </a:t>
            </a:r>
            <a:r>
              <a:rPr b="1" lang="en"/>
              <a:t>a-&gt;c </a:t>
            </a:r>
            <a:r>
              <a:rPr lang="en"/>
              <a:t>and </a:t>
            </a:r>
            <a:r>
              <a:rPr b="1" lang="en"/>
              <a:t>c-&gt;b.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Happens-before relationship is a </a:t>
            </a:r>
            <a:r>
              <a:rPr i="1" lang="en"/>
              <a:t>partial order, </a:t>
            </a:r>
            <a:r>
              <a:rPr lang="en"/>
              <a:t>i.e., it is possible that neither </a:t>
            </a:r>
            <a:r>
              <a:rPr b="1" lang="en"/>
              <a:t>a-&gt;b </a:t>
            </a:r>
            <a:r>
              <a:rPr lang="en"/>
              <a:t>nor </a:t>
            </a:r>
            <a:r>
              <a:rPr b="1" lang="en"/>
              <a:t>b-&gt;a.</a:t>
            </a:r>
            <a:r>
              <a:rPr lang="en"/>
              <a:t> In that case </a:t>
            </a:r>
            <a:r>
              <a:rPr b="1" lang="en"/>
              <a:t>a </a:t>
            </a:r>
            <a:r>
              <a:rPr lang="en"/>
              <a:t>and </a:t>
            </a:r>
            <a:r>
              <a:rPr b="1" lang="en"/>
              <a:t>b </a:t>
            </a:r>
            <a:r>
              <a:rPr lang="en"/>
              <a:t>are </a:t>
            </a:r>
            <a:r>
              <a:rPr b="1" i="1" lang="en"/>
              <a:t>concurrent</a:t>
            </a:r>
            <a:r>
              <a:rPr lang="en"/>
              <a:t>(</a:t>
            </a:r>
            <a:r>
              <a:rPr b="1" lang="en"/>
              <a:t>a||b</a:t>
            </a:r>
            <a:r>
              <a:rPr lang="en"/>
              <a:t>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Causality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Causality</a:t>
            </a:r>
            <a:r>
              <a:rPr lang="en"/>
              <a:t> is the relationship between </a:t>
            </a:r>
            <a:r>
              <a:rPr b="1" lang="en"/>
              <a:t>cause</a:t>
            </a:r>
            <a:r>
              <a:rPr lang="en"/>
              <a:t>(an action) and </a:t>
            </a:r>
            <a:r>
              <a:rPr b="1" lang="en"/>
              <a:t>effect</a:t>
            </a:r>
            <a:r>
              <a:rPr lang="en"/>
              <a:t>(the outcome).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answers: “</a:t>
            </a:r>
            <a:r>
              <a:rPr i="1" lang="en"/>
              <a:t>Does X make Y happen?</a:t>
            </a:r>
            <a:r>
              <a:rPr lang="en"/>
              <a:t>”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/>
              <a:t>Key Rules of Causality:</a:t>
            </a:r>
            <a:endParaRPr b="1"/>
          </a:p>
          <a:p>
            <a:pPr indent="-300037" lvl="0" marL="45720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50000"/>
              <a:buAutoNum type="arabicPeriod"/>
            </a:pPr>
            <a:r>
              <a:rPr b="1" lang="en"/>
              <a:t>Temporal Order : </a:t>
            </a:r>
            <a:r>
              <a:rPr lang="en"/>
              <a:t>The </a:t>
            </a:r>
            <a:r>
              <a:rPr i="1" lang="en"/>
              <a:t>cause</a:t>
            </a:r>
            <a:r>
              <a:rPr lang="en"/>
              <a:t> must happen </a:t>
            </a:r>
            <a:r>
              <a:rPr b="1" i="1" lang="en"/>
              <a:t>before</a:t>
            </a:r>
            <a:r>
              <a:rPr lang="en"/>
              <a:t> the </a:t>
            </a:r>
            <a:r>
              <a:rPr i="1" lang="en"/>
              <a:t>effect</a:t>
            </a:r>
            <a:r>
              <a:rPr lang="en"/>
              <a:t>. E.g. Rain(X)-&gt;Wet Ground(Y)</a:t>
            </a:r>
            <a:endParaRPr sz="12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30003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Correlation ≠ Causation: </a:t>
            </a:r>
            <a:r>
              <a:rPr lang="en"/>
              <a:t>Just because two things happen together doesn’t mean one causes the other. E.g., In a famous joke a biologist cuts cockroach’s legs one by one and commands :”Run!”, after cutting the last let the roach can’t move anymore. The </a:t>
            </a:r>
            <a:r>
              <a:rPr lang="en"/>
              <a:t>biologist</a:t>
            </a:r>
            <a:r>
              <a:rPr lang="en"/>
              <a:t> makes conclusion:</a:t>
            </a:r>
            <a:r>
              <a:rPr b="1" lang="en"/>
              <a:t> “Cutting all legs makes roaches deaf!” </a:t>
            </a:r>
            <a:r>
              <a:rPr i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"/>
              <a:t>Correlation without </a:t>
            </a:r>
            <a:r>
              <a:rPr lang="en"/>
              <a:t>causation</a:t>
            </a:r>
            <a:r>
              <a:rPr lang="en"/>
              <a:t>: cutting the legs and becoming deaf.</a:t>
            </a:r>
            <a:endParaRPr/>
          </a:p>
          <a:p>
            <a:pPr indent="-30003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Counterfactual Dependence: </a:t>
            </a:r>
            <a:r>
              <a:rPr lang="en"/>
              <a:t>Would </a:t>
            </a:r>
            <a:r>
              <a:rPr b="1" lang="en"/>
              <a:t>Y</a:t>
            </a:r>
            <a:r>
              <a:rPr lang="en"/>
              <a:t> still happen if </a:t>
            </a:r>
            <a:r>
              <a:rPr b="1" lang="en"/>
              <a:t>X</a:t>
            </a:r>
            <a:r>
              <a:rPr lang="en"/>
              <a:t> didn’t?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Causality and Happens-before relation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</a:t>
            </a:r>
            <a:r>
              <a:rPr b="1" lang="en"/>
              <a:t>a-&gt;b</a:t>
            </a:r>
            <a:r>
              <a:rPr lang="en"/>
              <a:t>, then </a:t>
            </a:r>
            <a:r>
              <a:rPr b="1" lang="en"/>
              <a:t>a</a:t>
            </a:r>
            <a:r>
              <a:rPr lang="en"/>
              <a:t> </a:t>
            </a:r>
            <a:r>
              <a:rPr b="1" lang="en"/>
              <a:t>might</a:t>
            </a:r>
            <a:r>
              <a:rPr lang="en"/>
              <a:t> have caused </a:t>
            </a:r>
            <a:r>
              <a:rPr b="1" lang="en"/>
              <a:t>b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</a:t>
            </a:r>
            <a:r>
              <a:rPr b="1" lang="en"/>
              <a:t>a||b</a:t>
            </a:r>
            <a:r>
              <a:rPr lang="en"/>
              <a:t>, </a:t>
            </a:r>
            <a:r>
              <a:rPr b="1" lang="en"/>
              <a:t>a</a:t>
            </a:r>
            <a:r>
              <a:rPr lang="en"/>
              <a:t> </a:t>
            </a:r>
            <a:r>
              <a:rPr b="1" lang="en"/>
              <a:t>cannot</a:t>
            </a:r>
            <a:r>
              <a:rPr lang="en"/>
              <a:t> have caused </a:t>
            </a:r>
            <a:r>
              <a:rPr b="1" lang="en"/>
              <a:t>b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Happens-before relation encodes </a:t>
            </a:r>
            <a:r>
              <a:rPr b="1" lang="en"/>
              <a:t>potential causality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Clocks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logical clock is a mechanism to assign a partial ordering to events across multiple processes, enabling systems to track causality without relying on synchronized physical clocks. Since distributed systems lack a reliable global clock and communication </a:t>
            </a:r>
            <a:r>
              <a:rPr lang="en"/>
              <a:t>delayed</a:t>
            </a:r>
            <a:r>
              <a:rPr lang="en"/>
              <a:t> vary, logical clocks provide a way to reason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Logical Clocks: Lamport Clock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Lamport Clock</a:t>
            </a:r>
            <a:r>
              <a:rPr lang="en"/>
              <a:t>(Scalar Logical Clocks) - Each process maintains a counter(logical clock), with initial value = 0. Rules: </a:t>
            </a:r>
            <a:endParaRPr/>
          </a:p>
          <a:p>
            <a:pPr indent="-310832" lvl="1" marL="914400" rtl="0" algn="l">
              <a:spcBef>
                <a:spcPts val="120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Before executing an event, a process increments its clock by 1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Sent messages include the logical clock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On receiving a message with timestamp T, the receiving process updates its clock to C=max(C,T)+1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Purpose:</a:t>
            </a:r>
            <a:r>
              <a:rPr lang="en"/>
              <a:t> Ensure that if events A -&gt; B, then C(A) &lt; C(B)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Limitations:</a:t>
            </a:r>
            <a:r>
              <a:rPr lang="en"/>
              <a:t> If C(A) &lt; C(B), it doesn’t guarantee A-&gt;B. It provides a weak causality guarantee.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Logical Clocks: Vector Clock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Vector Clock</a:t>
            </a:r>
            <a:r>
              <a:rPr lang="en"/>
              <a:t> - Is an extension of Lamport Clock. Each process maintains a vector of clocks, one for each process in the system, e.g. [C1,C2,..,Cn]. Rules:</a:t>
            </a:r>
            <a:endParaRPr/>
          </a:p>
          <a:p>
            <a:pPr indent="-310832" lvl="1" marL="914400" rtl="0" algn="l">
              <a:spcBef>
                <a:spcPts val="120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Before an event a process increments its own clock in the vector: V[i]+=1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When sending a message, include the entire vector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On receiving a message with vector Vm , the receiving process updates its vector : V[i]=max(V[i],Vm[i]), then increments its own clock V[i]+=1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Purpose:</a:t>
            </a:r>
            <a:r>
              <a:rPr lang="en"/>
              <a:t> Captures precise causality. If V(A) &lt; V(B), i.e., V(A)[i]&lt;=V(B)[i] for all i  and V(A)[m] &lt; V(B)[m] for any(at least one) m , then A-&gt;B. If neither V(A)&lt;=V(B)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Advantage:</a:t>
            </a:r>
            <a:r>
              <a:rPr lang="en"/>
              <a:t> Detects causality and concurrency accurately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Drawback: </a:t>
            </a:r>
            <a:r>
              <a:rPr lang="en"/>
              <a:t>Higher overhead due to vector  size scaling with the number of processes.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Examples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Version Control Systems,e.g., Git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commit gets a </a:t>
            </a:r>
            <a:r>
              <a:rPr b="1" lang="en"/>
              <a:t>Lamport Timestamp</a:t>
            </a:r>
            <a:r>
              <a:rPr lang="en"/>
              <a:t>(a counter)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commit A happens before commit B L(A)&lt;L(B)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Ensures merge conflicts respect the happens-before relationship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Distributed Databases, e.g., Amazon Dynamo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node maintains a </a:t>
            </a:r>
            <a:r>
              <a:rPr b="1" lang="en"/>
              <a:t>V</a:t>
            </a:r>
            <a:r>
              <a:rPr b="1" lang="en"/>
              <a:t>ector Clock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Helps to detect concurrent writes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distributed systems need a measurement of time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Schedulers, timeouts, failure detectors, retry timers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Performance measurements, statistics, profiling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 files &amp; databases: record when an event occurred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with time-limited validity,e.g. Cache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Determining order of events across nodes.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time 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&gt; nslookup -debug eua.am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75" y="1627128"/>
            <a:ext cx="3662475" cy="192397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321150" y="1547400"/>
            <a:ext cx="33867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ttl(Time to Live) -</a:t>
            </a:r>
            <a:r>
              <a:rPr lang="en" sz="1800">
                <a:solidFill>
                  <a:schemeClr val="dk2"/>
                </a:solidFill>
              </a:rPr>
              <a:t> indicates for how long the response can be cached before it expires.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693150"/>
            <a:ext cx="5072399" cy="16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527650" y="3740750"/>
            <a:ext cx="33867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If you run the same command after a while the ttl will be elapsed</a:t>
            </a:r>
            <a:r>
              <a:rPr lang="en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time data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6803175" y="1152475"/>
            <a:ext cx="202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Certificates for HTTPS connection have a validity period.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415149" cy="370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clock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Physical Clock</a:t>
            </a:r>
            <a:r>
              <a:rPr lang="en"/>
              <a:t> - count number of seconds(milliseconds, nanoseconds) elapsed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Logical Clock</a:t>
            </a:r>
            <a:r>
              <a:rPr lang="en"/>
              <a:t> - count events, e.g., messages sent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Clocks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Highest precision is supported by “Neutral‑strontium‑87 optical lattice clock”</a:t>
            </a:r>
            <a:r>
              <a:rPr lang="en"/>
              <a:t>:  ~ </a:t>
            </a:r>
            <a:r>
              <a:rPr lang="en"/>
              <a:t>1 s error in 40 billion yr. Price: ~ 3 M USD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Atomic clocks used in GPS</a:t>
            </a:r>
            <a:r>
              <a:rPr lang="en"/>
              <a:t>:   ~ 1 s error in </a:t>
            </a:r>
            <a:r>
              <a:rPr lang="en"/>
              <a:t>2.7 million years. Price: ~ 3-5 K USD.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Protocols</a:t>
            </a: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3565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{42BFD0C1-9C43-44AA-80EC-C502A8FA2745}</a:tableStyleId>
              </a:tblPr>
              <a:tblGrid>
                <a:gridCol w="1616200"/>
                <a:gridCol w="1616200"/>
                <a:gridCol w="5288225"/>
              </a:tblGrid>
              <a:tr h="35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Usage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65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4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700">
                          <a:solidFill>
                            <a:srgbClr val="40404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NTP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0404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milliseconds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0404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Computer clocks</a:t>
                      </a:r>
                      <a:r>
                        <a:rPr lang="en" sz="1200">
                          <a:solidFill>
                            <a:srgbClr val="40404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(Windows/Linux/macOS)</a:t>
                      </a:r>
                      <a:endParaRPr sz="1200">
                        <a:solidFill>
                          <a:srgbClr val="40404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0404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Financial trading</a:t>
                      </a:r>
                      <a:r>
                        <a:rPr lang="en" sz="1200">
                          <a:solidFill>
                            <a:srgbClr val="40404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(sub-millisecond sync)</a:t>
                      </a:r>
                      <a:endParaRPr sz="1200">
                        <a:solidFill>
                          <a:srgbClr val="40404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0404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Industrial automation</a:t>
                      </a:r>
                      <a:endParaRPr sz="1200">
                        <a:solidFill>
                          <a:srgbClr val="40404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928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4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700">
                          <a:solidFill>
                            <a:srgbClr val="40404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PTP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nanoseconds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0404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5G networks</a:t>
                      </a:r>
                      <a:r>
                        <a:rPr lang="en" sz="1200">
                          <a:solidFill>
                            <a:srgbClr val="40404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(timing alignment)</a:t>
                      </a:r>
                      <a:endParaRPr sz="1200">
                        <a:solidFill>
                          <a:srgbClr val="40404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0404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Power grids</a:t>
                      </a:r>
                      <a:r>
                        <a:rPr lang="en" sz="1200">
                          <a:solidFill>
                            <a:srgbClr val="40404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(phasor measurement)</a:t>
                      </a:r>
                      <a:endParaRPr sz="1200">
                        <a:solidFill>
                          <a:srgbClr val="40404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200">
                          <a:solidFill>
                            <a:srgbClr val="40404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Scientific experiments</a:t>
                      </a:r>
                      <a:r>
                        <a:rPr lang="en" sz="1200">
                          <a:solidFill>
                            <a:srgbClr val="40404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(particle accelerators)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9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4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700">
                          <a:solidFill>
                            <a:srgbClr val="40404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SNTP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0404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~100ms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0404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IoT devices</a:t>
                      </a:r>
                      <a:endParaRPr b="1" sz="1200">
                        <a:solidFill>
                          <a:srgbClr val="40404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0404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Consumer electronics</a:t>
                      </a:r>
                      <a:endParaRPr b="1" sz="1200">
                        <a:solidFill>
                          <a:srgbClr val="40404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93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rgbClr val="40404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GPS Time</a:t>
                      </a:r>
                      <a:endParaRPr b="1" sz="1700">
                        <a:solidFill>
                          <a:srgbClr val="40404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4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t/>
                      </a:r>
                      <a:endParaRPr b="1" sz="1700">
                        <a:solidFill>
                          <a:srgbClr val="40404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nanoseconds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0404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Telecom networks (e.g., cell towers)</a:t>
                      </a:r>
                      <a:endParaRPr b="1" sz="1200">
                        <a:solidFill>
                          <a:srgbClr val="40404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0404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Scientific research</a:t>
                      </a:r>
                      <a:r>
                        <a:rPr lang="en" sz="1200">
                          <a:solidFill>
                            <a:srgbClr val="40404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200">
                        <a:solidFill>
                          <a:srgbClr val="40404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40404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Synchronization		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487600" cy="22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Computers use </a:t>
            </a:r>
            <a:r>
              <a:rPr b="1" lang="en"/>
              <a:t>quartz clock</a:t>
            </a:r>
            <a:r>
              <a:rPr lang="en"/>
              <a:t>(uses a battery to run even when the computer is off) which has  ~ second precision.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Quartz clocks need to be periodically </a:t>
            </a:r>
            <a:r>
              <a:rPr b="1" lang="en"/>
              <a:t>synchronized.</a:t>
            </a:r>
            <a:r>
              <a:rPr lang="en"/>
              <a:t> For that reason they use NTP or PTP.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Windows Time service follows the Network Time Protocol (NTP) specification, which requires the use of UDP port 123 for all time synchronization.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50" y="3207200"/>
            <a:ext cx="7631049" cy="18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NTP Synchronization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47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Client sends request with its time: t0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Server takes time t0, and at the moment t2 sends the response, containing t0,t1 and t2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Client calculates the more accurate time by </a:t>
            </a:r>
            <a:r>
              <a:rPr lang="en"/>
              <a:t>adding</a:t>
            </a:r>
            <a:r>
              <a:rPr lang="en"/>
              <a:t> network delay(∆/2) calculated below to t2: t= t2 + </a:t>
            </a:r>
            <a:r>
              <a:rPr lang="en"/>
              <a:t>∆/2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Round trip delay: ∆  = (t3-t0)-(t2-t1)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813" y="1017725"/>
            <a:ext cx="38004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