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885314b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c885314b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c885314b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c885314b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c885314b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c885314b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c885314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c885314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c885314b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c885314b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c885314b8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c885314b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885314b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885314b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885314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885314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u/1/folders/1CUSiaxlxavqLg7CY5b8XsqkFH12ohl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Default Probability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961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Valeriia Klimova, Tigran Oganesian, Jan Pikman, Juraj Žilt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2375" y="4599425"/>
            <a:ext cx="768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December 2023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7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526025"/>
            <a:ext cx="7688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cs"/>
              <a:t>Bondora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455625"/>
            <a:ext cx="76887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For financial institutions, accurately predicting loan repayment is crucial for prudent decision-making and risk management.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Our case study is to estimate the probability of default for people who have obtained a loan through Bondora.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575" y="3303600"/>
            <a:ext cx="1534575" cy="4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928025"/>
            <a:ext cx="7688700" cy="14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4900"/>
              <a:t>Peer-to-peer lending platform that facilitates loans between borrowers and investors.</a:t>
            </a:r>
            <a:endParaRPr sz="4900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4900"/>
              <a:t>Aims to help individuals who face barriers to accessing traditional bank loans.</a:t>
            </a:r>
            <a:endParaRPr sz="4900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4900"/>
              <a:t>Has been known to operate in Estonia, Finland, Spain, the Netherlands and Slovakia.</a:t>
            </a:r>
            <a:endParaRPr sz="4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742275" y="1493975"/>
            <a:ext cx="3760500" cy="24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67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Dataset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42275" y="4357100"/>
            <a:ext cx="7688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D</a:t>
            </a:r>
            <a:r>
              <a:rPr lang="cs"/>
              <a:t>ataset contains data only about the applicants who received the loan. (!)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300" y="1485575"/>
            <a:ext cx="3773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s"/>
              <a:t>LoanData</a:t>
            </a:r>
            <a:r>
              <a:rPr b="1" lang="cs"/>
              <a:t>.csv</a:t>
            </a:r>
            <a:r>
              <a:rPr b="1" lang="cs"/>
              <a:t> </a:t>
            </a:r>
            <a:r>
              <a:rPr b="1" lang="cs"/>
              <a:t>Overview</a:t>
            </a:r>
            <a:endParaRPr b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31100" y="1844375"/>
            <a:ext cx="3760500" cy="2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344 021</a:t>
            </a:r>
            <a:r>
              <a:rPr lang="cs"/>
              <a:t> rows, </a:t>
            </a:r>
            <a:r>
              <a:rPr b="1" lang="cs"/>
              <a:t>112</a:t>
            </a:r>
            <a:r>
              <a:rPr lang="cs"/>
              <a:t>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From 2009-02-28 to </a:t>
            </a:r>
            <a:r>
              <a:rPr b="1" lang="cs"/>
              <a:t>2023-11-30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Successfully repaid: </a:t>
            </a:r>
            <a:r>
              <a:rPr lang="cs"/>
              <a:t>102 917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Defaulted: </a:t>
            </a:r>
            <a:r>
              <a:rPr lang="cs"/>
              <a:t>112 731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0" y="1844375"/>
            <a:ext cx="3842700" cy="2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344 021 rows, 112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613100" y="1493975"/>
            <a:ext cx="3760500" cy="24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613100" y="1844375"/>
            <a:ext cx="3760500" cy="2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34 745</a:t>
            </a:r>
            <a:r>
              <a:rPr lang="cs"/>
              <a:t> rows, </a:t>
            </a:r>
            <a:r>
              <a:rPr b="1" lang="cs"/>
              <a:t>22</a:t>
            </a:r>
            <a:r>
              <a:rPr lang="cs"/>
              <a:t> </a:t>
            </a:r>
            <a:r>
              <a:rPr lang="cs"/>
              <a:t>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From 2009-02-28 to </a:t>
            </a:r>
            <a:r>
              <a:rPr b="1" lang="cs"/>
              <a:t>2017-06-02</a:t>
            </a:r>
            <a:r>
              <a:rPr lang="cs"/>
              <a:t> (due to GDPR)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Successfully repaid: 15 198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Defaulted: 19 547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606650" y="1493975"/>
            <a:ext cx="37734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cs"/>
              <a:t>OurLoanData.csv</a:t>
            </a:r>
            <a:r>
              <a:rPr b="1" lang="cs"/>
              <a:t> Overview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7650" y="66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Dataset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08650" y="3342275"/>
            <a:ext cx="63267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Overlay histograms constructed from the age predictor for repaid and defaulted loans.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450" y="1341825"/>
            <a:ext cx="4854700" cy="17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1408650" y="3907475"/>
            <a:ext cx="632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cs" sz="1212"/>
              <a:t>As we can see, borrowers aged 23-35 show higher likelihood of successful loan repayment, while older borrowers are somewhat more likely to default.</a:t>
            </a:r>
            <a:endParaRPr sz="12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7650" y="68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Other Approaches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7650" y="2634825"/>
            <a:ext cx="7688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cs" sz="1200"/>
              <a:t>Most common mistake:</a:t>
            </a:r>
            <a:br>
              <a:rPr lang="cs" sz="1200"/>
            </a:br>
            <a:r>
              <a:rPr lang="cs" sz="1200"/>
              <a:t>Utilization of</a:t>
            </a:r>
            <a:r>
              <a:rPr lang="cs" sz="1200"/>
              <a:t> features that may not be known before the default.</a:t>
            </a:r>
            <a:r>
              <a:rPr lang="cs" sz="1200"/>
              <a:t> </a:t>
            </a:r>
            <a:endParaRPr sz="12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7650" y="2093175"/>
            <a:ext cx="7688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200"/>
              <a:t>These approaches leveraged machine learning techniques, including XGBoost and Decision Tree Classifier, resulting in an AUC of 99%.</a:t>
            </a:r>
            <a:endParaRPr sz="1200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7650" y="1543275"/>
            <a:ext cx="76887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200"/>
              <a:t>We examined four distinct approaches, and in each case, identified a mistake that significantly altered the outcomes.</a:t>
            </a:r>
            <a:endParaRPr sz="1200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727650" y="3832600"/>
            <a:ext cx="76887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 sz="1200"/>
              <a:t>Thus, meaningful comparisons with their work may be challenging, given their methodologies overlook certain nuances and subtleties.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66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Models and Results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854050" y="2078875"/>
            <a:ext cx="6564300" cy="1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Logistic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Lasso and Ridge regressions.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Forward and Backward stepwise selections.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Dimension reduction by LDA and QDA.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854050" y="1458500"/>
            <a:ext cx="65643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We used a variety of methods studied in SAN course to complement our analysis, including: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49" y="1458500"/>
            <a:ext cx="7127298" cy="26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68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Conclusion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2500"/>
            <a:ext cx="42432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/>
              <a:t>Dimensionality reduction techniques reveal the intricate data structure, making it challenging to distinctly separate default and non-default cases.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200"/>
              <a:t>Despite the complexity, we were able to reasonably predict the default using linear models w.r.t. data complexity.</a:t>
            </a:r>
            <a:endParaRPr sz="12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650" y="681275"/>
            <a:ext cx="3035975" cy="22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150" y="3036575"/>
            <a:ext cx="2515025" cy="19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386650" y="2304150"/>
            <a:ext cx="437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Thank You for Your Attention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2746950" y="4458850"/>
            <a:ext cx="3650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Google Drive link for the project can be found </a:t>
            </a:r>
            <a:r>
              <a:rPr lang="cs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r>
              <a:rPr lang="c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