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GB" sz="4400" spc="-1" strike="noStrike">
                <a:latin typeface="Arial"/>
              </a:rPr>
              <a:t>Click to edit the title text </a:t>
            </a:r>
            <a:r>
              <a:rPr b="0" lang="en-GB" sz="4400" spc="-1" strike="noStrike">
                <a:latin typeface="Arial"/>
              </a:rPr>
              <a:t>format</a:t>
            </a:r>
            <a:endParaRPr b="0" lang="en-GB"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744480"/>
            <a:ext cx="8518680" cy="205092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GB" sz="5200" spc="-1" strike="noStrike">
                <a:solidFill>
                  <a:srgbClr val="000000"/>
                </a:solidFill>
                <a:latin typeface="Arial"/>
                <a:ea typeface="Arial"/>
              </a:rPr>
              <a:t>Docker containers</a:t>
            </a:r>
            <a:endParaRPr b="0" lang="en-GB" sz="5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753560" y="2385720"/>
            <a:ext cx="5705280" cy="346680"/>
          </a:xfrm>
          <a:prstGeom prst="rect">
            <a:avLst/>
          </a:prstGeom>
          <a:noFill/>
          <a:ln>
            <a:noFill/>
          </a:ln>
        </p:spPr>
        <p:txBody>
          <a:bodyPr lIns="90000" rIns="90000" tIns="45000" bIns="45000"/>
          <a:p>
            <a:r>
              <a:rPr b="0" lang="en-GB" sz="1800" spc="-1" strike="noStrike">
                <a:solidFill>
                  <a:srgbClr val="000000"/>
                </a:solidFill>
                <a:latin typeface="Arial"/>
                <a:ea typeface="DejaVu Sans"/>
              </a:rPr>
              <a:t>How to get database on AWS to connect to back end </a:t>
            </a:r>
            <a:endParaRPr b="0" lang="en-GB" sz="1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88000"/>
            <a:ext cx="7775280" cy="345600"/>
          </a:xfrm>
          <a:prstGeom prst="rect">
            <a:avLst/>
          </a:prstGeom>
          <a:noFill/>
          <a:ln>
            <a:noFill/>
          </a:ln>
        </p:spPr>
        <p:style>
          <a:lnRef idx="0"/>
          <a:fillRef idx="0"/>
          <a:effectRef idx="0"/>
          <a:fontRef idx="minor"/>
        </p:style>
      </p:sp>
      <p:sp>
        <p:nvSpPr>
          <p:cNvPr id="95" name="CustomShape 2"/>
          <p:cNvSpPr/>
          <p:nvPr/>
        </p:nvSpPr>
        <p:spPr>
          <a:xfrm>
            <a:off x="504000" y="1021680"/>
            <a:ext cx="7775280" cy="2649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rial"/>
                <a:ea typeface="DejaVu Sans"/>
              </a:rPr>
              <a:t>1. Change application.properties file so that the URL is your end point for your database(look at github repo) and the end part name of database is the name of your database on AWS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2. Build your project (mvn clean package)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3. cd into target folder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4. run java -jar eventBookingSystem-0.0.1-SNAPSHOT.jar </a:t>
            </a:r>
            <a:endParaRPr b="0" lang="en-GB" sz="1800" spc="-1" strike="noStrike">
              <a:latin typeface="Arial"/>
            </a:endParaRPr>
          </a:p>
          <a:p>
            <a:pPr>
              <a:lnSpc>
                <a:spcPct val="100000"/>
              </a:lnSpc>
            </a:pPr>
            <a:r>
              <a:rPr b="0" lang="en-GB" sz="1800" spc="-1" strike="noStrike">
                <a:solidFill>
                  <a:srgbClr val="000000"/>
                </a:solidFill>
                <a:latin typeface="Arial"/>
                <a:ea typeface="DejaVu Sans"/>
              </a:rPr>
              <a:t> </a:t>
            </a:r>
            <a:endParaRPr b="0" lang="en-GB"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160000" y="2088000"/>
            <a:ext cx="4885200" cy="346680"/>
          </a:xfrm>
          <a:prstGeom prst="rect">
            <a:avLst/>
          </a:prstGeom>
          <a:noFill/>
          <a:ln>
            <a:noFill/>
          </a:ln>
        </p:spPr>
        <p:txBody>
          <a:bodyPr lIns="90000" rIns="90000" tIns="45000" bIns="45000"/>
          <a:p>
            <a:r>
              <a:rPr b="0" lang="en-GB" sz="1800" spc="-1" strike="noStrike">
                <a:latin typeface="Arial"/>
              </a:rPr>
              <a:t>HOW TO ADD PERMISSIONS FOR DOCKER</a:t>
            </a:r>
            <a:endParaRPr b="0" lang="en-GB" sz="1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64000" y="288000"/>
            <a:ext cx="6911640" cy="345960"/>
          </a:xfrm>
          <a:prstGeom prst="rect">
            <a:avLst/>
          </a:prstGeom>
          <a:noFill/>
          <a:ln>
            <a:noFill/>
          </a:ln>
        </p:spPr>
        <p:style>
          <a:lnRef idx="0"/>
          <a:fillRef idx="0"/>
          <a:effectRef idx="0"/>
          <a:fontRef idx="minor"/>
        </p:style>
      </p:sp>
      <p:sp>
        <p:nvSpPr>
          <p:cNvPr id="98" name="CustomShape 2"/>
          <p:cNvSpPr/>
          <p:nvPr/>
        </p:nvSpPr>
        <p:spPr>
          <a:xfrm>
            <a:off x="576000" y="1152000"/>
            <a:ext cx="7055640" cy="1113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1. sudo usermod -aG docker $USER</a:t>
            </a:r>
            <a:endParaRPr b="0" lang="en-GB" sz="1800" spc="-1" strike="noStrike">
              <a:latin typeface="Arial"/>
            </a:endParaRPr>
          </a:p>
          <a:p>
            <a:pPr>
              <a:lnSpc>
                <a:spcPct val="100000"/>
              </a:lnSpc>
            </a:pPr>
            <a:r>
              <a:rPr b="0" lang="en-GB" sz="1800" spc="-1" strike="noStrike">
                <a:latin typeface="Arial"/>
              </a:rPr>
              <a:t>2. newgrp docker</a:t>
            </a:r>
            <a:endParaRPr b="0" lang="en-GB" sz="1800" spc="-1" strike="noStrike">
              <a:latin typeface="Arial"/>
            </a:endParaRPr>
          </a:p>
          <a:p>
            <a:pPr>
              <a:lnSpc>
                <a:spcPct val="100000"/>
              </a:lnSpc>
            </a:pPr>
            <a:r>
              <a:rPr b="0" lang="en-GB" sz="1800" spc="-1" strike="noStrike">
                <a:latin typeface="Arial"/>
              </a:rPr>
              <a:t>3. docker ps</a:t>
            </a:r>
            <a:endParaRPr b="0" lang="en-GB" sz="1800" spc="-1" strike="noStrike">
              <a:latin typeface="Arial"/>
            </a:endParaRPr>
          </a:p>
          <a:p>
            <a:pPr>
              <a:lnSpc>
                <a:spcPct val="100000"/>
              </a:lnSpc>
            </a:pPr>
            <a:r>
              <a:rPr b="0" lang="en-GB" sz="1800" spc="-1" strike="noStrike">
                <a:latin typeface="Arial"/>
              </a:rPr>
              <a:t>4. For jenkins, use sudo usermod -aG docker jenkins </a:t>
            </a:r>
            <a:endParaRPr b="0" lang="en-GB"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071360" y="576000"/>
            <a:ext cx="5736600" cy="11134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rial"/>
                <a:ea typeface="DejaVu Sans"/>
              </a:rPr>
              <a:t>Things to download for VM:</a:t>
            </a:r>
            <a:endParaRPr b="0" lang="en-GB" sz="1800" spc="-1" strike="noStrike">
              <a:latin typeface="Arial"/>
            </a:endParaRPr>
          </a:p>
          <a:p>
            <a:pPr>
              <a:lnSpc>
                <a:spcPct val="100000"/>
              </a:lnSpc>
            </a:pPr>
            <a:r>
              <a:rPr b="0" lang="en-GB" sz="1800" spc="-1" strike="noStrike">
                <a:solidFill>
                  <a:srgbClr val="000000"/>
                </a:solidFill>
                <a:latin typeface="Arial"/>
                <a:ea typeface="DejaVu Sans"/>
              </a:rPr>
              <a:t>- Java</a:t>
            </a:r>
            <a:endParaRPr b="0" lang="en-GB" sz="1800" spc="-1" strike="noStrike">
              <a:latin typeface="Arial"/>
            </a:endParaRPr>
          </a:p>
          <a:p>
            <a:pPr>
              <a:lnSpc>
                <a:spcPct val="100000"/>
              </a:lnSpc>
            </a:pPr>
            <a:r>
              <a:rPr b="0" lang="en-GB" sz="1800" spc="-1" strike="noStrike">
                <a:solidFill>
                  <a:srgbClr val="000000"/>
                </a:solidFill>
                <a:latin typeface="Arial"/>
                <a:ea typeface="DejaVu Sans"/>
              </a:rPr>
              <a:t>Maven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NPM (install / update commands from Jordan on slack)</a:t>
            </a:r>
            <a:endParaRPr b="0" lang="en-GB" sz="1800" spc="-1" strike="noStrike">
              <a:latin typeface="Arial"/>
            </a:endParaRPr>
          </a:p>
          <a:p>
            <a:pPr>
              <a:lnSpc>
                <a:spcPct val="100000"/>
              </a:lnSpc>
            </a:pPr>
            <a:r>
              <a:rPr b="0" lang="en-GB" sz="1800" spc="-1" strike="noStrike">
                <a:solidFill>
                  <a:srgbClr val="000000"/>
                </a:solidFill>
                <a:latin typeface="Arial"/>
                <a:ea typeface="DejaVu Sans"/>
              </a:rPr>
              <a:t>Jenkins</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Docker</a:t>
            </a:r>
            <a:endParaRPr b="0" lang="en-GB"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2016000" y="2232000"/>
            <a:ext cx="5328000" cy="346320"/>
          </a:xfrm>
          <a:prstGeom prst="rect">
            <a:avLst/>
          </a:prstGeom>
          <a:noFill/>
          <a:ln>
            <a:noFill/>
          </a:ln>
        </p:spPr>
        <p:txBody>
          <a:bodyPr lIns="90000" rIns="90000" tIns="45000" bIns="45000"/>
          <a:p>
            <a:r>
              <a:rPr b="0" lang="en-GB" sz="1800" spc="-1" strike="noStrike">
                <a:latin typeface="Arial"/>
              </a:rPr>
              <a:t>Getting back end to connect with MySQL</a:t>
            </a:r>
            <a:endParaRPr b="0" lang="en-GB"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75600"/>
            <a:ext cx="8518680" cy="4685760"/>
          </a:xfrm>
          <a:prstGeom prst="rect">
            <a:avLst/>
          </a:prstGeom>
          <a:noFill/>
          <a:ln>
            <a:noFill/>
          </a:ln>
        </p:spPr>
        <p:style>
          <a:lnRef idx="0"/>
          <a:fillRef idx="0"/>
          <a:effectRef idx="0"/>
          <a:fontRef idx="minor"/>
        </p:style>
        <p:txBody>
          <a:bodyPr lIns="90000" rIns="90000" tIns="91440" bIns="91440"/>
          <a:p>
            <a:pPr marL="457200" indent="-341280">
              <a:lnSpc>
                <a:spcPct val="115000"/>
              </a:lnSpc>
              <a:buClr>
                <a:srgbClr val="595959"/>
              </a:buClr>
              <a:buFont typeface="Arial"/>
              <a:buAutoNum type="arabicPeriod"/>
            </a:pPr>
            <a:r>
              <a:rPr b="0" lang="en-GB" sz="1800" spc="-1" strike="noStrike">
                <a:solidFill>
                  <a:srgbClr val="595959"/>
                </a:solidFill>
                <a:latin typeface="Arial"/>
                <a:ea typeface="Arial"/>
              </a:rPr>
              <a:t>Set up SQL database (I called mine ‘event-my-sql2’)</a:t>
            </a:r>
            <a:endParaRPr b="0" lang="en-GB" sz="1800" spc="-1" strike="noStrike">
              <a:latin typeface="Arial"/>
            </a:endParaRPr>
          </a:p>
          <a:p>
            <a:pPr marL="457200" indent="-341280">
              <a:lnSpc>
                <a:spcPct val="115000"/>
              </a:lnSpc>
              <a:buClr>
                <a:srgbClr val="595959"/>
              </a:buClr>
              <a:buFont typeface="Arial"/>
              <a:buAutoNum type="arabicPeriod"/>
            </a:pPr>
            <a:r>
              <a:rPr b="0" lang="en-GB" sz="1800" spc="-1" strike="noStrike">
                <a:solidFill>
                  <a:srgbClr val="595959"/>
                </a:solidFill>
                <a:latin typeface="Arial"/>
                <a:ea typeface="Arial"/>
              </a:rPr>
              <a:t>Stop running SQL</a:t>
            </a:r>
            <a:endParaRPr b="0" lang="en-GB" sz="1800" spc="-1" strike="noStrike">
              <a:latin typeface="Arial"/>
            </a:endParaRPr>
          </a:p>
          <a:p>
            <a:pPr marL="457200" indent="-341280">
              <a:lnSpc>
                <a:spcPct val="115000"/>
              </a:lnSpc>
              <a:buClr>
                <a:srgbClr val="595959"/>
              </a:buClr>
              <a:buFont typeface="Arial"/>
              <a:buAutoNum type="arabicPeriod"/>
            </a:pPr>
            <a:r>
              <a:rPr b="0" lang="en-GB" sz="1800" spc="-1" strike="noStrike">
                <a:solidFill>
                  <a:srgbClr val="595959"/>
                </a:solidFill>
                <a:latin typeface="Arial"/>
                <a:ea typeface="Arial"/>
              </a:rPr>
              <a:t>docker stop event-my-sql2</a:t>
            </a:r>
            <a:endParaRPr b="0" lang="en-GB" sz="1800" spc="-1" strike="noStrike">
              <a:latin typeface="Arial"/>
            </a:endParaRPr>
          </a:p>
          <a:p>
            <a:pPr marL="457200" indent="-341280">
              <a:lnSpc>
                <a:spcPct val="115000"/>
              </a:lnSpc>
              <a:buClr>
                <a:srgbClr val="595959"/>
              </a:buClr>
              <a:buFont typeface="Arial"/>
              <a:buAutoNum type="arabicPeriod"/>
            </a:pPr>
            <a:r>
              <a:rPr b="0" lang="en-GB" sz="1800" spc="-1" strike="noStrike">
                <a:solidFill>
                  <a:srgbClr val="595959"/>
                </a:solidFill>
                <a:latin typeface="Arial"/>
                <a:ea typeface="Arial"/>
              </a:rPr>
              <a:t>docker rm event-my-sql2</a:t>
            </a:r>
            <a:endParaRPr b="0" lang="en-GB" sz="1800" spc="-1" strike="noStrike">
              <a:latin typeface="Arial"/>
            </a:endParaRPr>
          </a:p>
          <a:p>
            <a:pPr marL="457200" indent="-341280">
              <a:lnSpc>
                <a:spcPct val="115000"/>
              </a:lnSpc>
              <a:buClr>
                <a:srgbClr val="595959"/>
              </a:buClr>
              <a:buFont typeface="Arial"/>
              <a:buAutoNum type="arabicPeriod"/>
            </a:pPr>
            <a:r>
              <a:rPr b="0" lang="en-GB" sz="1800" spc="-1" strike="noStrike">
                <a:solidFill>
                  <a:srgbClr val="595959"/>
                </a:solidFill>
                <a:latin typeface="Arial"/>
                <a:ea typeface="Arial"/>
              </a:rPr>
              <a:t>docker network create app-network</a:t>
            </a:r>
            <a:endParaRPr b="0" lang="en-GB" sz="1800" spc="-1" strike="noStrike">
              <a:latin typeface="Arial"/>
            </a:endParaRPr>
          </a:p>
          <a:p>
            <a:pPr marL="457200" indent="-341280">
              <a:lnSpc>
                <a:spcPct val="115000"/>
              </a:lnSpc>
              <a:buClr>
                <a:srgbClr val="595959"/>
              </a:buClr>
              <a:buFont typeface="Arial"/>
              <a:buAutoNum type="arabicPeriod"/>
            </a:pPr>
            <a:r>
              <a:rPr b="0" lang="en-GB" sz="1800" spc="-1" strike="noStrike">
                <a:solidFill>
                  <a:srgbClr val="595959"/>
                </a:solidFill>
                <a:latin typeface="Arial"/>
                <a:ea typeface="Arial"/>
              </a:rPr>
              <a:t>Change application properties to the following:</a:t>
            </a:r>
            <a:endParaRPr b="0" lang="en-GB" sz="1800" spc="-1" strike="noStrike">
              <a:latin typeface="Arial"/>
            </a:endParaRPr>
          </a:p>
          <a:p>
            <a:pPr>
              <a:lnSpc>
                <a:spcPct val="115000"/>
              </a:lnSpc>
              <a:spcBef>
                <a:spcPts val="1599"/>
              </a:spcBef>
            </a:pPr>
            <a:r>
              <a:rPr b="0" lang="en-GB" sz="1800" spc="-1" strike="noStrike">
                <a:solidFill>
                  <a:srgbClr val="595959"/>
                </a:solidFill>
                <a:latin typeface="Arial"/>
                <a:ea typeface="Arial"/>
              </a:rPr>
              <a:t>Server.port=8082</a:t>
            </a:r>
            <a:endParaRPr b="0" lang="en-GB" sz="1800" spc="-1" strike="noStrike">
              <a:latin typeface="Arial"/>
            </a:endParaRPr>
          </a:p>
          <a:p>
            <a:pPr>
              <a:lnSpc>
                <a:spcPct val="115000"/>
              </a:lnSpc>
              <a:spcBef>
                <a:spcPts val="1599"/>
              </a:spcBef>
            </a:pPr>
            <a:r>
              <a:rPr b="0" lang="en-GB" sz="1800" spc="-1" strike="noStrike">
                <a:solidFill>
                  <a:srgbClr val="595959"/>
                </a:solidFill>
                <a:latin typeface="Arial"/>
                <a:ea typeface="Arial"/>
              </a:rPr>
              <a:t>spring.jpa.hibernate.ddl-auto=update</a:t>
            </a:r>
            <a:endParaRPr b="0" lang="en-GB" sz="1800" spc="-1" strike="noStrike">
              <a:latin typeface="Arial"/>
            </a:endParaRPr>
          </a:p>
          <a:p>
            <a:pPr>
              <a:lnSpc>
                <a:spcPct val="115000"/>
              </a:lnSpc>
              <a:spcBef>
                <a:spcPts val="1599"/>
              </a:spcBef>
            </a:pPr>
            <a:r>
              <a:rPr b="0" lang="en-GB" sz="1800" spc="-1" strike="noStrike">
                <a:solidFill>
                  <a:srgbClr val="595959"/>
                </a:solidFill>
                <a:latin typeface="Arial"/>
                <a:ea typeface="Arial"/>
              </a:rPr>
              <a:t>spring.datasource.username=root</a:t>
            </a:r>
            <a:endParaRPr b="0" lang="en-GB" sz="1800" spc="-1" strike="noStrike">
              <a:latin typeface="Arial"/>
            </a:endParaRPr>
          </a:p>
          <a:p>
            <a:pPr>
              <a:lnSpc>
                <a:spcPct val="115000"/>
              </a:lnSpc>
              <a:spcBef>
                <a:spcPts val="1599"/>
              </a:spcBef>
            </a:pPr>
            <a:r>
              <a:rPr b="0" lang="en-GB" sz="1800" spc="-1" strike="noStrike">
                <a:solidFill>
                  <a:srgbClr val="595959"/>
                </a:solidFill>
                <a:latin typeface="Arial"/>
                <a:ea typeface="Arial"/>
              </a:rPr>
              <a:t>spring.datasource.password=root</a:t>
            </a:r>
            <a:endParaRPr b="0" lang="en-GB" sz="1800" spc="-1" strike="noStrike">
              <a:latin typeface="Arial"/>
            </a:endParaRPr>
          </a:p>
          <a:p>
            <a:pPr>
              <a:lnSpc>
                <a:spcPct val="115000"/>
              </a:lnSpc>
              <a:spcBef>
                <a:spcPts val="1599"/>
              </a:spcBef>
            </a:pPr>
            <a:r>
              <a:rPr b="0" lang="en-GB" sz="1800" spc="-1" strike="noStrike">
                <a:solidFill>
                  <a:srgbClr val="595959"/>
                </a:solidFill>
                <a:latin typeface="Arial"/>
                <a:ea typeface="Arial"/>
              </a:rPr>
              <a:t>spring.datasource.url=jdbc:mysql://event-my-sql2:3306/event-database</a:t>
            </a:r>
            <a:endParaRPr b="0" lang="en-GB" sz="1800" spc="-1" strike="noStrike">
              <a:latin typeface="Arial"/>
            </a:endParaRPr>
          </a:p>
          <a:p>
            <a:pPr>
              <a:lnSpc>
                <a:spcPct val="115000"/>
              </a:lnSpc>
              <a:spcBef>
                <a:spcPts val="1599"/>
              </a:spcBef>
            </a:pPr>
            <a:r>
              <a:rPr b="0" lang="en-GB" sz="1800" spc="-1" strike="noStrike">
                <a:solidFill>
                  <a:srgbClr val="595959"/>
                </a:solidFill>
                <a:latin typeface="Arial"/>
                <a:ea typeface="Arial"/>
              </a:rPr>
              <a:t>server.servlet.context-path=/eventBookingSystem</a:t>
            </a:r>
            <a:endParaRPr b="0" lang="en-GB" sz="1800" spc="-1" strike="noStrike">
              <a:latin typeface="Arial"/>
            </a:endParaRPr>
          </a:p>
        </p:txBody>
      </p:sp>
      <p:sp>
        <p:nvSpPr>
          <p:cNvPr id="79" name="CustomShape 2"/>
          <p:cNvSpPr/>
          <p:nvPr/>
        </p:nvSpPr>
        <p:spPr>
          <a:xfrm rot="18025200">
            <a:off x="4255920" y="3443400"/>
            <a:ext cx="951120" cy="79740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sp>
        <p:nvSpPr>
          <p:cNvPr id="80" name="CustomShape 3"/>
          <p:cNvSpPr/>
          <p:nvPr/>
        </p:nvSpPr>
        <p:spPr>
          <a:xfrm>
            <a:off x="4810320" y="3012120"/>
            <a:ext cx="7337880" cy="854280"/>
          </a:xfrm>
          <a:prstGeom prst="rect">
            <a:avLst/>
          </a:prstGeom>
          <a:noFill/>
          <a:ln>
            <a:noFill/>
          </a:ln>
        </p:spPr>
        <p:style>
          <a:lnRef idx="0"/>
          <a:fillRef idx="0"/>
          <a:effectRef idx="0"/>
          <a:fontRef idx="minor"/>
        </p:style>
        <p:txBody>
          <a:bodyPr lIns="90000" rIns="90000" tIns="91440" bIns="91440"/>
          <a:p>
            <a:pPr>
              <a:lnSpc>
                <a:spcPct val="100000"/>
              </a:lnSpc>
            </a:pPr>
            <a:r>
              <a:rPr b="0" lang="en-GB" sz="1400" spc="-1" strike="noStrike">
                <a:solidFill>
                  <a:srgbClr val="000000"/>
                </a:solidFill>
                <a:latin typeface="Arial"/>
                <a:ea typeface="Arial"/>
              </a:rPr>
              <a:t>Name of your SQL database</a:t>
            </a:r>
            <a:endParaRPr b="0" lang="en-GB"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537840"/>
            <a:ext cx="8518680" cy="3414600"/>
          </a:xfrm>
          <a:prstGeom prst="rect">
            <a:avLst/>
          </a:prstGeom>
          <a:noFill/>
          <a:ln>
            <a:noFill/>
          </a:ln>
        </p:spPr>
        <p:style>
          <a:lnRef idx="0"/>
          <a:fillRef idx="0"/>
          <a:effectRef idx="0"/>
          <a:fontRef idx="minor"/>
        </p:style>
        <p:txBody>
          <a:bodyPr lIns="90000" rIns="90000" tIns="91440" bIns="91440"/>
          <a:p>
            <a:pPr>
              <a:lnSpc>
                <a:spcPct val="115000"/>
              </a:lnSpc>
            </a:pPr>
            <a:r>
              <a:rPr b="0" lang="en-GB" sz="1800" spc="-1" strike="noStrike">
                <a:solidFill>
                  <a:srgbClr val="595959"/>
                </a:solidFill>
                <a:latin typeface="Arial"/>
                <a:ea typeface="Arial"/>
              </a:rPr>
              <a:t>7. docker container run --name event-my-sql2 --network app-network -e MYSQL_ROOT_PASSWORD=root -e MYSQL_DATABASE=event-database -d mysql</a:t>
            </a:r>
            <a:endParaRPr b="0" lang="en-GB" sz="1800" spc="-1" strike="noStrike">
              <a:latin typeface="Arial"/>
            </a:endParaRPr>
          </a:p>
          <a:p>
            <a:pPr>
              <a:lnSpc>
                <a:spcPct val="115000"/>
              </a:lnSpc>
              <a:spcBef>
                <a:spcPts val="1599"/>
              </a:spcBef>
            </a:pPr>
            <a:r>
              <a:rPr b="0" lang="en-GB" sz="1800" spc="-1" strike="noStrike">
                <a:solidFill>
                  <a:srgbClr val="595959"/>
                </a:solidFill>
                <a:latin typeface="Arial"/>
                <a:ea typeface="Arial"/>
              </a:rPr>
              <a:t>8. docker run --network app-network -d -p 1800:8082 event-booking-system</a:t>
            </a:r>
            <a:endParaRPr b="0" lang="en-GB" sz="1800" spc="-1" strike="noStrike">
              <a:latin typeface="Arial"/>
            </a:endParaRPr>
          </a:p>
        </p:txBody>
      </p:sp>
      <p:sp>
        <p:nvSpPr>
          <p:cNvPr id="82" name="CustomShape 2"/>
          <p:cNvSpPr/>
          <p:nvPr/>
        </p:nvSpPr>
        <p:spPr>
          <a:xfrm rot="6555000">
            <a:off x="6087600" y="2171880"/>
            <a:ext cx="950760" cy="797400"/>
          </a:xfrm>
          <a:prstGeom prst="rightArrow">
            <a:avLst>
              <a:gd name="adj1" fmla="val 50000"/>
              <a:gd name="adj2" fmla="val 50000"/>
            </a:avLst>
          </a:prstGeom>
          <a:solidFill>
            <a:schemeClr val="lt2"/>
          </a:solidFill>
          <a:ln w="9360">
            <a:solidFill>
              <a:schemeClr val="dk2"/>
            </a:solidFill>
            <a:round/>
          </a:ln>
        </p:spPr>
        <p:style>
          <a:lnRef idx="0"/>
          <a:fillRef idx="0"/>
          <a:effectRef idx="0"/>
          <a:fontRef idx="minor"/>
        </p:style>
      </p:sp>
      <p:sp>
        <p:nvSpPr>
          <p:cNvPr id="83" name="CustomShape 3"/>
          <p:cNvSpPr/>
          <p:nvPr/>
        </p:nvSpPr>
        <p:spPr>
          <a:xfrm>
            <a:off x="4425840" y="3153240"/>
            <a:ext cx="7337880" cy="854280"/>
          </a:xfrm>
          <a:prstGeom prst="rect">
            <a:avLst/>
          </a:prstGeom>
          <a:noFill/>
          <a:ln>
            <a:noFill/>
          </a:ln>
        </p:spPr>
        <p:style>
          <a:lnRef idx="0"/>
          <a:fillRef idx="0"/>
          <a:effectRef idx="0"/>
          <a:fontRef idx="minor"/>
        </p:style>
        <p:txBody>
          <a:bodyPr lIns="90000" rIns="90000" tIns="91440" bIns="91440"/>
          <a:p>
            <a:pPr>
              <a:lnSpc>
                <a:spcPct val="100000"/>
              </a:lnSpc>
            </a:pPr>
            <a:r>
              <a:rPr b="0" lang="en-GB" sz="1400" spc="-1" strike="noStrike">
                <a:solidFill>
                  <a:srgbClr val="000000"/>
                </a:solidFill>
                <a:latin typeface="Arial"/>
                <a:ea typeface="Arial"/>
              </a:rPr>
              <a:t>Name of container for project</a:t>
            </a:r>
            <a:endParaRPr b="0" lang="en-GB"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016000" y="2232000"/>
            <a:ext cx="5328000" cy="346320"/>
          </a:xfrm>
          <a:prstGeom prst="rect">
            <a:avLst/>
          </a:prstGeom>
          <a:noFill/>
          <a:ln>
            <a:noFill/>
          </a:ln>
        </p:spPr>
        <p:txBody>
          <a:bodyPr lIns="90000" rIns="90000" tIns="45000" bIns="45000"/>
          <a:p>
            <a:r>
              <a:rPr b="0" lang="en-GB" sz="1800" spc="-1" strike="noStrike">
                <a:latin typeface="Arial"/>
              </a:rPr>
              <a:t>Getting front end to connect with MySQL</a:t>
            </a:r>
            <a:endParaRPr b="0" lang="en-GB" sz="1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444960"/>
            <a:ext cx="8518680" cy="570960"/>
          </a:xfrm>
          <a:prstGeom prst="rect">
            <a:avLst/>
          </a:prstGeom>
          <a:noFill/>
          <a:ln>
            <a:noFill/>
          </a:ln>
        </p:spPr>
        <p:style>
          <a:lnRef idx="0"/>
          <a:fillRef idx="0"/>
          <a:effectRef idx="0"/>
          <a:fontRef idx="minor"/>
        </p:style>
      </p:sp>
      <p:sp>
        <p:nvSpPr>
          <p:cNvPr id="86" name="CustomShape 2"/>
          <p:cNvSpPr/>
          <p:nvPr/>
        </p:nvSpPr>
        <p:spPr>
          <a:xfrm>
            <a:off x="311760" y="1152360"/>
            <a:ext cx="8518680" cy="3414600"/>
          </a:xfrm>
          <a:prstGeom prst="rect">
            <a:avLst/>
          </a:prstGeom>
          <a:noFill/>
          <a:ln>
            <a:noFill/>
          </a:ln>
        </p:spPr>
        <p:style>
          <a:lnRef idx="0"/>
          <a:fillRef idx="0"/>
          <a:effectRef idx="0"/>
          <a:fontRef idx="minor"/>
        </p:style>
        <p:txBody>
          <a:bodyPr lIns="0" rIns="0" tIns="0" bIns="0"/>
          <a:p>
            <a:pPr marL="457200" indent="-316080">
              <a:lnSpc>
                <a:spcPct val="100000"/>
              </a:lnSpc>
              <a:buClr>
                <a:srgbClr val="000000"/>
              </a:buClr>
              <a:buFont typeface="Arial"/>
              <a:buAutoNum type="arabicPeriod"/>
            </a:pPr>
            <a:r>
              <a:rPr b="0" lang="en-GB" sz="1800" spc="-1" strike="noStrike">
                <a:solidFill>
                  <a:srgbClr val="000000"/>
                </a:solidFill>
                <a:latin typeface="Arial"/>
                <a:ea typeface="Arial"/>
              </a:rPr>
              <a:t>Add nginx.conf file into main directory of front end repo</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events {}</a:t>
            </a:r>
            <a:endParaRPr b="0" lang="en-GB" sz="1800" spc="-1" strike="noStrike">
              <a:latin typeface="Arial"/>
            </a:endParaRPr>
          </a:p>
          <a:p>
            <a:pPr>
              <a:lnSpc>
                <a:spcPct val="100000"/>
              </a:lnSpc>
            </a:pPr>
            <a:r>
              <a:rPr b="0" lang="en-GB" sz="1800" spc="-1" strike="noStrike">
                <a:solidFill>
                  <a:srgbClr val="000000"/>
                </a:solidFill>
                <a:latin typeface="Arial"/>
                <a:ea typeface="Arial"/>
              </a:rPr>
              <a:t>http {</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server {</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listen 80 default_server;</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root /var/www;</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index index.html index.html;</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location / {</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include /etc/nginx/mime.types;</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a:t>
            </a:r>
            <a:endParaRPr b="0" lang="en-GB" sz="1800" spc="-1" strike="noStrike">
              <a:latin typeface="Arial"/>
            </a:endParaRPr>
          </a:p>
          <a:p>
            <a:pPr>
              <a:lnSpc>
                <a:spcPct val="100000"/>
              </a:lnSpc>
            </a:pPr>
            <a:r>
              <a:rPr b="0" lang="en-GB" sz="1800" spc="-1" strike="noStrike">
                <a:solidFill>
                  <a:srgbClr val="000000"/>
                </a:solidFill>
                <a:latin typeface="Arial"/>
                <a:ea typeface="Arial"/>
              </a:rPr>
              <a:t>        </a:t>
            </a:r>
            <a:r>
              <a:rPr b="0" lang="en-GB" sz="1800" spc="-1" strike="noStrike">
                <a:solidFill>
                  <a:srgbClr val="000000"/>
                </a:solidFill>
                <a:latin typeface="Arial"/>
                <a:ea typeface="Arial"/>
              </a:rPr>
              <a:t>}</a:t>
            </a:r>
            <a:endParaRPr b="0" lang="en-GB" sz="1800" spc="-1" strike="noStrike">
              <a:latin typeface="Arial"/>
            </a:endParaRPr>
          </a:p>
          <a:p>
            <a:pPr>
              <a:lnSpc>
                <a:spcPct val="100000"/>
              </a:lnSpc>
            </a:pPr>
            <a:r>
              <a:rPr b="0" lang="en-GB" sz="1800" spc="-1" strike="noStrike">
                <a:solidFill>
                  <a:srgbClr val="000000"/>
                </a:solidFill>
                <a:latin typeface="Arial"/>
                <a:ea typeface="Arial"/>
              </a:rPr>
              <a:t>}</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444960"/>
            <a:ext cx="8518680" cy="570960"/>
          </a:xfrm>
          <a:prstGeom prst="rect">
            <a:avLst/>
          </a:prstGeom>
          <a:noFill/>
          <a:ln>
            <a:noFill/>
          </a:ln>
        </p:spPr>
        <p:style>
          <a:lnRef idx="0"/>
          <a:fillRef idx="0"/>
          <a:effectRef idx="0"/>
          <a:fontRef idx="minor"/>
        </p:style>
      </p:sp>
      <p:sp>
        <p:nvSpPr>
          <p:cNvPr id="88" name="CustomShape 2"/>
          <p:cNvSpPr/>
          <p:nvPr/>
        </p:nvSpPr>
        <p:spPr>
          <a:xfrm>
            <a:off x="311760" y="923760"/>
            <a:ext cx="8518680" cy="3414600"/>
          </a:xfrm>
          <a:prstGeom prst="rect">
            <a:avLst/>
          </a:prstGeom>
          <a:noFill/>
          <a:ln>
            <a:noFill/>
          </a:ln>
        </p:spPr>
        <p:style>
          <a:lnRef idx="0"/>
          <a:fillRef idx="0"/>
          <a:effectRef idx="0"/>
          <a:fontRef idx="minor"/>
        </p:style>
        <p:txBody>
          <a:bodyPr lIns="0" rIns="0" tIns="0" bIns="0"/>
          <a:p>
            <a:pPr>
              <a:lnSpc>
                <a:spcPct val="100000"/>
              </a:lnSpc>
            </a:pPr>
            <a:r>
              <a:rPr b="0" lang="en-GB" sz="1400" spc="-1" strike="noStrike">
                <a:solidFill>
                  <a:srgbClr val="000000"/>
                </a:solidFill>
                <a:latin typeface="Arial"/>
                <a:ea typeface="Arial"/>
              </a:rPr>
              <a:t>2. Add Dockerfile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Arial"/>
                <a:ea typeface="Arial"/>
              </a:rPr>
              <a:t>FROM nginx</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Arial"/>
                <a:ea typeface="Arial"/>
              </a:rPr>
              <a:t>COPY ./build /var/www</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Arial"/>
                <a:ea typeface="Arial"/>
              </a:rPr>
              <a:t>COPY nginx.conf /etc/nginx/nginx.conf</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444960"/>
            <a:ext cx="8518680" cy="570960"/>
          </a:xfrm>
          <a:prstGeom prst="rect">
            <a:avLst/>
          </a:prstGeom>
          <a:noFill/>
          <a:ln>
            <a:noFill/>
          </a:ln>
        </p:spPr>
        <p:style>
          <a:lnRef idx="0"/>
          <a:fillRef idx="0"/>
          <a:effectRef idx="0"/>
          <a:fontRef idx="minor"/>
        </p:style>
      </p:sp>
      <p:sp>
        <p:nvSpPr>
          <p:cNvPr id="90" name="CustomShape 2"/>
          <p:cNvSpPr/>
          <p:nvPr/>
        </p:nvSpPr>
        <p:spPr>
          <a:xfrm>
            <a:off x="311760" y="1152360"/>
            <a:ext cx="8518680" cy="3414600"/>
          </a:xfrm>
          <a:prstGeom prst="rect">
            <a:avLst/>
          </a:prstGeom>
          <a:noFill/>
          <a:ln>
            <a:noFill/>
          </a:ln>
        </p:spPr>
        <p:style>
          <a:lnRef idx="0"/>
          <a:fillRef idx="0"/>
          <a:effectRef idx="0"/>
          <a:fontRef idx="minor"/>
        </p:style>
        <p:txBody>
          <a:bodyPr lIns="0" rIns="0" tIns="0" bIns="0"/>
          <a:p>
            <a:pPr>
              <a:lnSpc>
                <a:spcPct val="100000"/>
              </a:lnSpc>
            </a:pPr>
            <a:r>
              <a:rPr b="0" lang="en-GB" sz="1800" spc="-1" strike="noStrike">
                <a:solidFill>
                  <a:srgbClr val="000000"/>
                </a:solidFill>
                <a:latin typeface="Arial"/>
                <a:ea typeface="Arial"/>
              </a:rPr>
              <a:t>3. Make sure homepage in package.json = http://localhost:80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4. ‘Run docker build -t event-front-end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5. Make sure image has been created (docker images)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6. Run ‘docker run --network app-network -d -p 1901:80 event-front-end’</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WHERE THE APP-NETWORK=the network your back end is running on</a:t>
            </a:r>
            <a:endParaRPr b="0" lang="en-GB" sz="1800" spc="-1" strike="noStrike">
              <a:latin typeface="Arial"/>
            </a:endParaRPr>
          </a:p>
          <a:p>
            <a:pPr>
              <a:lnSpc>
                <a:spcPct val="100000"/>
              </a:lnSpc>
            </a:pPr>
            <a:endParaRPr b="0" lang="en-GB"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444960"/>
            <a:ext cx="8518680" cy="570960"/>
          </a:xfrm>
          <a:prstGeom prst="rect">
            <a:avLst/>
          </a:prstGeom>
          <a:noFill/>
          <a:ln>
            <a:noFill/>
          </a:ln>
        </p:spPr>
        <p:style>
          <a:lnRef idx="0"/>
          <a:fillRef idx="0"/>
          <a:effectRef idx="0"/>
          <a:fontRef idx="minor"/>
        </p:style>
      </p:sp>
      <p:sp>
        <p:nvSpPr>
          <p:cNvPr id="92" name="CustomShape 2"/>
          <p:cNvSpPr/>
          <p:nvPr/>
        </p:nvSpPr>
        <p:spPr>
          <a:xfrm>
            <a:off x="311760" y="1152360"/>
            <a:ext cx="8518680" cy="3414600"/>
          </a:xfrm>
          <a:prstGeom prst="rect">
            <a:avLst/>
          </a:prstGeom>
          <a:noFill/>
          <a:ln>
            <a:noFill/>
          </a:ln>
        </p:spPr>
        <p:style>
          <a:lnRef idx="0"/>
          <a:fillRef idx="0"/>
          <a:effectRef idx="0"/>
          <a:fontRef idx="minor"/>
        </p:style>
        <p:txBody>
          <a:bodyPr lIns="0" rIns="0" tIns="0" bIns="0"/>
          <a:p>
            <a:pPr>
              <a:lnSpc>
                <a:spcPct val="100000"/>
              </a:lnSpc>
            </a:pPr>
            <a:r>
              <a:rPr b="0" lang="en-GB" sz="1800" spc="-1" strike="noStrike">
                <a:solidFill>
                  <a:srgbClr val="000000"/>
                </a:solidFill>
                <a:latin typeface="Arial"/>
                <a:ea typeface="Arial"/>
              </a:rPr>
              <a:t>9. Go to your VM address : 1901 to view your program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10. Change your axios requests to http://35.176.230.34(the VM):1800 /eventBookingSystem/app</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Arial"/>
              </a:rPr>
              <a:t>11. For home button, make sure the pathanme is ‘./’</a:t>
            </a:r>
            <a:endParaRPr b="0" lang="en-GB"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2020-01-31T11:51:45Z</dcterms:modified>
  <cp:revision>7</cp:revision>
  <dc:subject/>
  <dc:title/>
</cp:coreProperties>
</file>