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102" d="100"/>
          <a:sy n="102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8A66-C52C-8D41-9F41-67E42EE176D9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2D96-17D5-924B-B796-4384E7EF0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67485E-2097-BD47-B07E-00039D8B510B}"/>
              </a:ext>
            </a:extLst>
          </p:cNvPr>
          <p:cNvSpPr txBox="1"/>
          <p:nvPr/>
        </p:nvSpPr>
        <p:spPr>
          <a:xfrm>
            <a:off x="414528" y="268224"/>
            <a:ext cx="535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Microsimulation comparison with EAGLES placebo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ADD93-9E2A-9D4B-9694-268CC530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67" y="702474"/>
            <a:ext cx="4390480" cy="23114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583361-D139-B249-B681-6B27F0F0600E}"/>
              </a:ext>
            </a:extLst>
          </p:cNvPr>
          <p:cNvSpPr/>
          <p:nvPr/>
        </p:nvSpPr>
        <p:spPr>
          <a:xfrm>
            <a:off x="3091767" y="3078852"/>
            <a:ext cx="7146099" cy="15111829"/>
          </a:xfrm>
          <a:prstGeom prst="rect">
            <a:avLst/>
          </a:prstGeom>
          <a:solidFill>
            <a:schemeClr val="accent4">
              <a:lumMod val="20000"/>
              <a:lumOff val="80000"/>
              <a:alpha val="36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function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ALACRITY_Markov_CA_PPA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Simple Markov model to produce the CA and PPA results of the EAGLES trials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Parameters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j = person (1~N)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i = week (1~24)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Prob[person j will abstain in week i] = probs(j) is constant (for each person j)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probs(j) is shown in the right of figure 100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modelNumber = 1 or 2 depending on the model for probs(j)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            = 1 for a polynomial model (probs(j) is a polynomial function of j)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            = 2 for a step-wise model  (probs(j) is a step function of j)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S(i,j) = state in week i, person j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       = 1 if abstain or 0 if smoke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nt   = 24;  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number of weeks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N    = 1026;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number of patients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S0   = zeros(nt,N);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states, steady-state probabilities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S    = S0;  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non-steady-state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modelNumber = 2;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choose the type of model for the probabilities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models = {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'polynomial'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'step'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};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model names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model  = models{modelNumber};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model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switch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model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case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'polynomial'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p0   = [0.00 0.99];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parameters for polynomial model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case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'step'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p0   = [0.022 1.00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Prob[abstain] = 100% for  4% of population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    0.12  0.945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Prob[abstain] =  97% for  8% of population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    1.00  0.045];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Prob[abstain] =   5% for 88% of population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[ probs,rhos ] = probA((1:N)/N,p0,model);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probs = piA, rhos = pS/pA for each patient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rate = 0.4; 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rate towards equilibrium, pS = rho*pA, pA = piA*rate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for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j=1:N   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for each patient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for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i=1:nt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for each week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p  = probs(j);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get the probability of A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pA = p*rate;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pS = rhos(j)*pA;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S0(i,j) = rand(1,1)&lt;p;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indicator for A (1=abstain, 0=smoke during week i)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if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i==1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S(i,j) = 0;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initial condition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else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S1 = S(i-1,j);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previous condition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if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S1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abstain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    S(i,j) = rand(1,1)&lt;1-pS;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Prob[abstain|abstain] = 1-pS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else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smoking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    S(i,j) = rand(1,1)&lt;pA;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  Prob[abstain|smoking] = pA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CA12 = all(S0(9:12,:));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indicator for CA (weeks 9~12)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CA24 = all(S0(9:24,:));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indicator for CA (weeks 9~24)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PPA  = mean(S0,2);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weekly PPA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ca12 = all(S( 9:12,:));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indicator for CA (weeks 9~12)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ca24 = all(S( 9:24,:));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indicator for CA (weeks 9~24)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ppa  = mean(S, 2);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weekly PPA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t    = 1:nt;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time (weeks)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Compare with placebo result (PPA = 15%, CA12 = 11%, CA24 = 8%)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fig = figure(100); fig.Name =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'PPA and prob'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; fig.Color =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'w'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subplot(1,3,[1 2])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plot(t,100*PPA,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'bo-'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,t,100*ppa,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'ro-'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), xlabel(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'week'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), ylabel(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'7-day PPA'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title(sprintf(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'PPA versus time, CA (weeks 9~12) = %.1f%%, %.1f%%, CA (weeks 9~24) = %.1f%%, %.1f%%'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,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...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mean(CA12)*100,mean(ca12)*100,mean(CA24)*100,mean(ca24)*100))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ax = gca; ax.YLim = [0 50];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subplot(1,3,3)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area((1:N)/N*100,probs*100)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xlabel(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'proportion of patients (%)'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), ylabel(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'probability'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), title(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'Probability of 1-week abstinance'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ax = gca; ax.YLim = [0 100];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fig = figure(110); fig.Name =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'PPA'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; fig.Color =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'w'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plot(t,100*ppa,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'ro-'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ax = gca; ax.YLim = [0 50]; ax.XLim = [0 24]; ax.YTickLabel = {}; ax.XTickLabel = {};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figure(99), imagesc(S');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fig = figure(120); fig.Name =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'individuals'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; fig.Color =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'w'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iks = [90 92 94 100 120 123 124];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indices of individuals to plot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for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i=1:length(iks)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for each individual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ik  = iks(i);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get the index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Sik = S(:,ik);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get the states over time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for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j=1:nt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for each time interval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if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Sik(j)==1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plot([j-1 j],[1 1]*i,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'b-'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'Linewidth'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,6), hold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ax = gca; ax.XLim = [0 nt]; ax.XTick = [0:4:24]; hold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off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ax.FontSize = 16; xlabel(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'Week'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); ylabel(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'simulated individual ID'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), grid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on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title(sprintf(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'Sample of microsimulation results\n'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keyboard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function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[ p,rho ] = probA( x, param, type 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Probability of abstaining in one week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%----------------------------------------------------------------------------------------------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switch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type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case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'polynomial'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p = param(2)*x.^4 + param(1)*(1-x.^4);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case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'step'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for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i=1:length(x)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j    = find(x(i)&lt;=param(:,1),1,</a:t>
            </a:r>
            <a:r>
              <a:rPr lang="en-US" sz="800">
                <a:solidFill>
                  <a:srgbClr val="A020F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'first'</a:t>
            </a:r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);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last column of param(1,:) less than x(i)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    p(i) = param(j,2);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get Prob[abstain]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       </a:t>
            </a:r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end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FF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000000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rho = (1-p)./p;                                      </a:t>
            </a:r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% rho = pS / pA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US" sz="800">
                <a:solidFill>
                  <a:srgbClr val="228B22"/>
                </a:solidFill>
                <a:effectLst/>
                <a:latin typeface="Lucida Sans Typewriter" panose="020B0509030504030204" pitchFamily="49" charset="77"/>
                <a:ea typeface="Yu Mincho" panose="02020400000000000000" pitchFamily="18" charset="-128"/>
                <a:cs typeface="Lucida Sans Typewriter" panose="020B0509030504030204" pitchFamily="49" charset="77"/>
              </a:rPr>
              <a:t> </a:t>
            </a:r>
            <a:endParaRPr lang="en-US" sz="360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548C3-DC33-224D-9A39-6D254BF04F6E}"/>
              </a:ext>
            </a:extLst>
          </p:cNvPr>
          <p:cNvSpPr txBox="1"/>
          <p:nvPr/>
        </p:nvSpPr>
        <p:spPr>
          <a:xfrm>
            <a:off x="1433547" y="4004484"/>
            <a:ext cx="122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microsimulation</a:t>
            </a:r>
          </a:p>
          <a:p>
            <a:pPr algn="ctr"/>
            <a:r>
              <a:rPr lang="en-US" sz="1200" b="1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6180A-B3D1-6D49-B6C4-4FD05501DDA2}"/>
              </a:ext>
            </a:extLst>
          </p:cNvPr>
          <p:cNvSpPr txBox="1"/>
          <p:nvPr/>
        </p:nvSpPr>
        <p:spPr>
          <a:xfrm>
            <a:off x="1661753" y="1793285"/>
            <a:ext cx="770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</a:rPr>
              <a:t>clinical trial data</a:t>
            </a:r>
          </a:p>
        </p:txBody>
      </p:sp>
    </p:spTree>
    <p:extLst>
      <p:ext uri="{BB962C8B-B14F-4D97-AF65-F5344CB8AC3E}">
        <p14:creationId xmlns:p14="http://schemas.microsoft.com/office/powerpoint/2010/main" val="201410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AA5B92-AC71-7E47-8BB0-E20D2D19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1" y="923525"/>
            <a:ext cx="7883697" cy="593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7485E-2097-BD47-B07E-00039D8B510B}"/>
              </a:ext>
            </a:extLst>
          </p:cNvPr>
          <p:cNvSpPr txBox="1"/>
          <p:nvPr/>
        </p:nvSpPr>
        <p:spPr>
          <a:xfrm>
            <a:off x="414528" y="268224"/>
            <a:ext cx="592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Microsimulation comparison with EAGLES placebo: 7-day PPA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5ABF7-C710-354B-9BF8-69EACA2B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1227637" y="948578"/>
            <a:ext cx="7127315" cy="3533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922039-FAA1-6642-8F95-9A1B13181762}"/>
              </a:ext>
            </a:extLst>
          </p:cNvPr>
          <p:cNvSpPr txBox="1"/>
          <p:nvPr/>
        </p:nvSpPr>
        <p:spPr>
          <a:xfrm>
            <a:off x="5834454" y="3290500"/>
            <a:ext cx="1226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microsimulation</a:t>
            </a:r>
          </a:p>
        </p:txBody>
      </p:sp>
    </p:spTree>
    <p:extLst>
      <p:ext uri="{BB962C8B-B14F-4D97-AF65-F5344CB8AC3E}">
        <p14:creationId xmlns:p14="http://schemas.microsoft.com/office/powerpoint/2010/main" val="5588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0FC9B-9F45-A249-BA19-C971BAD3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799"/>
            <a:ext cx="9144000" cy="508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C4877-8162-BF41-AA3F-AEE73946A0C0}"/>
              </a:ext>
            </a:extLst>
          </p:cNvPr>
          <p:cNvSpPr txBox="1"/>
          <p:nvPr/>
        </p:nvSpPr>
        <p:spPr>
          <a:xfrm>
            <a:off x="414528" y="268224"/>
            <a:ext cx="698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Microsimulation comparison with EAGLES placebo: CA (weeks 9-12, 9-24)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2F18A-40E9-654C-99F6-597B24050143}"/>
              </a:ext>
            </a:extLst>
          </p:cNvPr>
          <p:cNvSpPr txBox="1"/>
          <p:nvPr/>
        </p:nvSpPr>
        <p:spPr>
          <a:xfrm>
            <a:off x="4572000" y="31849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11.3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F808E-826B-8B4A-98AF-B0240B3B8BBC}"/>
              </a:ext>
            </a:extLst>
          </p:cNvPr>
          <p:cNvSpPr txBox="1"/>
          <p:nvPr/>
        </p:nvSpPr>
        <p:spPr>
          <a:xfrm>
            <a:off x="5839214" y="350016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8.0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43C69-D371-4E47-9DED-4A1BC68527C5}"/>
              </a:ext>
            </a:extLst>
          </p:cNvPr>
          <p:cNvSpPr txBox="1"/>
          <p:nvPr/>
        </p:nvSpPr>
        <p:spPr>
          <a:xfrm>
            <a:off x="4417503" y="1754193"/>
            <a:ext cx="1226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microsimulation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D6AC4-C905-394E-BD71-BF589EA74DB2}"/>
              </a:ext>
            </a:extLst>
          </p:cNvPr>
          <p:cNvCxnSpPr/>
          <p:nvPr/>
        </p:nvCxnSpPr>
        <p:spPr>
          <a:xfrm flipH="1">
            <a:off x="4801390" y="2041742"/>
            <a:ext cx="229390" cy="114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E19945-F960-8B42-A6B6-AB17AEF1ABD8}"/>
              </a:ext>
            </a:extLst>
          </p:cNvPr>
          <p:cNvCxnSpPr>
            <a:cxnSpLocks/>
          </p:cNvCxnSpPr>
          <p:nvPr/>
        </p:nvCxnSpPr>
        <p:spPr>
          <a:xfrm>
            <a:off x="5030780" y="2041742"/>
            <a:ext cx="906557" cy="1387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3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71516-B121-F242-AC5A-E051E3B4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955151"/>
            <a:ext cx="7112000" cy="533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043C8-A2F8-9748-B8BD-9E66CF33CBF9}"/>
              </a:ext>
            </a:extLst>
          </p:cNvPr>
          <p:cNvSpPr txBox="1"/>
          <p:nvPr/>
        </p:nvSpPr>
        <p:spPr>
          <a:xfrm>
            <a:off x="414528" y="268224"/>
            <a:ext cx="29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Microsimulation sample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578C6-3400-6247-9591-C201BC70FB8C}"/>
              </a:ext>
            </a:extLst>
          </p:cNvPr>
          <p:cNvSpPr/>
          <p:nvPr/>
        </p:nvSpPr>
        <p:spPr>
          <a:xfrm>
            <a:off x="3355583" y="1565846"/>
            <a:ext cx="163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 Weeks 9-12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A984-0F1A-284C-BA74-11A793915E69}"/>
              </a:ext>
            </a:extLst>
          </p:cNvPr>
          <p:cNvSpPr/>
          <p:nvPr/>
        </p:nvSpPr>
        <p:spPr>
          <a:xfrm>
            <a:off x="3355583" y="4330968"/>
            <a:ext cx="163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 Weeks 9-12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3A9E1-D955-924B-920F-902D399525BE}"/>
              </a:ext>
            </a:extLst>
          </p:cNvPr>
          <p:cNvSpPr/>
          <p:nvPr/>
        </p:nvSpPr>
        <p:spPr>
          <a:xfrm>
            <a:off x="4772416" y="5016725"/>
            <a:ext cx="1587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 Weeks 9-24</a:t>
            </a:r>
          </a:p>
        </p:txBody>
      </p:sp>
    </p:spTree>
    <p:extLst>
      <p:ext uri="{BB962C8B-B14F-4D97-AF65-F5344CB8AC3E}">
        <p14:creationId xmlns:p14="http://schemas.microsoft.com/office/powerpoint/2010/main" val="3494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76C38-B9BF-4B49-B93F-63082B9BFAE9}"/>
              </a:ext>
            </a:extLst>
          </p:cNvPr>
          <p:cNvSpPr txBox="1"/>
          <p:nvPr/>
        </p:nvSpPr>
        <p:spPr>
          <a:xfrm>
            <a:off x="414528" y="268224"/>
            <a:ext cx="439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Markov model: need transition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E1C24-6B8B-1247-8E4E-2A6FDF7A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247"/>
            <a:ext cx="9144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168F6-D06D-5A4C-865D-EA213881DF65}"/>
              </a:ext>
            </a:extLst>
          </p:cNvPr>
          <p:cNvSpPr txBox="1"/>
          <p:nvPr/>
        </p:nvSpPr>
        <p:spPr>
          <a:xfrm>
            <a:off x="414528" y="268224"/>
            <a:ext cx="499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Markov model with consecutive abstinence weeks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344-2896-214B-949F-B43B3375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243"/>
            <a:ext cx="9144000" cy="52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8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3A0A5-A666-AB4D-B2C7-2586EDCF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996"/>
            <a:ext cx="9144000" cy="4910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F8914-22A7-9746-8BB1-31A7153BEE7F}"/>
              </a:ext>
            </a:extLst>
          </p:cNvPr>
          <p:cNvSpPr txBox="1"/>
          <p:nvPr/>
        </p:nvSpPr>
        <p:spPr>
          <a:xfrm>
            <a:off x="414528" y="268224"/>
            <a:ext cx="632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Reward model: need relative rewards for smoking and abstinence</a:t>
            </a:r>
          </a:p>
        </p:txBody>
      </p:sp>
    </p:spTree>
    <p:extLst>
      <p:ext uri="{BB962C8B-B14F-4D97-AF65-F5344CB8AC3E}">
        <p14:creationId xmlns:p14="http://schemas.microsoft.com/office/powerpoint/2010/main" val="1667970996"/>
      </p:ext>
    </p:extLst>
  </p:cSld>
  <p:clrMapOvr>
    <a:masterClrMapping/>
  </p:clrMapOvr>
</p:sld>
</file>

<file path=ppt/theme/theme1.xml><?xml version="1.0" encoding="utf-8"?>
<a:theme xmlns:a="http://schemas.openxmlformats.org/drawingml/2006/main" name="Norma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CA478F38-B72F-8245-AB16-53F206F6330F}" vid="{CC8B77AA-5F68-3C40-B187-96391BF038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51</TotalTime>
  <Words>1254</Words>
  <Application>Microsoft Macintosh PowerPoint</Application>
  <PresentationFormat>On-screen Show (4:3)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 Igusa</dc:creator>
  <cp:lastModifiedBy>Tak Igusa</cp:lastModifiedBy>
  <cp:revision>7</cp:revision>
  <dcterms:created xsi:type="dcterms:W3CDTF">2019-02-13T05:33:51Z</dcterms:created>
  <dcterms:modified xsi:type="dcterms:W3CDTF">2019-02-13T06:25:14Z</dcterms:modified>
</cp:coreProperties>
</file>