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00" r:id="rId3"/>
    <p:sldId id="269" r:id="rId4"/>
    <p:sldId id="302" r:id="rId5"/>
    <p:sldId id="301" r:id="rId6"/>
    <p:sldId id="334" r:id="rId7"/>
    <p:sldId id="299" r:id="rId8"/>
    <p:sldId id="272" r:id="rId9"/>
    <p:sldId id="303" r:id="rId10"/>
    <p:sldId id="304" r:id="rId11"/>
    <p:sldId id="305" r:id="rId12"/>
    <p:sldId id="309" r:id="rId13"/>
    <p:sldId id="311" r:id="rId14"/>
    <p:sldId id="308" r:id="rId15"/>
    <p:sldId id="313" r:id="rId16"/>
    <p:sldId id="310" r:id="rId17"/>
    <p:sldId id="284" r:id="rId18"/>
    <p:sldId id="312" r:id="rId19"/>
    <p:sldId id="267" r:id="rId20"/>
    <p:sldId id="287" r:id="rId21"/>
    <p:sldId id="314" r:id="rId22"/>
    <p:sldId id="288" r:id="rId23"/>
    <p:sldId id="318" r:id="rId24"/>
    <p:sldId id="317" r:id="rId25"/>
    <p:sldId id="323" r:id="rId26"/>
    <p:sldId id="320" r:id="rId27"/>
    <p:sldId id="324" r:id="rId28"/>
    <p:sldId id="325" r:id="rId29"/>
    <p:sldId id="326" r:id="rId30"/>
    <p:sldId id="328" r:id="rId31"/>
    <p:sldId id="331" r:id="rId32"/>
    <p:sldId id="330" r:id="rId33"/>
    <p:sldId id="332" r:id="rId34"/>
    <p:sldId id="333" r:id="rId35"/>
    <p:sldId id="297" r:id="rId36"/>
    <p:sldId id="260" r:id="rId37"/>
    <p:sldId id="29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30" autoAdjust="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1D739-4030-45EB-A1BA-AEA5EAB0816A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27BD9-0235-47B9-A8D6-32EF43516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42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27BD9-0235-47B9-A8D6-32EF43516C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98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27BD9-0235-47B9-A8D6-32EF43516C8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96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27BD9-0235-47B9-A8D6-32EF43516C8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24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27BD9-0235-47B9-A8D6-32EF43516C8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09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27BD9-0235-47B9-A8D6-32EF43516C8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94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27BD9-0235-47B9-A8D6-32EF43516C8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99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27BD9-0235-47B9-A8D6-32EF43516C8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44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27BD9-0235-47B9-A8D6-32EF43516C8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13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27BD9-0235-47B9-A8D6-32EF43516C8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434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27BD9-0235-47B9-A8D6-32EF43516C8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91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27BD9-0235-47B9-A8D6-32EF43516C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18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27BD9-0235-47B9-A8D6-32EF43516C8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65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27BD9-0235-47B9-A8D6-32EF43516C8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20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27BD9-0235-47B9-A8D6-32EF43516C8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60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27BD9-0235-47B9-A8D6-32EF43516C8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39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27BD9-0235-47B9-A8D6-32EF43516C8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3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27BD9-0235-47B9-A8D6-32EF43516C8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46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27BD9-0235-47B9-A8D6-32EF43516C8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16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C0C7-991A-44D2-9AAF-B7AC08F83012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3791-46D0-49EC-9E8B-8C092280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4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C0C7-991A-44D2-9AAF-B7AC08F83012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3791-46D0-49EC-9E8B-8C092280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C0C7-991A-44D2-9AAF-B7AC08F83012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3791-46D0-49EC-9E8B-8C092280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4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C0C7-991A-44D2-9AAF-B7AC08F83012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3791-46D0-49EC-9E8B-8C092280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6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C0C7-991A-44D2-9AAF-B7AC08F83012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3791-46D0-49EC-9E8B-8C092280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C0C7-991A-44D2-9AAF-B7AC08F83012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3791-46D0-49EC-9E8B-8C092280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01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C0C7-991A-44D2-9AAF-B7AC08F83012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3791-46D0-49EC-9E8B-8C092280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7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C0C7-991A-44D2-9AAF-B7AC08F83012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3791-46D0-49EC-9E8B-8C092280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8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C0C7-991A-44D2-9AAF-B7AC08F83012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3791-46D0-49EC-9E8B-8C092280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6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C0C7-991A-44D2-9AAF-B7AC08F83012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3791-46D0-49EC-9E8B-8C092280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8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C0C7-991A-44D2-9AAF-B7AC08F83012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3791-46D0-49EC-9E8B-8C092280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0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BC0C7-991A-44D2-9AAF-B7AC08F83012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63791-46D0-49EC-9E8B-8C092280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6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 Synthesis using Words and Expression LM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17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000" dirty="0" smtClean="0"/>
          </a:p>
          <a:p>
            <a:pPr marL="0" indent="0" algn="ctr">
              <a:buNone/>
            </a:pPr>
            <a:r>
              <a:rPr lang="en-US" sz="3200" dirty="0" smtClean="0"/>
              <a:t>rename/Verb        file/Noun       </a:t>
            </a:r>
            <a:r>
              <a:rPr lang="en-US" sz="3200" dirty="0" smtClean="0">
                <a:solidFill>
                  <a:schemeClr val="accent1"/>
                </a:solidFill>
              </a:rPr>
              <a:t>string/Noun         </a:t>
            </a:r>
            <a:r>
              <a:rPr lang="en-US" sz="3200" dirty="0" smtClean="0"/>
              <a:t>to/Prep        </a:t>
            </a:r>
            <a:r>
              <a:rPr lang="en-US" sz="3200" dirty="0" smtClean="0">
                <a:solidFill>
                  <a:schemeClr val="accent1"/>
                </a:solidFill>
              </a:rPr>
              <a:t>string/Noun		</a:t>
            </a:r>
            <a:endParaRPr lang="en-US" sz="30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sz="3000" dirty="0" smtClean="0"/>
          </a:p>
          <a:p>
            <a:pPr marL="0" indent="0" algn="ctr">
              <a:buNone/>
            </a:pPr>
            <a:endParaRPr lang="en-US" sz="30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7943850" y="3783330"/>
            <a:ext cx="3749040" cy="124587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Find lemmas / </a:t>
            </a:r>
            <a:r>
              <a:rPr lang="en-US" sz="2400" dirty="0"/>
              <a:t>T</a:t>
            </a:r>
            <a:r>
              <a:rPr lang="en-US" sz="2400" dirty="0" smtClean="0"/>
              <a:t>ag words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605138" y="3783330"/>
            <a:ext cx="3749040" cy="124587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We use NL Stanford Parser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303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000" dirty="0" smtClean="0"/>
          </a:p>
          <a:p>
            <a:pPr marL="0" indent="0" algn="ctr">
              <a:buNone/>
            </a:pPr>
            <a:r>
              <a:rPr lang="en-US" sz="3200" dirty="0" smtClean="0"/>
              <a:t>rename/Verb        file/Noun       </a:t>
            </a:r>
            <a:r>
              <a:rPr lang="en-US" sz="3200" dirty="0" smtClean="0">
                <a:solidFill>
                  <a:schemeClr val="accent1"/>
                </a:solidFill>
              </a:rPr>
              <a:t>string/Noun         </a:t>
            </a:r>
            <a:r>
              <a:rPr lang="en-US" sz="3200" dirty="0" smtClean="0"/>
              <a:t>to/Prep        </a:t>
            </a:r>
            <a:r>
              <a:rPr lang="en-US" sz="3200" dirty="0" smtClean="0">
                <a:solidFill>
                  <a:schemeClr val="accent1"/>
                </a:solidFill>
              </a:rPr>
              <a:t>string/Noun		</a:t>
            </a:r>
            <a:endParaRPr lang="en-US" sz="30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sz="3000" dirty="0" smtClean="0"/>
          </a:p>
          <a:p>
            <a:pPr marL="0" indent="0" algn="ctr">
              <a:buNone/>
            </a:pPr>
            <a:endParaRPr lang="en-US" sz="30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7943850" y="3783330"/>
            <a:ext cx="3749040" cy="124587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Word Dependency Graph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605138" y="3783330"/>
            <a:ext cx="3749040" cy="124587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We use NL Stanford Parser</a:t>
            </a:r>
            <a:endParaRPr lang="en-US" sz="2400" dirty="0"/>
          </a:p>
        </p:txBody>
      </p:sp>
      <p:sp>
        <p:nvSpPr>
          <p:cNvPr id="12" name="Curved Down Arrow 11"/>
          <p:cNvSpPr/>
          <p:nvPr/>
        </p:nvSpPr>
        <p:spPr>
          <a:xfrm>
            <a:off x="1618488" y="1825625"/>
            <a:ext cx="2075688" cy="52438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Down Arrow 12"/>
          <p:cNvSpPr/>
          <p:nvPr/>
        </p:nvSpPr>
        <p:spPr>
          <a:xfrm flipV="1">
            <a:off x="1618488" y="2923032"/>
            <a:ext cx="7196328" cy="62160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Down Arrow 13"/>
          <p:cNvSpPr/>
          <p:nvPr/>
        </p:nvSpPr>
        <p:spPr>
          <a:xfrm flipV="1">
            <a:off x="4258056" y="2852927"/>
            <a:ext cx="2075688" cy="39589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Down Arrow 14"/>
          <p:cNvSpPr/>
          <p:nvPr/>
        </p:nvSpPr>
        <p:spPr>
          <a:xfrm>
            <a:off x="9006840" y="1825625"/>
            <a:ext cx="2450592" cy="46961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4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200" dirty="0" smtClean="0"/>
              <a:t>                           rename/Verb        </a:t>
            </a:r>
          </a:p>
          <a:p>
            <a:pPr marL="0" indent="0">
              <a:buNone/>
            </a:pPr>
            <a:r>
              <a:rPr lang="en-US" sz="3200" dirty="0" smtClean="0"/>
              <a:t>              </a:t>
            </a:r>
            <a:r>
              <a:rPr lang="en-US" sz="2000" dirty="0" smtClean="0"/>
              <a:t>(object)                                                     (</a:t>
            </a:r>
            <a:r>
              <a:rPr lang="en-US" sz="2000" dirty="0" err="1" smtClean="0"/>
              <a:t>prep_to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     file/Noun                        to/Prep </a:t>
            </a:r>
          </a:p>
          <a:p>
            <a:pPr marL="0" indent="0">
              <a:buNone/>
            </a:pPr>
            <a:r>
              <a:rPr lang="en-US" sz="3200" dirty="0" smtClean="0"/>
              <a:t>             </a:t>
            </a:r>
            <a:r>
              <a:rPr lang="en-US" sz="2000" dirty="0" smtClean="0"/>
              <a:t>                                                                        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1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 smtClean="0">
                <a:solidFill>
                  <a:schemeClr val="accent1"/>
                </a:solidFill>
              </a:rPr>
              <a:t>   string/Noun                               string/Noun		</a:t>
            </a:r>
            <a:endParaRPr lang="en-US" sz="3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000" dirty="0" smtClean="0"/>
          </a:p>
          <a:p>
            <a:pPr marL="0" indent="0" algn="ctr">
              <a:buNone/>
            </a:pPr>
            <a:endParaRPr lang="en-US" sz="30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7943850" y="3783330"/>
            <a:ext cx="3749040" cy="124587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Word Dependency Graph</a:t>
            </a:r>
          </a:p>
        </p:txBody>
      </p:sp>
      <p:sp>
        <p:nvSpPr>
          <p:cNvPr id="8" name="Down Arrow 7"/>
          <p:cNvSpPr/>
          <p:nvPr/>
        </p:nvSpPr>
        <p:spPr>
          <a:xfrm rot="2065785">
            <a:off x="2203704" y="2807208"/>
            <a:ext cx="320040" cy="1051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9090058">
            <a:off x="4933187" y="2759065"/>
            <a:ext cx="320040" cy="1051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2065785">
            <a:off x="1652016" y="4314571"/>
            <a:ext cx="320040" cy="1051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9090058">
            <a:off x="5653657" y="4378970"/>
            <a:ext cx="320040" cy="1051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200" dirty="0" smtClean="0"/>
              <a:t>                           rename/Verb        </a:t>
            </a:r>
          </a:p>
          <a:p>
            <a:pPr marL="0" indent="0">
              <a:buNone/>
            </a:pPr>
            <a:r>
              <a:rPr lang="en-US" sz="3200" dirty="0" smtClean="0"/>
              <a:t>              </a:t>
            </a:r>
            <a:r>
              <a:rPr lang="en-US" sz="2000" dirty="0" smtClean="0"/>
              <a:t>(object)                                                     (</a:t>
            </a:r>
            <a:r>
              <a:rPr lang="en-US" sz="2000" dirty="0" err="1" smtClean="0"/>
              <a:t>prep_to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     file/Noun                        to/Prep </a:t>
            </a:r>
          </a:p>
          <a:p>
            <a:pPr marL="0" indent="0">
              <a:buNone/>
            </a:pPr>
            <a:r>
              <a:rPr lang="en-US" sz="3200" dirty="0" smtClean="0"/>
              <a:t>             </a:t>
            </a:r>
            <a:r>
              <a:rPr lang="en-US" sz="2000" dirty="0" smtClean="0"/>
              <a:t>                                                                        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1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 smtClean="0">
                <a:solidFill>
                  <a:schemeClr val="accent1"/>
                </a:solidFill>
              </a:rPr>
              <a:t>   string/Noun                               string/Noun		</a:t>
            </a:r>
            <a:endParaRPr lang="en-US" sz="3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000" dirty="0" smtClean="0"/>
          </a:p>
          <a:p>
            <a:pPr marL="0" indent="0" algn="ctr">
              <a:buNone/>
            </a:pPr>
            <a:endParaRPr lang="en-US" sz="30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7943850" y="3783330"/>
            <a:ext cx="3749040" cy="124587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Group Neighboring Words</a:t>
            </a:r>
            <a:endParaRPr lang="en-US" sz="2400" dirty="0"/>
          </a:p>
        </p:txBody>
      </p:sp>
      <p:sp>
        <p:nvSpPr>
          <p:cNvPr id="8" name="Down Arrow 7"/>
          <p:cNvSpPr/>
          <p:nvPr/>
        </p:nvSpPr>
        <p:spPr>
          <a:xfrm rot="2065785">
            <a:off x="2203704" y="2807208"/>
            <a:ext cx="320040" cy="1051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9090058">
            <a:off x="4933187" y="2759065"/>
            <a:ext cx="320040" cy="1051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2065785">
            <a:off x="1652016" y="4314571"/>
            <a:ext cx="320040" cy="1051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9090058">
            <a:off x="5653657" y="4378970"/>
            <a:ext cx="320040" cy="1051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33351" y="1846252"/>
            <a:ext cx="7162800" cy="2773373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2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200" dirty="0" smtClean="0"/>
              <a:t>                           rename/Verb        </a:t>
            </a:r>
          </a:p>
          <a:p>
            <a:pPr marL="0" indent="0">
              <a:buNone/>
            </a:pPr>
            <a:r>
              <a:rPr lang="en-US" sz="3200" dirty="0" smtClean="0"/>
              <a:t>              </a:t>
            </a:r>
            <a:r>
              <a:rPr lang="en-US" sz="2000" dirty="0" smtClean="0"/>
              <a:t>(object)                                                     (</a:t>
            </a:r>
            <a:r>
              <a:rPr lang="en-US" sz="2000" dirty="0" err="1" smtClean="0"/>
              <a:t>prep_to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     file/Noun                        to/Prep </a:t>
            </a:r>
          </a:p>
          <a:p>
            <a:pPr marL="0" indent="0">
              <a:buNone/>
            </a:pPr>
            <a:r>
              <a:rPr lang="en-US" sz="3200" dirty="0" smtClean="0"/>
              <a:t>             </a:t>
            </a:r>
            <a:r>
              <a:rPr lang="en-US" sz="2000" dirty="0" smtClean="0"/>
              <a:t>                                                                        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1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 smtClean="0">
                <a:solidFill>
                  <a:schemeClr val="accent1"/>
                </a:solidFill>
              </a:rPr>
              <a:t>   string/Noun                               string/Noun		</a:t>
            </a:r>
            <a:endParaRPr lang="en-US" sz="3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000" dirty="0" smtClean="0"/>
          </a:p>
          <a:p>
            <a:pPr marL="0" indent="0" algn="ctr">
              <a:buNone/>
            </a:pPr>
            <a:endParaRPr lang="en-US" sz="30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7943850" y="3783330"/>
            <a:ext cx="3749040" cy="124587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Group Neighboring Words</a:t>
            </a:r>
            <a:endParaRPr lang="en-US" sz="2400" dirty="0"/>
          </a:p>
        </p:txBody>
      </p:sp>
      <p:sp>
        <p:nvSpPr>
          <p:cNvPr id="8" name="Down Arrow 7"/>
          <p:cNvSpPr/>
          <p:nvPr/>
        </p:nvSpPr>
        <p:spPr>
          <a:xfrm rot="2065785">
            <a:off x="2203704" y="2807208"/>
            <a:ext cx="320040" cy="1051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9090058">
            <a:off x="4933187" y="2759065"/>
            <a:ext cx="320040" cy="1051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2065785">
            <a:off x="1652016" y="4314571"/>
            <a:ext cx="320040" cy="1051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9090058">
            <a:off x="5653657" y="4378970"/>
            <a:ext cx="320040" cy="1051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33351" y="1846252"/>
            <a:ext cx="7162800" cy="2773373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01569" y="3783330"/>
            <a:ext cx="3670806" cy="264112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40" y="3783330"/>
            <a:ext cx="3492754" cy="264112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3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200" dirty="0" smtClean="0"/>
              <a:t>                           rename/Verb        </a:t>
            </a:r>
          </a:p>
          <a:p>
            <a:pPr marL="0" indent="0">
              <a:buNone/>
            </a:pPr>
            <a:r>
              <a:rPr lang="en-US" sz="3200" dirty="0" smtClean="0"/>
              <a:t>              </a:t>
            </a:r>
            <a:r>
              <a:rPr lang="en-US" sz="2000" dirty="0" smtClean="0"/>
              <a:t>(object)                                                     (</a:t>
            </a:r>
            <a:r>
              <a:rPr lang="en-US" sz="2000" dirty="0" err="1" smtClean="0"/>
              <a:t>prep_to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     file/Noun                        to/Prep </a:t>
            </a:r>
          </a:p>
          <a:p>
            <a:pPr marL="0" indent="0">
              <a:buNone/>
            </a:pPr>
            <a:r>
              <a:rPr lang="en-US" sz="3200" dirty="0" smtClean="0"/>
              <a:t>             </a:t>
            </a:r>
            <a:r>
              <a:rPr lang="en-US" sz="2000" dirty="0" smtClean="0"/>
              <a:t>                                                                        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1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 smtClean="0">
                <a:solidFill>
                  <a:schemeClr val="accent1"/>
                </a:solidFill>
              </a:rPr>
              <a:t>   string/Noun                               string/Noun		</a:t>
            </a:r>
            <a:endParaRPr lang="en-US" sz="3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000" dirty="0" smtClean="0"/>
          </a:p>
          <a:p>
            <a:pPr marL="0" indent="0" algn="ctr">
              <a:buNone/>
            </a:pPr>
            <a:endParaRPr lang="en-US" sz="30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7943850" y="3783330"/>
            <a:ext cx="3749040" cy="124587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Group Neighboring Words</a:t>
            </a:r>
            <a:endParaRPr lang="en-US" sz="2400" dirty="0"/>
          </a:p>
        </p:txBody>
      </p:sp>
      <p:sp>
        <p:nvSpPr>
          <p:cNvPr id="8" name="Down Arrow 7"/>
          <p:cNvSpPr/>
          <p:nvPr/>
        </p:nvSpPr>
        <p:spPr>
          <a:xfrm rot="2065785">
            <a:off x="2203704" y="2807208"/>
            <a:ext cx="320040" cy="1051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9090058">
            <a:off x="4933187" y="2759065"/>
            <a:ext cx="320040" cy="1051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2065785">
            <a:off x="1652016" y="4314571"/>
            <a:ext cx="320040" cy="1051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9090058">
            <a:off x="5653657" y="4378970"/>
            <a:ext cx="320040" cy="1051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33351" y="1846252"/>
            <a:ext cx="7162800" cy="2773373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01569" y="3783330"/>
            <a:ext cx="3670806" cy="264112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40" y="3783330"/>
            <a:ext cx="3492754" cy="264112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74628" y="5304122"/>
            <a:ext cx="3005838" cy="85271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52275" y="5304121"/>
            <a:ext cx="3005838" cy="85271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3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200" dirty="0" smtClean="0"/>
              <a:t>        Group 1:  rename, file, to </a:t>
            </a:r>
          </a:p>
          <a:p>
            <a:pPr marL="0" indent="0">
              <a:buNone/>
            </a:pPr>
            <a:r>
              <a:rPr lang="en-US" sz="3200" dirty="0" smtClean="0"/>
              <a:t>        Group 2:  file, string</a:t>
            </a:r>
          </a:p>
          <a:p>
            <a:pPr marL="0" indent="0">
              <a:buNone/>
            </a:pPr>
            <a:r>
              <a:rPr lang="en-US" sz="3200" dirty="0" smtClean="0"/>
              <a:t>        Group 3:  to, </a:t>
            </a:r>
            <a:r>
              <a:rPr lang="en-US" sz="3200" dirty="0" smtClean="0"/>
              <a:t>string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  Group 4:  string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  Group 5:  string</a:t>
            </a:r>
            <a:endParaRPr lang="en-US" sz="3200" dirty="0"/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43850" y="3783330"/>
            <a:ext cx="3749040" cy="124587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Group Neighboring Words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155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200" dirty="0" smtClean="0"/>
              <a:t> </a:t>
            </a:r>
            <a:r>
              <a:rPr lang="en-US" sz="3200" dirty="0"/>
              <a:t>Group 1      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                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                 rename</a:t>
            </a:r>
            <a:r>
              <a:rPr lang="en-US" sz="3200" dirty="0"/>
              <a:t>, file, to</a:t>
            </a:r>
            <a:endParaRPr lang="en-US" sz="320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6423810" y="400150"/>
            <a:ext cx="3749040" cy="124587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Use them as Search Keys 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1581150" y="2721522"/>
            <a:ext cx="3944536" cy="220497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40831" y="1923803"/>
            <a:ext cx="4465122" cy="47738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967664" y="356790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40831" y="1923802"/>
            <a:ext cx="4465122" cy="7977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HASHED DECLARATIONS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436023" y="3727776"/>
            <a:ext cx="20286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File.renameTo</a:t>
            </a:r>
            <a:r>
              <a:rPr lang="en-US" dirty="0" smtClean="0"/>
              <a:t>(File)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478781" y="4969802"/>
            <a:ext cx="1985873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ew File(Sting)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69100" y="4790057"/>
            <a:ext cx="38119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64105" y="3237805"/>
            <a:ext cx="90941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rename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64105" y="4084368"/>
            <a:ext cx="47641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cxnSp>
        <p:nvCxnSpPr>
          <p:cNvPr id="21" name="Curved Connector 20"/>
          <p:cNvCxnSpPr>
            <a:stCxn id="17" idx="3"/>
          </p:cNvCxnSpPr>
          <p:nvPr/>
        </p:nvCxnSpPr>
        <p:spPr>
          <a:xfrm>
            <a:off x="8773521" y="3422471"/>
            <a:ext cx="662502" cy="305305"/>
          </a:xfrm>
          <a:prstGeom prst="curved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8" idx="3"/>
            <a:endCxn id="12" idx="1"/>
          </p:cNvCxnSpPr>
          <p:nvPr/>
        </p:nvCxnSpPr>
        <p:spPr>
          <a:xfrm flipV="1">
            <a:off x="8340517" y="3912442"/>
            <a:ext cx="1095506" cy="356592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6" idx="3"/>
            <a:endCxn id="12" idx="2"/>
          </p:cNvCxnSpPr>
          <p:nvPr/>
        </p:nvCxnSpPr>
        <p:spPr>
          <a:xfrm flipV="1">
            <a:off x="8250295" y="4097108"/>
            <a:ext cx="2200044" cy="877615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8" idx="3"/>
            <a:endCxn id="13" idx="0"/>
          </p:cNvCxnSpPr>
          <p:nvPr/>
        </p:nvCxnSpPr>
        <p:spPr>
          <a:xfrm>
            <a:off x="8340517" y="4269034"/>
            <a:ext cx="2131201" cy="700768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6" idx="2"/>
            <a:endCxn id="29" idx="1"/>
          </p:cNvCxnSpPr>
          <p:nvPr/>
        </p:nvCxnSpPr>
        <p:spPr>
          <a:xfrm rot="16200000" flipH="1">
            <a:off x="8192984" y="5026103"/>
            <a:ext cx="1152511" cy="1419082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478780" y="6127234"/>
            <a:ext cx="1985873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List.toString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9478780" y="5560761"/>
            <a:ext cx="1985873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File.toString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40" name="Curved Connector 39"/>
          <p:cNvCxnSpPr>
            <a:stCxn id="18" idx="3"/>
            <a:endCxn id="34" idx="1"/>
          </p:cNvCxnSpPr>
          <p:nvPr/>
        </p:nvCxnSpPr>
        <p:spPr>
          <a:xfrm>
            <a:off x="8340517" y="4269034"/>
            <a:ext cx="1138263" cy="1476393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6" idx="2"/>
            <a:endCxn id="34" idx="1"/>
          </p:cNvCxnSpPr>
          <p:nvPr/>
        </p:nvCxnSpPr>
        <p:spPr>
          <a:xfrm rot="16200000" flipH="1">
            <a:off x="8476220" y="4742867"/>
            <a:ext cx="586038" cy="1419082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39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42968" y="2577417"/>
            <a:ext cx="4585036" cy="682238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Ordered List of Declarations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7540831" y="1923803"/>
            <a:ext cx="4465122" cy="47738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5967664" y="356790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40831" y="1923802"/>
            <a:ext cx="4465122" cy="7977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HASHED DECLARATIONS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436023" y="3727776"/>
            <a:ext cx="20286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File.renameTo</a:t>
            </a:r>
            <a:r>
              <a:rPr lang="en-US" dirty="0" smtClean="0"/>
              <a:t>(File)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478781" y="4969802"/>
            <a:ext cx="1985873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ew File(Sting)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69100" y="4790057"/>
            <a:ext cx="38119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64105" y="3237805"/>
            <a:ext cx="90941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rename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64105" y="4084368"/>
            <a:ext cx="47641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cxnSp>
        <p:nvCxnSpPr>
          <p:cNvPr id="21" name="Curved Connector 20"/>
          <p:cNvCxnSpPr>
            <a:stCxn id="17" idx="3"/>
          </p:cNvCxnSpPr>
          <p:nvPr/>
        </p:nvCxnSpPr>
        <p:spPr>
          <a:xfrm>
            <a:off x="8773521" y="3422471"/>
            <a:ext cx="662502" cy="305305"/>
          </a:xfrm>
          <a:prstGeom prst="curved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8" idx="3"/>
            <a:endCxn id="12" idx="1"/>
          </p:cNvCxnSpPr>
          <p:nvPr/>
        </p:nvCxnSpPr>
        <p:spPr>
          <a:xfrm flipV="1">
            <a:off x="8340517" y="3912442"/>
            <a:ext cx="1095506" cy="356592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6" idx="3"/>
            <a:endCxn id="12" idx="2"/>
          </p:cNvCxnSpPr>
          <p:nvPr/>
        </p:nvCxnSpPr>
        <p:spPr>
          <a:xfrm flipV="1">
            <a:off x="8250295" y="4097108"/>
            <a:ext cx="2200044" cy="877615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8" idx="3"/>
            <a:endCxn id="13" idx="0"/>
          </p:cNvCxnSpPr>
          <p:nvPr/>
        </p:nvCxnSpPr>
        <p:spPr>
          <a:xfrm>
            <a:off x="8340517" y="4269034"/>
            <a:ext cx="2131201" cy="700768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6" idx="2"/>
            <a:endCxn id="29" idx="1"/>
          </p:cNvCxnSpPr>
          <p:nvPr/>
        </p:nvCxnSpPr>
        <p:spPr>
          <a:xfrm rot="16200000" flipH="1">
            <a:off x="8192984" y="5026103"/>
            <a:ext cx="1152511" cy="1419082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478780" y="6127234"/>
            <a:ext cx="1985873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List.toString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9478780" y="5560761"/>
            <a:ext cx="1985873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File.toString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40" name="Curved Connector 39"/>
          <p:cNvCxnSpPr>
            <a:stCxn id="18" idx="3"/>
            <a:endCxn id="34" idx="1"/>
          </p:cNvCxnSpPr>
          <p:nvPr/>
        </p:nvCxnSpPr>
        <p:spPr>
          <a:xfrm>
            <a:off x="8340517" y="4269034"/>
            <a:ext cx="1138263" cy="1476393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6" idx="2"/>
            <a:endCxn id="34" idx="1"/>
          </p:cNvCxnSpPr>
          <p:nvPr/>
        </p:nvCxnSpPr>
        <p:spPr>
          <a:xfrm rot="16200000" flipH="1">
            <a:off x="8476220" y="4742867"/>
            <a:ext cx="586038" cy="1419082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818262" y="3607137"/>
            <a:ext cx="3135085" cy="156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1. </a:t>
            </a:r>
            <a:r>
              <a:rPr lang="en-US" sz="2400" dirty="0" err="1" smtClean="0"/>
              <a:t>File.renameTo</a:t>
            </a:r>
            <a:r>
              <a:rPr lang="en-US" sz="2400" dirty="0" smtClean="0"/>
              <a:t>(File)</a:t>
            </a:r>
          </a:p>
          <a:p>
            <a:r>
              <a:rPr lang="en-US" sz="2400" dirty="0" smtClean="0"/>
              <a:t>2. </a:t>
            </a:r>
            <a:r>
              <a:rPr lang="en-US" sz="2400" dirty="0" err="1" smtClean="0"/>
              <a:t>File.toString</a:t>
            </a:r>
            <a:r>
              <a:rPr lang="en-US" sz="2400" dirty="0"/>
              <a:t>() </a:t>
            </a:r>
            <a:endParaRPr lang="en-US" sz="2400" dirty="0" smtClean="0"/>
          </a:p>
          <a:p>
            <a:r>
              <a:rPr lang="en-US" sz="2400" dirty="0" smtClean="0"/>
              <a:t>3. new </a:t>
            </a:r>
            <a:r>
              <a:rPr lang="en-US" sz="2400" dirty="0"/>
              <a:t>File(Sting)</a:t>
            </a:r>
          </a:p>
          <a:p>
            <a:r>
              <a:rPr lang="en-US" sz="2400" dirty="0" smtClean="0"/>
              <a:t>4. </a:t>
            </a:r>
            <a:r>
              <a:rPr lang="en-US" sz="2400" dirty="0" err="1" smtClean="0"/>
              <a:t>List.toString</a:t>
            </a:r>
            <a:r>
              <a:rPr lang="en-US" sz="2400" dirty="0" smtClean="0"/>
              <a:t>()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18262" y="5283762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766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Search Engine –Hash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Input</a:t>
            </a:r>
            <a:r>
              <a:rPr lang="en-US" dirty="0" smtClean="0"/>
              <a:t>: group of words that </a:t>
            </a:r>
            <a:r>
              <a:rPr lang="en-US" b="1" dirty="0" smtClean="0"/>
              <a:t>select </a:t>
            </a:r>
            <a:r>
              <a:rPr lang="en-US" dirty="0" smtClean="0"/>
              <a:t>declarations from a hash table</a:t>
            </a:r>
          </a:p>
          <a:p>
            <a:r>
              <a:rPr lang="en-US" b="1" dirty="0" smtClean="0"/>
              <a:t>Output</a:t>
            </a:r>
            <a:r>
              <a:rPr lang="en-US" dirty="0" smtClean="0"/>
              <a:t>: Set of (ordered) declarations. </a:t>
            </a:r>
          </a:p>
          <a:p>
            <a:r>
              <a:rPr lang="en-US" dirty="0" smtClean="0"/>
              <a:t>Each declaration in output must be selected by at least one word.</a:t>
            </a:r>
          </a:p>
          <a:p>
            <a:r>
              <a:rPr lang="en-US" dirty="0" smtClean="0"/>
              <a:t>The declaration can be selected by many words.</a:t>
            </a:r>
          </a:p>
          <a:p>
            <a:r>
              <a:rPr lang="en-US" b="1" dirty="0"/>
              <a:t>Before</a:t>
            </a:r>
            <a:r>
              <a:rPr lang="en-US" dirty="0"/>
              <a:t> - we </a:t>
            </a:r>
            <a:r>
              <a:rPr lang="en-US" dirty="0" smtClean="0"/>
              <a:t>prepared </a:t>
            </a:r>
            <a:r>
              <a:rPr lang="en-US" dirty="0"/>
              <a:t>declarations and build hash table </a:t>
            </a:r>
          </a:p>
          <a:p>
            <a:pPr lvl="1"/>
            <a:r>
              <a:rPr lang="en-US" dirty="0"/>
              <a:t>Extract key words, from names, types (parameter, receiver and return)</a:t>
            </a:r>
          </a:p>
          <a:p>
            <a:pPr lvl="1"/>
            <a:r>
              <a:rPr lang="en-US" dirty="0"/>
              <a:t>We associate keywords with </a:t>
            </a:r>
            <a:r>
              <a:rPr lang="en-US" dirty="0" smtClean="0"/>
              <a:t>declarations</a:t>
            </a:r>
          </a:p>
          <a:p>
            <a:pPr lvl="1"/>
            <a:r>
              <a:rPr lang="en-US" dirty="0" smtClean="0"/>
              <a:t>Future: extract words </a:t>
            </a:r>
            <a:r>
              <a:rPr lang="en-US" dirty="0"/>
              <a:t>from </a:t>
            </a:r>
            <a:r>
              <a:rPr lang="en-US" b="1" dirty="0" err="1" smtClean="0"/>
              <a:t>Javadoc</a:t>
            </a:r>
            <a:endParaRPr lang="en-US" b="1" dirty="0" smtClean="0"/>
          </a:p>
          <a:p>
            <a:r>
              <a:rPr lang="en-US" b="1" dirty="0" smtClean="0"/>
              <a:t>Tools: </a:t>
            </a:r>
            <a:r>
              <a:rPr lang="en-US" dirty="0"/>
              <a:t>POS </a:t>
            </a:r>
            <a:r>
              <a:rPr lang="en-US" dirty="0" smtClean="0"/>
              <a:t>tagger, </a:t>
            </a:r>
            <a:r>
              <a:rPr lang="en-US" dirty="0" err="1" smtClean="0"/>
              <a:t>Lemmatizer</a:t>
            </a:r>
            <a:r>
              <a:rPr lang="en-US" dirty="0" smtClean="0"/>
              <a:t>, </a:t>
            </a:r>
            <a:r>
              <a:rPr lang="en-US" dirty="0" err="1" smtClean="0"/>
              <a:t>Bcel</a:t>
            </a:r>
            <a:r>
              <a:rPr lang="en-US" dirty="0" smtClean="0"/>
              <a:t> </a:t>
            </a:r>
            <a:r>
              <a:rPr lang="en-US" dirty="0" smtClean="0"/>
              <a:t>library</a:t>
            </a:r>
            <a:endParaRPr lang="en-US" dirty="0"/>
          </a:p>
          <a:p>
            <a:endParaRPr lang="en-US" b="1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156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006584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Libraries and API are complex </a:t>
            </a:r>
          </a:p>
          <a:p>
            <a:pPr lvl="1"/>
            <a:r>
              <a:rPr lang="en-US" dirty="0" smtClean="0"/>
              <a:t>Java standard library has over 4000 classes</a:t>
            </a:r>
          </a:p>
          <a:p>
            <a:r>
              <a:rPr lang="en-US" dirty="0" smtClean="0"/>
              <a:t>Finding a correct expressions is tedious</a:t>
            </a:r>
          </a:p>
          <a:p>
            <a:r>
              <a:rPr lang="en-US" dirty="0" smtClean="0"/>
              <a:t>Modern IDEs use auto completion to assist developers</a:t>
            </a:r>
          </a:p>
          <a:p>
            <a:r>
              <a:rPr lang="en-US" dirty="0" smtClean="0"/>
              <a:t>Observations:</a:t>
            </a:r>
          </a:p>
          <a:p>
            <a:pPr lvl="1"/>
            <a:r>
              <a:rPr lang="en-US" dirty="0"/>
              <a:t>Programmer know an approximate structure of a desired </a:t>
            </a:r>
            <a:r>
              <a:rPr lang="en-US" dirty="0" smtClean="0"/>
              <a:t>expression</a:t>
            </a:r>
          </a:p>
          <a:p>
            <a:pPr lvl="1"/>
            <a:r>
              <a:rPr lang="en-US" dirty="0" smtClean="0"/>
              <a:t>Code Hosting Services (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BitBucket</a:t>
            </a:r>
            <a:r>
              <a:rPr lang="en-US" dirty="0" smtClean="0"/>
              <a:t>) contain many Java examples of proper usage of API</a:t>
            </a:r>
          </a:p>
          <a:p>
            <a:pPr lvl="1"/>
            <a:r>
              <a:rPr lang="en-US" dirty="0" smtClean="0"/>
              <a:t>We can extract expression language mode (LM)</a:t>
            </a:r>
          </a:p>
          <a:p>
            <a:pPr lvl="1"/>
            <a:r>
              <a:rPr lang="en-US" dirty="0"/>
              <a:t>We can </a:t>
            </a:r>
            <a:r>
              <a:rPr lang="en-US" dirty="0" smtClean="0"/>
              <a:t>combine </a:t>
            </a:r>
            <a:r>
              <a:rPr lang="en-US" b="1" dirty="0" smtClean="0"/>
              <a:t>code</a:t>
            </a:r>
            <a:r>
              <a:rPr lang="en-US" dirty="0" smtClean="0"/>
              <a:t> </a:t>
            </a:r>
            <a:r>
              <a:rPr lang="en-US" b="1" dirty="0" smtClean="0"/>
              <a:t>synthesis, expression LM</a:t>
            </a:r>
            <a:r>
              <a:rPr lang="en-US" dirty="0" smtClean="0"/>
              <a:t>, </a:t>
            </a:r>
            <a:r>
              <a:rPr lang="en-US" b="1" dirty="0" smtClean="0"/>
              <a:t>auto completion </a:t>
            </a:r>
            <a:r>
              <a:rPr lang="en-US" dirty="0" smtClean="0"/>
              <a:t>to assist developers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169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use several different </a:t>
            </a:r>
            <a:r>
              <a:rPr lang="en-US" dirty="0" smtClean="0"/>
              <a:t>metrics</a:t>
            </a:r>
          </a:p>
          <a:p>
            <a:r>
              <a:rPr lang="en-US" dirty="0" smtClean="0"/>
              <a:t>Rewards:</a:t>
            </a:r>
          </a:p>
          <a:p>
            <a:pPr lvl="1"/>
            <a:r>
              <a:rPr lang="en-US" dirty="0"/>
              <a:t>Declaration frequency in Java </a:t>
            </a:r>
            <a:r>
              <a:rPr lang="en-US" dirty="0" smtClean="0"/>
              <a:t>corpus</a:t>
            </a:r>
          </a:p>
          <a:p>
            <a:pPr lvl="1"/>
            <a:r>
              <a:rPr lang="en-US" dirty="0"/>
              <a:t>Number of hit words per declaration</a:t>
            </a:r>
            <a:endParaRPr lang="en-US" dirty="0" smtClean="0"/>
          </a:p>
          <a:p>
            <a:pPr lvl="1"/>
            <a:r>
              <a:rPr lang="en-US" dirty="0"/>
              <a:t>Each group has </a:t>
            </a:r>
            <a:r>
              <a:rPr lang="en-US" dirty="0" smtClean="0"/>
              <a:t>the main word </a:t>
            </a:r>
          </a:p>
          <a:p>
            <a:pPr lvl="2"/>
            <a:r>
              <a:rPr lang="en-US" dirty="0" smtClean="0"/>
              <a:t>brings </a:t>
            </a:r>
            <a:r>
              <a:rPr lang="en-US" dirty="0"/>
              <a:t>more points that </a:t>
            </a:r>
            <a:r>
              <a:rPr lang="en-US" dirty="0" smtClean="0"/>
              <a:t>other words in a group</a:t>
            </a:r>
          </a:p>
          <a:p>
            <a:r>
              <a:rPr lang="en-US" dirty="0" smtClean="0"/>
              <a:t>Penalize:</a:t>
            </a:r>
            <a:endParaRPr lang="en-US" dirty="0" smtClean="0"/>
          </a:p>
          <a:p>
            <a:pPr lvl="1"/>
            <a:r>
              <a:rPr lang="en-US" dirty="0" smtClean="0"/>
              <a:t>Number of missed words</a:t>
            </a:r>
          </a:p>
        </p:txBody>
      </p:sp>
    </p:spTree>
    <p:extLst>
      <p:ext uri="{BB962C8B-B14F-4D97-AF65-F5344CB8AC3E}">
        <p14:creationId xmlns:p14="http://schemas.microsoft.com/office/powerpoint/2010/main" val="92516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42968" y="2577417"/>
            <a:ext cx="4585036" cy="682238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Ordered List of Declarations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7540831" y="1923803"/>
            <a:ext cx="4465122" cy="47738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5967664" y="356790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40831" y="1923802"/>
            <a:ext cx="4465122" cy="7977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HASHED DECLARATIONS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436023" y="3727776"/>
            <a:ext cx="20286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File.renameTo</a:t>
            </a:r>
            <a:r>
              <a:rPr lang="en-US" dirty="0" smtClean="0"/>
              <a:t>(File)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478781" y="4969802"/>
            <a:ext cx="1985873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ew File(Sting)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69100" y="4790057"/>
            <a:ext cx="38119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64105" y="3237805"/>
            <a:ext cx="90941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rename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64105" y="4084368"/>
            <a:ext cx="47641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cxnSp>
        <p:nvCxnSpPr>
          <p:cNvPr id="21" name="Curved Connector 20"/>
          <p:cNvCxnSpPr>
            <a:stCxn id="17" idx="3"/>
          </p:cNvCxnSpPr>
          <p:nvPr/>
        </p:nvCxnSpPr>
        <p:spPr>
          <a:xfrm>
            <a:off x="8773521" y="3422471"/>
            <a:ext cx="662502" cy="305305"/>
          </a:xfrm>
          <a:prstGeom prst="curved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8" idx="3"/>
            <a:endCxn id="12" idx="1"/>
          </p:cNvCxnSpPr>
          <p:nvPr/>
        </p:nvCxnSpPr>
        <p:spPr>
          <a:xfrm flipV="1">
            <a:off x="8340517" y="3912442"/>
            <a:ext cx="1095506" cy="356592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6" idx="3"/>
            <a:endCxn id="12" idx="2"/>
          </p:cNvCxnSpPr>
          <p:nvPr/>
        </p:nvCxnSpPr>
        <p:spPr>
          <a:xfrm flipV="1">
            <a:off x="8250295" y="4097108"/>
            <a:ext cx="2200044" cy="877615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8" idx="3"/>
            <a:endCxn id="13" idx="0"/>
          </p:cNvCxnSpPr>
          <p:nvPr/>
        </p:nvCxnSpPr>
        <p:spPr>
          <a:xfrm>
            <a:off x="8340517" y="4269034"/>
            <a:ext cx="2131201" cy="700768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6" idx="2"/>
            <a:endCxn id="29" idx="1"/>
          </p:cNvCxnSpPr>
          <p:nvPr/>
        </p:nvCxnSpPr>
        <p:spPr>
          <a:xfrm rot="16200000" flipH="1">
            <a:off x="8192984" y="5026103"/>
            <a:ext cx="1152511" cy="1419082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478780" y="6127234"/>
            <a:ext cx="1985873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List.toString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9478780" y="5560761"/>
            <a:ext cx="1985873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File.toString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40" name="Curved Connector 39"/>
          <p:cNvCxnSpPr>
            <a:stCxn id="18" idx="3"/>
            <a:endCxn id="34" idx="1"/>
          </p:cNvCxnSpPr>
          <p:nvPr/>
        </p:nvCxnSpPr>
        <p:spPr>
          <a:xfrm>
            <a:off x="8340517" y="4269034"/>
            <a:ext cx="1138263" cy="1476393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6" idx="2"/>
            <a:endCxn id="34" idx="1"/>
          </p:cNvCxnSpPr>
          <p:nvPr/>
        </p:nvCxnSpPr>
        <p:spPr>
          <a:xfrm rot="16200000" flipH="1">
            <a:off x="8476220" y="4742867"/>
            <a:ext cx="586038" cy="1419082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818262" y="3607137"/>
            <a:ext cx="3135085" cy="156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1. </a:t>
            </a:r>
            <a:r>
              <a:rPr lang="en-US" sz="2400" dirty="0" err="1" smtClean="0"/>
              <a:t>File.renameTo</a:t>
            </a:r>
            <a:r>
              <a:rPr lang="en-US" sz="2400" dirty="0" smtClean="0"/>
              <a:t>(File)</a:t>
            </a:r>
          </a:p>
          <a:p>
            <a:r>
              <a:rPr lang="en-US" sz="2400" dirty="0" smtClean="0"/>
              <a:t>2. </a:t>
            </a:r>
            <a:r>
              <a:rPr lang="en-US" sz="2400" dirty="0" err="1" smtClean="0"/>
              <a:t>File.toString</a:t>
            </a:r>
            <a:r>
              <a:rPr lang="en-US" sz="2400" dirty="0"/>
              <a:t>() </a:t>
            </a:r>
            <a:endParaRPr lang="en-US" sz="2400" dirty="0" smtClean="0"/>
          </a:p>
          <a:p>
            <a:r>
              <a:rPr lang="en-US" sz="2400" dirty="0" smtClean="0"/>
              <a:t>3. new </a:t>
            </a:r>
            <a:r>
              <a:rPr lang="en-US" sz="2400" dirty="0"/>
              <a:t>File(Sting)</a:t>
            </a:r>
          </a:p>
          <a:p>
            <a:r>
              <a:rPr lang="en-US" sz="2400" dirty="0" smtClean="0"/>
              <a:t>4. </a:t>
            </a:r>
            <a:r>
              <a:rPr lang="en-US" sz="2400" dirty="0" err="1" smtClean="0"/>
              <a:t>List.toString</a:t>
            </a:r>
            <a:r>
              <a:rPr lang="en-US" sz="2400" dirty="0" smtClean="0"/>
              <a:t>()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18262" y="5283762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209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11768" y="4294934"/>
            <a:ext cx="3377252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 err="1"/>
              <a:t>File.renameTo</a:t>
            </a:r>
            <a:r>
              <a:rPr lang="en-US" sz="2400" dirty="0"/>
              <a:t>(File)</a:t>
            </a:r>
          </a:p>
        </p:txBody>
      </p:sp>
    </p:spTree>
    <p:extLst>
      <p:ext uri="{BB962C8B-B14F-4D97-AF65-F5344CB8AC3E}">
        <p14:creationId xmlns:p14="http://schemas.microsoft.com/office/powerpoint/2010/main" val="227882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32790" y="1923801"/>
            <a:ext cx="2461920" cy="797721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Find Arguments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211768" y="4294934"/>
            <a:ext cx="3377252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?.</a:t>
            </a:r>
            <a:r>
              <a:rPr lang="en-US" sz="2400" dirty="0" err="1" smtClean="0"/>
              <a:t>renameTo</a:t>
            </a:r>
            <a:r>
              <a:rPr lang="en-US" sz="2400" dirty="0" smtClean="0"/>
              <a:t>(?)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354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03469" y="1923803"/>
            <a:ext cx="7102483" cy="47738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712566" y="429493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03469" y="1923802"/>
            <a:ext cx="7102484" cy="7977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Expression Language </a:t>
            </a:r>
            <a:r>
              <a:rPr lang="en-US" sz="2400" dirty="0" smtClean="0">
                <a:solidFill>
                  <a:schemeClr val="tx1"/>
                </a:solidFill>
              </a:rPr>
              <a:t>Model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57950" y="3795521"/>
            <a:ext cx="653550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0.56                 </a:t>
            </a:r>
            <a:r>
              <a:rPr lang="en-US" dirty="0" smtClean="0"/>
              <a:t>new File(String).</a:t>
            </a:r>
            <a:r>
              <a:rPr lang="en-US" b="1" dirty="0" err="1" smtClean="0"/>
              <a:t>renameTo</a:t>
            </a:r>
            <a:r>
              <a:rPr lang="en-US" dirty="0" smtClean="0"/>
              <a:t>(new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File(String))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11768" y="4294934"/>
            <a:ext cx="3377252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/>
              <a:t>?</a:t>
            </a:r>
            <a:r>
              <a:rPr lang="en-US" sz="2400" dirty="0" smtClean="0"/>
              <a:t>.</a:t>
            </a:r>
            <a:r>
              <a:rPr lang="en-US" sz="2400" dirty="0" err="1" smtClean="0"/>
              <a:t>renameTo</a:t>
            </a:r>
            <a:r>
              <a:rPr lang="en-US" sz="2400" dirty="0" smtClean="0"/>
              <a:t>(?)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5257950" y="5082742"/>
            <a:ext cx="65355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0.10 </a:t>
            </a:r>
            <a:r>
              <a:rPr lang="en-US" dirty="0"/>
              <a:t>                </a:t>
            </a:r>
            <a:r>
              <a:rPr lang="en-US" dirty="0" err="1" smtClean="0"/>
              <a:t>File.createNewFile</a:t>
            </a:r>
            <a:r>
              <a:rPr lang="en-US" dirty="0" smtClean="0"/>
              <a:t>().</a:t>
            </a:r>
            <a:r>
              <a:rPr lang="en-US" b="1" dirty="0" err="1" smtClean="0"/>
              <a:t>renameTo</a:t>
            </a:r>
            <a:r>
              <a:rPr lang="en-US" dirty="0" smtClean="0"/>
              <a:t>(</a:t>
            </a:r>
            <a:r>
              <a:rPr lang="en-US" dirty="0" err="1" smtClean="0"/>
              <a:t>File.createNewFile</a:t>
            </a:r>
            <a:r>
              <a:rPr lang="en-US" dirty="0" smtClean="0"/>
              <a:t>())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257951" y="4410234"/>
            <a:ext cx="65355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0.32                  </a:t>
            </a:r>
            <a:r>
              <a:rPr lang="en-US" dirty="0" err="1" smtClean="0"/>
              <a:t>File.createNewFile</a:t>
            </a:r>
            <a:r>
              <a:rPr lang="en-US" dirty="0" smtClean="0"/>
              <a:t>().</a:t>
            </a:r>
            <a:r>
              <a:rPr lang="en-US" b="1" dirty="0" err="1" smtClean="0"/>
              <a:t>renameTo</a:t>
            </a:r>
            <a:r>
              <a:rPr lang="en-US" dirty="0" smtClean="0"/>
              <a:t>(new File(String)) 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257949" y="3148151"/>
            <a:ext cx="653550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Probability                     </a:t>
            </a:r>
            <a:r>
              <a:rPr lang="en-US" dirty="0" smtClean="0"/>
              <a:t> Declaration Compositions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257949" y="5697455"/>
            <a:ext cx="653550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….                       ….                                                                                          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11768" y="1923801"/>
            <a:ext cx="3811592" cy="899409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Follow </a:t>
            </a:r>
            <a:r>
              <a:rPr lang="en-US" sz="2400" dirty="0">
                <a:solidFill>
                  <a:schemeClr val="tx1"/>
                </a:solidFill>
              </a:rPr>
              <a:t>Expression </a:t>
            </a:r>
            <a:r>
              <a:rPr lang="en-US" sz="2400" dirty="0" smtClean="0"/>
              <a:t>LM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518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11768" y="4294934"/>
            <a:ext cx="261383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/>
              <a:t>?</a:t>
            </a:r>
            <a:r>
              <a:rPr lang="en-US" sz="2400" dirty="0" smtClean="0"/>
              <a:t>.</a:t>
            </a:r>
            <a:r>
              <a:rPr lang="en-US" sz="2400" dirty="0" err="1" smtClean="0"/>
              <a:t>renameTo</a:t>
            </a:r>
            <a:r>
              <a:rPr lang="en-US" sz="2400" dirty="0" smtClean="0"/>
              <a:t>(?)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211768" y="1923801"/>
            <a:ext cx="3811592" cy="899409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Unfold Arguments of “</a:t>
            </a:r>
            <a:r>
              <a:rPr lang="en-US" sz="2400" dirty="0" err="1" smtClean="0"/>
              <a:t>renameTo</a:t>
            </a:r>
            <a:r>
              <a:rPr lang="en-US" sz="2400" dirty="0" smtClean="0"/>
              <a:t>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527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825598" y="427196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11768" y="4294934"/>
            <a:ext cx="261383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/>
              <a:t>?</a:t>
            </a:r>
            <a:r>
              <a:rPr lang="en-US" sz="2400" dirty="0" smtClean="0"/>
              <a:t>.</a:t>
            </a:r>
            <a:r>
              <a:rPr lang="en-US" sz="2400" dirty="0" err="1" smtClean="0"/>
              <a:t>renameTo</a:t>
            </a:r>
            <a:r>
              <a:rPr lang="en-US" sz="2400" dirty="0" smtClean="0"/>
              <a:t>(?)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211768" y="1923801"/>
            <a:ext cx="3811592" cy="899409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Unfold Arguments of “</a:t>
            </a:r>
            <a:r>
              <a:rPr lang="en-US" sz="2400" dirty="0" err="1" smtClean="0"/>
              <a:t>renameTo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78910" y="3668338"/>
            <a:ext cx="7799730" cy="193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0.53    </a:t>
            </a:r>
            <a:r>
              <a:rPr lang="en-US" sz="2400" u="sng" dirty="0" smtClean="0"/>
              <a:t>new File(String)</a:t>
            </a:r>
            <a:r>
              <a:rPr lang="en-US" sz="2400" dirty="0" smtClean="0"/>
              <a:t>.</a:t>
            </a:r>
            <a:r>
              <a:rPr lang="en-US" sz="2400" dirty="0" err="1"/>
              <a:t>renameTo</a:t>
            </a:r>
            <a:r>
              <a:rPr lang="en-US" sz="2400" dirty="0"/>
              <a:t>(</a:t>
            </a:r>
            <a:r>
              <a:rPr lang="en-US" sz="2400" u="sng" dirty="0"/>
              <a:t>new</a:t>
            </a:r>
            <a:r>
              <a:rPr lang="en-US" sz="2400" u="sng" dirty="0">
                <a:solidFill>
                  <a:schemeClr val="accent1"/>
                </a:solidFill>
              </a:rPr>
              <a:t> </a:t>
            </a:r>
            <a:r>
              <a:rPr lang="en-US" sz="2400" u="sng" dirty="0"/>
              <a:t>File(String</a:t>
            </a:r>
            <a:r>
              <a:rPr lang="en-US" sz="2400" u="sng" dirty="0" smtClean="0"/>
              <a:t>)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smtClean="0"/>
              <a:t>0.32     </a:t>
            </a:r>
            <a:r>
              <a:rPr lang="en-US" sz="2400" u="sng" dirty="0" err="1" smtClean="0"/>
              <a:t>File.createNewFile</a:t>
            </a:r>
            <a:r>
              <a:rPr lang="en-US" sz="2400" u="sng" dirty="0" smtClean="0"/>
              <a:t>()</a:t>
            </a:r>
            <a:r>
              <a:rPr lang="en-US" sz="2400" dirty="0" smtClean="0"/>
              <a:t>.</a:t>
            </a:r>
            <a:r>
              <a:rPr lang="en-US" sz="2400" dirty="0" err="1"/>
              <a:t>renameTo</a:t>
            </a:r>
            <a:r>
              <a:rPr lang="en-US" sz="2400" dirty="0"/>
              <a:t>(</a:t>
            </a:r>
            <a:r>
              <a:rPr lang="en-US" sz="2400" u="sng" dirty="0"/>
              <a:t>new File(String)</a:t>
            </a:r>
            <a:r>
              <a:rPr lang="en-US" sz="2400" dirty="0"/>
              <a:t>)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0.10     </a:t>
            </a:r>
            <a:r>
              <a:rPr lang="en-US" sz="2400" u="sng" dirty="0" err="1" smtClean="0"/>
              <a:t>File.createNewFile</a:t>
            </a:r>
            <a:r>
              <a:rPr lang="en-US" sz="2400" u="sng" dirty="0" smtClean="0"/>
              <a:t>()</a:t>
            </a:r>
            <a:r>
              <a:rPr lang="en-US" sz="2400" dirty="0" smtClean="0"/>
              <a:t>.</a:t>
            </a:r>
            <a:r>
              <a:rPr lang="en-US" sz="2400" dirty="0" err="1"/>
              <a:t>renameTo</a:t>
            </a:r>
            <a:r>
              <a:rPr lang="en-US" sz="2400" dirty="0"/>
              <a:t>(</a:t>
            </a:r>
            <a:r>
              <a:rPr lang="en-US" sz="2400" u="sng" dirty="0" err="1"/>
              <a:t>File.createNewFile</a:t>
            </a:r>
            <a:r>
              <a:rPr lang="en-US" sz="2400" u="sng" dirty="0"/>
              <a:t>()</a:t>
            </a:r>
            <a:r>
              <a:rPr lang="en-US" sz="240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020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825598" y="427196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11768" y="4294934"/>
            <a:ext cx="261383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/>
              <a:t>?</a:t>
            </a:r>
            <a:r>
              <a:rPr lang="en-US" sz="2400" dirty="0" smtClean="0"/>
              <a:t>.</a:t>
            </a:r>
            <a:r>
              <a:rPr lang="en-US" sz="2400" dirty="0" err="1" smtClean="0"/>
              <a:t>renameTo</a:t>
            </a:r>
            <a:r>
              <a:rPr lang="en-US" sz="2400" dirty="0" smtClean="0"/>
              <a:t>(?)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78910" y="3668338"/>
            <a:ext cx="7799730" cy="193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0.53    </a:t>
            </a:r>
            <a:r>
              <a:rPr lang="en-US" sz="2400" u="sng" dirty="0" smtClean="0"/>
              <a:t>new File(?)</a:t>
            </a:r>
            <a:r>
              <a:rPr lang="en-US" sz="2400" dirty="0" smtClean="0"/>
              <a:t>.</a:t>
            </a:r>
            <a:r>
              <a:rPr lang="en-US" sz="2400" dirty="0" err="1"/>
              <a:t>renameTo</a:t>
            </a:r>
            <a:r>
              <a:rPr lang="en-US" sz="2400" dirty="0"/>
              <a:t>(</a:t>
            </a:r>
            <a:r>
              <a:rPr lang="en-US" sz="2400" u="sng" dirty="0"/>
              <a:t>new</a:t>
            </a:r>
            <a:r>
              <a:rPr lang="en-US" sz="2400" u="sng" dirty="0">
                <a:solidFill>
                  <a:schemeClr val="accent1"/>
                </a:solidFill>
              </a:rPr>
              <a:t> </a:t>
            </a:r>
            <a:r>
              <a:rPr lang="en-US" sz="2400" u="sng" dirty="0" smtClean="0"/>
              <a:t>File(?)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smtClean="0"/>
              <a:t>0.32     </a:t>
            </a:r>
            <a:r>
              <a:rPr lang="en-US" sz="2400" u="sng" dirty="0"/>
              <a:t>?</a:t>
            </a:r>
            <a:r>
              <a:rPr lang="en-US" sz="2400" u="sng" dirty="0" smtClean="0"/>
              <a:t>.</a:t>
            </a:r>
            <a:r>
              <a:rPr lang="en-US" sz="2400" u="sng" dirty="0" err="1" smtClean="0"/>
              <a:t>createNewFile</a:t>
            </a:r>
            <a:r>
              <a:rPr lang="en-US" sz="2400" u="sng" dirty="0" smtClean="0"/>
              <a:t>()</a:t>
            </a:r>
            <a:r>
              <a:rPr lang="en-US" sz="2400" dirty="0" smtClean="0"/>
              <a:t>.</a:t>
            </a:r>
            <a:r>
              <a:rPr lang="en-US" sz="2400" dirty="0" err="1"/>
              <a:t>renameTo</a:t>
            </a:r>
            <a:r>
              <a:rPr lang="en-US" sz="2400" dirty="0"/>
              <a:t>(</a:t>
            </a:r>
            <a:r>
              <a:rPr lang="en-US" sz="2400" u="sng" dirty="0"/>
              <a:t>new </a:t>
            </a:r>
            <a:r>
              <a:rPr lang="en-US" sz="2400" u="sng" dirty="0" smtClean="0"/>
              <a:t>File(?)</a:t>
            </a:r>
            <a:r>
              <a:rPr lang="en-US" sz="2400" dirty="0" smtClean="0"/>
              <a:t>)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0.10     </a:t>
            </a:r>
            <a:r>
              <a:rPr lang="en-US" sz="2400" u="sng" dirty="0"/>
              <a:t>?</a:t>
            </a:r>
            <a:r>
              <a:rPr lang="en-US" sz="2400" u="sng" dirty="0" smtClean="0"/>
              <a:t>.</a:t>
            </a:r>
            <a:r>
              <a:rPr lang="en-US" sz="2400" u="sng" dirty="0" err="1" smtClean="0"/>
              <a:t>createNewFile</a:t>
            </a:r>
            <a:r>
              <a:rPr lang="en-US" sz="2400" u="sng" dirty="0" smtClean="0"/>
              <a:t>()</a:t>
            </a:r>
            <a:r>
              <a:rPr lang="en-US" sz="2400" dirty="0" smtClean="0"/>
              <a:t>.</a:t>
            </a:r>
            <a:r>
              <a:rPr lang="en-US" sz="2400" dirty="0" err="1" smtClean="0"/>
              <a:t>renameTo</a:t>
            </a:r>
            <a:r>
              <a:rPr lang="en-US" sz="2400" dirty="0" smtClean="0"/>
              <a:t>(</a:t>
            </a:r>
            <a:r>
              <a:rPr lang="en-US" sz="2400" u="sng" dirty="0"/>
              <a:t>?</a:t>
            </a:r>
            <a:r>
              <a:rPr lang="en-US" sz="2400" u="sng" dirty="0" smtClean="0"/>
              <a:t>.</a:t>
            </a:r>
            <a:r>
              <a:rPr lang="en-US" sz="2400" u="sng" dirty="0" err="1" smtClean="0"/>
              <a:t>createNewFile</a:t>
            </a:r>
            <a:r>
              <a:rPr lang="en-US" sz="2400" u="sng" dirty="0"/>
              <a:t>()</a:t>
            </a:r>
            <a:r>
              <a:rPr lang="en-US" sz="2400" dirty="0"/>
              <a:t>)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11768" y="1923801"/>
            <a:ext cx="3811592" cy="899409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Continue recursively with arguments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927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825598" y="427196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11768" y="4294934"/>
            <a:ext cx="261383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/>
              <a:t>?</a:t>
            </a:r>
            <a:r>
              <a:rPr lang="en-US" sz="2400" dirty="0" smtClean="0"/>
              <a:t>.</a:t>
            </a:r>
            <a:r>
              <a:rPr lang="en-US" sz="2400" dirty="0" err="1" smtClean="0"/>
              <a:t>renameTo</a:t>
            </a:r>
            <a:r>
              <a:rPr lang="en-US" sz="2400" dirty="0" smtClean="0"/>
              <a:t>(?)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78910" y="3668338"/>
            <a:ext cx="7799730" cy="193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0.53    </a:t>
            </a:r>
            <a:r>
              <a:rPr lang="en-US" sz="2400" u="sng" dirty="0" smtClean="0"/>
              <a:t>new File(?)</a:t>
            </a:r>
            <a:r>
              <a:rPr lang="en-US" sz="2400" dirty="0" smtClean="0"/>
              <a:t>.</a:t>
            </a:r>
            <a:r>
              <a:rPr lang="en-US" sz="2400" dirty="0" err="1"/>
              <a:t>renameTo</a:t>
            </a:r>
            <a:r>
              <a:rPr lang="en-US" sz="2400" dirty="0"/>
              <a:t>(</a:t>
            </a:r>
            <a:r>
              <a:rPr lang="en-US" sz="2400" u="sng" dirty="0"/>
              <a:t>new</a:t>
            </a:r>
            <a:r>
              <a:rPr lang="en-US" sz="2400" u="sng" dirty="0">
                <a:solidFill>
                  <a:schemeClr val="accent1"/>
                </a:solidFill>
              </a:rPr>
              <a:t> </a:t>
            </a:r>
            <a:r>
              <a:rPr lang="en-US" sz="2400" u="sng" dirty="0" smtClean="0"/>
              <a:t>File(?)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smtClean="0"/>
              <a:t>0.32     </a:t>
            </a:r>
            <a:r>
              <a:rPr lang="en-US" sz="2400" u="sng" dirty="0"/>
              <a:t>?</a:t>
            </a:r>
            <a:r>
              <a:rPr lang="en-US" sz="2400" u="sng" dirty="0" smtClean="0"/>
              <a:t>.</a:t>
            </a:r>
            <a:r>
              <a:rPr lang="en-US" sz="2400" u="sng" dirty="0" err="1" smtClean="0"/>
              <a:t>createNewFile</a:t>
            </a:r>
            <a:r>
              <a:rPr lang="en-US" sz="2400" u="sng" dirty="0" smtClean="0"/>
              <a:t>()</a:t>
            </a:r>
            <a:r>
              <a:rPr lang="en-US" sz="2400" dirty="0" smtClean="0"/>
              <a:t>.</a:t>
            </a:r>
            <a:r>
              <a:rPr lang="en-US" sz="2400" dirty="0" err="1"/>
              <a:t>renameTo</a:t>
            </a:r>
            <a:r>
              <a:rPr lang="en-US" sz="2400" dirty="0"/>
              <a:t>(</a:t>
            </a:r>
            <a:r>
              <a:rPr lang="en-US" sz="2400" u="sng" dirty="0"/>
              <a:t>new </a:t>
            </a:r>
            <a:r>
              <a:rPr lang="en-US" sz="2400" u="sng" dirty="0" smtClean="0"/>
              <a:t>File(?)</a:t>
            </a:r>
            <a:r>
              <a:rPr lang="en-US" sz="2400" dirty="0" smtClean="0"/>
              <a:t>)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0.10     </a:t>
            </a:r>
            <a:r>
              <a:rPr lang="en-US" sz="2400" u="sng" dirty="0"/>
              <a:t>?</a:t>
            </a:r>
            <a:r>
              <a:rPr lang="en-US" sz="2400" u="sng" dirty="0" smtClean="0"/>
              <a:t>.</a:t>
            </a:r>
            <a:r>
              <a:rPr lang="en-US" sz="2400" u="sng" dirty="0" err="1" smtClean="0"/>
              <a:t>createNewFile</a:t>
            </a:r>
            <a:r>
              <a:rPr lang="en-US" sz="2400" u="sng" dirty="0" smtClean="0"/>
              <a:t>()</a:t>
            </a:r>
            <a:r>
              <a:rPr lang="en-US" sz="2400" dirty="0" smtClean="0"/>
              <a:t>.</a:t>
            </a:r>
            <a:r>
              <a:rPr lang="en-US" sz="2400" dirty="0" err="1" smtClean="0"/>
              <a:t>renameTo</a:t>
            </a:r>
            <a:r>
              <a:rPr lang="en-US" sz="2400" dirty="0" smtClean="0"/>
              <a:t>(</a:t>
            </a:r>
            <a:r>
              <a:rPr lang="en-US" sz="2400" u="sng" dirty="0"/>
              <a:t>?</a:t>
            </a:r>
            <a:r>
              <a:rPr lang="en-US" sz="2400" u="sng" dirty="0" smtClean="0"/>
              <a:t>.</a:t>
            </a:r>
            <a:r>
              <a:rPr lang="en-US" sz="2400" u="sng" dirty="0" err="1" smtClean="0"/>
              <a:t>createNewFile</a:t>
            </a:r>
            <a:r>
              <a:rPr lang="en-US" sz="2400" u="sng" dirty="0"/>
              <a:t>()</a:t>
            </a:r>
            <a:r>
              <a:rPr lang="en-US" sz="2400" dirty="0"/>
              <a:t>)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11768" y="1923801"/>
            <a:ext cx="3811592" cy="899409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Except for the declarations</a:t>
            </a:r>
          </a:p>
          <a:p>
            <a:pPr algn="ctr"/>
            <a:r>
              <a:rPr lang="en-US" sz="2400" dirty="0" smtClean="0"/>
              <a:t>Selected by another group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979326" y="3668338"/>
            <a:ext cx="1476338" cy="459946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0814" y="3668338"/>
            <a:ext cx="1476338" cy="459946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661310" y="4407861"/>
            <a:ext cx="1476338" cy="459946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0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825598" y="427196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11768" y="4294934"/>
            <a:ext cx="261383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/>
              <a:t>?</a:t>
            </a:r>
            <a:r>
              <a:rPr lang="en-US" sz="2400" dirty="0" smtClean="0"/>
              <a:t>.</a:t>
            </a:r>
            <a:r>
              <a:rPr lang="en-US" sz="2400" dirty="0" err="1" smtClean="0"/>
              <a:t>renameTo</a:t>
            </a:r>
            <a:r>
              <a:rPr lang="en-US" sz="2400" dirty="0" smtClean="0"/>
              <a:t>(?)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78910" y="3668338"/>
            <a:ext cx="7799730" cy="193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0.53    </a:t>
            </a:r>
            <a:r>
              <a:rPr lang="en-US" sz="2400" u="sng" dirty="0" smtClean="0"/>
              <a:t>new File(?)</a:t>
            </a:r>
            <a:r>
              <a:rPr lang="en-US" sz="2400" dirty="0" smtClean="0"/>
              <a:t>.</a:t>
            </a:r>
            <a:r>
              <a:rPr lang="en-US" sz="2400" dirty="0" err="1"/>
              <a:t>renameTo</a:t>
            </a:r>
            <a:r>
              <a:rPr lang="en-US" sz="2400" dirty="0"/>
              <a:t>(</a:t>
            </a:r>
            <a:r>
              <a:rPr lang="en-US" sz="2400" u="sng" dirty="0"/>
              <a:t>new</a:t>
            </a:r>
            <a:r>
              <a:rPr lang="en-US" sz="2400" u="sng" dirty="0">
                <a:solidFill>
                  <a:schemeClr val="accent1"/>
                </a:solidFill>
              </a:rPr>
              <a:t> </a:t>
            </a:r>
            <a:r>
              <a:rPr lang="en-US" sz="2400" u="sng" dirty="0" smtClean="0"/>
              <a:t>File(?)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smtClean="0"/>
              <a:t>0.32     </a:t>
            </a:r>
            <a:r>
              <a:rPr lang="en-US" sz="2400" u="sng" dirty="0"/>
              <a:t>?</a:t>
            </a:r>
            <a:r>
              <a:rPr lang="en-US" sz="2400" u="sng" dirty="0" smtClean="0"/>
              <a:t>.</a:t>
            </a:r>
            <a:r>
              <a:rPr lang="en-US" sz="2400" u="sng" dirty="0" err="1" smtClean="0"/>
              <a:t>createNewFile</a:t>
            </a:r>
            <a:r>
              <a:rPr lang="en-US" sz="2400" u="sng" dirty="0" smtClean="0"/>
              <a:t>()</a:t>
            </a:r>
            <a:r>
              <a:rPr lang="en-US" sz="2400" dirty="0" smtClean="0"/>
              <a:t>.</a:t>
            </a:r>
            <a:r>
              <a:rPr lang="en-US" sz="2400" dirty="0" err="1"/>
              <a:t>renameTo</a:t>
            </a:r>
            <a:r>
              <a:rPr lang="en-US" sz="2400" dirty="0"/>
              <a:t>(</a:t>
            </a:r>
            <a:r>
              <a:rPr lang="en-US" sz="2400" u="sng" dirty="0"/>
              <a:t>new </a:t>
            </a:r>
            <a:r>
              <a:rPr lang="en-US" sz="2400" u="sng" dirty="0" smtClean="0"/>
              <a:t>File(?)</a:t>
            </a:r>
            <a:r>
              <a:rPr lang="en-US" sz="2400" dirty="0" smtClean="0"/>
              <a:t>)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0.10     </a:t>
            </a:r>
            <a:r>
              <a:rPr lang="en-US" sz="2400" u="sng" dirty="0"/>
              <a:t>?</a:t>
            </a:r>
            <a:r>
              <a:rPr lang="en-US" sz="2400" u="sng" dirty="0" smtClean="0"/>
              <a:t>.</a:t>
            </a:r>
            <a:r>
              <a:rPr lang="en-US" sz="2400" u="sng" dirty="0" err="1" smtClean="0"/>
              <a:t>createNewFile</a:t>
            </a:r>
            <a:r>
              <a:rPr lang="en-US" sz="2400" u="sng" dirty="0" smtClean="0"/>
              <a:t>()</a:t>
            </a:r>
            <a:r>
              <a:rPr lang="en-US" sz="2400" dirty="0" smtClean="0"/>
              <a:t>.</a:t>
            </a:r>
            <a:r>
              <a:rPr lang="en-US" sz="2400" dirty="0" err="1" smtClean="0"/>
              <a:t>renameTo</a:t>
            </a:r>
            <a:r>
              <a:rPr lang="en-US" sz="2400" dirty="0" smtClean="0"/>
              <a:t>(</a:t>
            </a:r>
            <a:r>
              <a:rPr lang="en-US" sz="2400" u="sng" dirty="0"/>
              <a:t>?</a:t>
            </a:r>
            <a:r>
              <a:rPr lang="en-US" sz="2400" u="sng" dirty="0" smtClean="0"/>
              <a:t>.</a:t>
            </a:r>
            <a:r>
              <a:rPr lang="en-US" sz="2400" u="sng" dirty="0" err="1" smtClean="0"/>
              <a:t>createNewFile</a:t>
            </a:r>
            <a:r>
              <a:rPr lang="en-US" sz="2400" u="sng" dirty="0"/>
              <a:t>()</a:t>
            </a:r>
            <a:r>
              <a:rPr lang="en-US" sz="2400" dirty="0"/>
              <a:t>)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11768" y="1923801"/>
            <a:ext cx="3811592" cy="899409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Group 2: file, string</a:t>
            </a:r>
            <a:endParaRPr lang="en-US" sz="2400" dirty="0"/>
          </a:p>
          <a:p>
            <a:pPr algn="ctr"/>
            <a:r>
              <a:rPr lang="en-US" sz="2400" dirty="0" smtClean="0"/>
              <a:t>Selects “new File(String)”</a:t>
            </a:r>
          </a:p>
        </p:txBody>
      </p:sp>
      <p:sp>
        <p:nvSpPr>
          <p:cNvPr id="8" name="Rectangle 7"/>
          <p:cNvSpPr/>
          <p:nvPr/>
        </p:nvSpPr>
        <p:spPr>
          <a:xfrm>
            <a:off x="4979326" y="3668338"/>
            <a:ext cx="1476338" cy="459946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0814" y="3668338"/>
            <a:ext cx="1476338" cy="459946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661310" y="4407861"/>
            <a:ext cx="1476338" cy="459946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9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000" dirty="0" smtClean="0"/>
          </a:p>
          <a:p>
            <a:pPr marL="0" indent="0" algn="ctr">
              <a:buNone/>
            </a:pPr>
            <a:r>
              <a:rPr lang="en-US" sz="3200" dirty="0"/>
              <a:t>r</a:t>
            </a:r>
            <a:r>
              <a:rPr lang="en-US" sz="3200" dirty="0" smtClean="0"/>
              <a:t>ename file </a:t>
            </a:r>
            <a:r>
              <a:rPr lang="en-US" sz="3200" dirty="0" smtClean="0">
                <a:solidFill>
                  <a:schemeClr val="accent1"/>
                </a:solidFill>
              </a:rPr>
              <a:t>“oldName.txt” </a:t>
            </a:r>
            <a:r>
              <a:rPr lang="en-US" sz="3200" dirty="0" smtClean="0"/>
              <a:t>to </a:t>
            </a:r>
            <a:r>
              <a:rPr lang="en-US" sz="3200" dirty="0" smtClean="0">
                <a:solidFill>
                  <a:schemeClr val="accent1"/>
                </a:solidFill>
              </a:rPr>
              <a:t>“newName.txt” </a:t>
            </a:r>
          </a:p>
          <a:p>
            <a:pPr marL="0" indent="0" algn="ctr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9396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825598" y="427196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11768" y="4294934"/>
            <a:ext cx="261383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/>
              <a:t>?</a:t>
            </a:r>
            <a:r>
              <a:rPr lang="en-US" sz="2400" dirty="0" smtClean="0"/>
              <a:t>.</a:t>
            </a:r>
            <a:r>
              <a:rPr lang="en-US" sz="2400" dirty="0" err="1" smtClean="0"/>
              <a:t>renameTo</a:t>
            </a:r>
            <a:r>
              <a:rPr lang="en-US" sz="2400" dirty="0" smtClean="0"/>
              <a:t>(?)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78910" y="3668338"/>
            <a:ext cx="7799730" cy="193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0.53    Group 2, </a:t>
            </a:r>
            <a:r>
              <a:rPr lang="en-US" sz="2400" u="sng" dirty="0" smtClean="0"/>
              <a:t>new File(?)</a:t>
            </a:r>
            <a:r>
              <a:rPr lang="en-US" sz="2400" dirty="0" smtClean="0"/>
              <a:t>.</a:t>
            </a:r>
            <a:r>
              <a:rPr lang="en-US" sz="2400" dirty="0" err="1" smtClean="0"/>
              <a:t>renameTo</a:t>
            </a:r>
            <a:r>
              <a:rPr lang="en-US" sz="2400" dirty="0" smtClean="0"/>
              <a:t>(Group 2, </a:t>
            </a:r>
            <a:r>
              <a:rPr lang="en-US" sz="2400" u="sng" dirty="0" smtClean="0"/>
              <a:t>new</a:t>
            </a:r>
            <a:r>
              <a:rPr lang="en-US" sz="2400" u="sng" dirty="0" smtClean="0">
                <a:solidFill>
                  <a:schemeClr val="accent1"/>
                </a:solidFill>
              </a:rPr>
              <a:t> </a:t>
            </a:r>
            <a:r>
              <a:rPr lang="en-US" sz="2400" u="sng" dirty="0" smtClean="0"/>
              <a:t>File(?)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smtClean="0"/>
              <a:t>0.32     </a:t>
            </a:r>
            <a:r>
              <a:rPr lang="en-US" sz="2400" u="sng" dirty="0"/>
              <a:t>?</a:t>
            </a:r>
            <a:r>
              <a:rPr lang="en-US" sz="2400" u="sng" dirty="0" smtClean="0"/>
              <a:t>.</a:t>
            </a:r>
            <a:r>
              <a:rPr lang="en-US" sz="2400" u="sng" dirty="0" err="1" smtClean="0"/>
              <a:t>createNewFile</a:t>
            </a:r>
            <a:r>
              <a:rPr lang="en-US" sz="2400" u="sng" dirty="0" smtClean="0"/>
              <a:t>()</a:t>
            </a:r>
            <a:r>
              <a:rPr lang="en-US" sz="2400" dirty="0" smtClean="0"/>
              <a:t>.</a:t>
            </a:r>
            <a:r>
              <a:rPr lang="en-US" sz="2400" dirty="0" err="1" smtClean="0"/>
              <a:t>renameTo</a:t>
            </a:r>
            <a:r>
              <a:rPr lang="en-US" sz="2400" dirty="0" smtClean="0"/>
              <a:t>(Group 2, </a:t>
            </a:r>
            <a:r>
              <a:rPr lang="en-US" sz="2400" u="sng" dirty="0" smtClean="0"/>
              <a:t>new File(?)</a:t>
            </a:r>
            <a:r>
              <a:rPr lang="en-US" sz="2400" dirty="0" smtClean="0"/>
              <a:t>)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0.10     </a:t>
            </a:r>
            <a:r>
              <a:rPr lang="en-US" sz="2400" u="sng" dirty="0"/>
              <a:t>?</a:t>
            </a:r>
            <a:r>
              <a:rPr lang="en-US" sz="2400" u="sng" dirty="0" smtClean="0"/>
              <a:t>.</a:t>
            </a:r>
            <a:r>
              <a:rPr lang="en-US" sz="2400" u="sng" dirty="0" err="1" smtClean="0"/>
              <a:t>createNewFile</a:t>
            </a:r>
            <a:r>
              <a:rPr lang="en-US" sz="2400" u="sng" dirty="0" smtClean="0"/>
              <a:t>()</a:t>
            </a:r>
            <a:r>
              <a:rPr lang="en-US" sz="2400" dirty="0" smtClean="0"/>
              <a:t>.</a:t>
            </a:r>
            <a:r>
              <a:rPr lang="en-US" sz="2400" dirty="0" err="1" smtClean="0"/>
              <a:t>renameTo</a:t>
            </a:r>
            <a:r>
              <a:rPr lang="en-US" sz="2400" dirty="0" smtClean="0"/>
              <a:t>(</a:t>
            </a:r>
            <a:r>
              <a:rPr lang="en-US" sz="2400" u="sng" dirty="0"/>
              <a:t>?</a:t>
            </a:r>
            <a:r>
              <a:rPr lang="en-US" sz="2400" u="sng" dirty="0" smtClean="0"/>
              <a:t>.</a:t>
            </a:r>
            <a:r>
              <a:rPr lang="en-US" sz="2400" u="sng" dirty="0" err="1" smtClean="0"/>
              <a:t>createNewFile</a:t>
            </a:r>
            <a:r>
              <a:rPr lang="en-US" sz="2400" u="sng" dirty="0"/>
              <a:t>()</a:t>
            </a:r>
            <a:r>
              <a:rPr lang="en-US" sz="2400" dirty="0"/>
              <a:t>)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11768" y="1923801"/>
            <a:ext cx="3811592" cy="899409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Pause them, make connections among Groups</a:t>
            </a:r>
          </a:p>
        </p:txBody>
      </p:sp>
      <p:sp>
        <p:nvSpPr>
          <p:cNvPr id="8" name="Rectangle 7"/>
          <p:cNvSpPr/>
          <p:nvPr/>
        </p:nvSpPr>
        <p:spPr>
          <a:xfrm>
            <a:off x="4979326" y="3668338"/>
            <a:ext cx="2601050" cy="459946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66110" y="3679076"/>
            <a:ext cx="2518754" cy="459946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661310" y="4407861"/>
            <a:ext cx="2576666" cy="459946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3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00400" y="3668338"/>
            <a:ext cx="8778240" cy="193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Group 1:          Group 2, new File(?).</a:t>
            </a:r>
            <a:r>
              <a:rPr lang="en-US" sz="2400" dirty="0" err="1" smtClean="0"/>
              <a:t>renameTo</a:t>
            </a:r>
            <a:r>
              <a:rPr lang="en-US" sz="2400" dirty="0" smtClean="0"/>
              <a:t>(Group 2, new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File(?))</a:t>
            </a:r>
          </a:p>
          <a:p>
            <a:endParaRPr lang="en-US" sz="2400" dirty="0" smtClean="0"/>
          </a:p>
          <a:p>
            <a:r>
              <a:rPr lang="en-US" sz="2400" dirty="0" smtClean="0"/>
              <a:t>Group 2:          new File(Group 4, </a:t>
            </a:r>
            <a:r>
              <a:rPr lang="en-US" sz="2400" dirty="0" err="1" smtClean="0"/>
              <a:t>StringLiteral</a:t>
            </a:r>
            <a:r>
              <a:rPr lang="en-US" sz="2400" dirty="0" smtClean="0"/>
              <a:t> )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Group 4:           </a:t>
            </a:r>
            <a:r>
              <a:rPr lang="en-US" sz="2400" dirty="0" err="1" smtClean="0"/>
              <a:t>StringLiteral</a:t>
            </a:r>
            <a:r>
              <a:rPr lang="en-US" sz="2400" dirty="0" smtClean="0"/>
              <a:t>(“</a:t>
            </a:r>
            <a:r>
              <a:rPr lang="en-US" sz="2400" dirty="0" err="1" smtClean="0"/>
              <a:t>oldName</a:t>
            </a:r>
            <a:r>
              <a:rPr lang="en-US" sz="2400" dirty="0" smtClean="0"/>
              <a:t>”)       </a:t>
            </a:r>
            <a:r>
              <a:rPr lang="en-US" sz="2400" dirty="0" err="1" smtClean="0"/>
              <a:t>StringLIteral</a:t>
            </a:r>
            <a:r>
              <a:rPr lang="en-US" sz="2400" dirty="0" smtClean="0"/>
              <a:t>(“</a:t>
            </a:r>
            <a:r>
              <a:rPr lang="en-US" sz="2400" dirty="0" err="1" smtClean="0"/>
              <a:t>newName</a:t>
            </a:r>
            <a:r>
              <a:rPr lang="en-US" sz="2400" dirty="0" smtClean="0"/>
              <a:t>”)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11768" y="1923801"/>
            <a:ext cx="3811592" cy="899409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Discovered Partial Expressions in </a:t>
            </a:r>
            <a:r>
              <a:rPr lang="en-US" sz="2400" b="1" dirty="0" smtClean="0"/>
              <a:t>ALL</a:t>
            </a:r>
            <a:r>
              <a:rPr lang="en-US" sz="2400" dirty="0" smtClean="0"/>
              <a:t> groups</a:t>
            </a:r>
          </a:p>
        </p:txBody>
      </p:sp>
      <p:sp>
        <p:nvSpPr>
          <p:cNvPr id="8" name="Rectangle 7"/>
          <p:cNvSpPr/>
          <p:nvPr/>
        </p:nvSpPr>
        <p:spPr>
          <a:xfrm>
            <a:off x="4979326" y="3668338"/>
            <a:ext cx="2601050" cy="459946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66110" y="3679076"/>
            <a:ext cx="2518754" cy="459946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87440" y="4407861"/>
            <a:ext cx="2654808" cy="459946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7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00400" y="3668338"/>
            <a:ext cx="8778240" cy="193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Group 1:          Group 2, new File(?).</a:t>
            </a:r>
            <a:r>
              <a:rPr lang="en-US" sz="2400" dirty="0" err="1" smtClean="0"/>
              <a:t>renameTo</a:t>
            </a:r>
            <a:r>
              <a:rPr lang="en-US" sz="2400" dirty="0" smtClean="0"/>
              <a:t>(Group 2, new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File(?))</a:t>
            </a:r>
          </a:p>
          <a:p>
            <a:endParaRPr lang="en-US" sz="2400" dirty="0" smtClean="0"/>
          </a:p>
          <a:p>
            <a:r>
              <a:rPr lang="en-US" sz="2400" dirty="0" smtClean="0"/>
              <a:t>Group 2:          new File(Group 4, </a:t>
            </a:r>
            <a:r>
              <a:rPr lang="en-US" sz="2400" dirty="0" err="1" smtClean="0"/>
              <a:t>StringLiteral</a:t>
            </a:r>
            <a:r>
              <a:rPr lang="en-US" sz="2400" dirty="0" smtClean="0"/>
              <a:t> )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Group 4:           </a:t>
            </a:r>
            <a:r>
              <a:rPr lang="en-US" sz="2400" dirty="0" err="1" smtClean="0"/>
              <a:t>StringLiteral</a:t>
            </a:r>
            <a:r>
              <a:rPr lang="en-US" sz="2400" dirty="0" smtClean="0"/>
              <a:t>(“</a:t>
            </a:r>
            <a:r>
              <a:rPr lang="en-US" sz="2400" dirty="0" err="1" smtClean="0"/>
              <a:t>oldName</a:t>
            </a:r>
            <a:r>
              <a:rPr lang="en-US" sz="2400" dirty="0" smtClean="0"/>
              <a:t>”)       </a:t>
            </a:r>
            <a:r>
              <a:rPr lang="en-US" sz="2400" dirty="0" err="1" smtClean="0"/>
              <a:t>StringLIteral</a:t>
            </a:r>
            <a:r>
              <a:rPr lang="en-US" sz="2400" dirty="0" smtClean="0"/>
              <a:t>(“</a:t>
            </a:r>
            <a:r>
              <a:rPr lang="en-US" sz="2400" dirty="0" err="1" smtClean="0"/>
              <a:t>newName</a:t>
            </a:r>
            <a:r>
              <a:rPr lang="en-US" sz="2400" dirty="0" smtClean="0"/>
              <a:t>”)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11768" y="1923801"/>
            <a:ext cx="4405952" cy="899409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Connecting Partial Expressions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4979326" y="3668338"/>
            <a:ext cx="2601050" cy="459946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66110" y="3679076"/>
            <a:ext cx="2518754" cy="459946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87440" y="4407861"/>
            <a:ext cx="2654808" cy="459946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9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38200" y="4445578"/>
            <a:ext cx="10753344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new File(</a:t>
            </a:r>
            <a:r>
              <a:rPr lang="en-US" sz="2400" dirty="0" err="1"/>
              <a:t>StringLiteral</a:t>
            </a:r>
            <a:r>
              <a:rPr lang="en-US" sz="2400" dirty="0"/>
              <a:t>(“</a:t>
            </a:r>
            <a:r>
              <a:rPr lang="en-US" sz="2400" dirty="0" err="1"/>
              <a:t>oldName</a:t>
            </a:r>
            <a:r>
              <a:rPr lang="en-US" sz="2400" dirty="0"/>
              <a:t>”)</a:t>
            </a:r>
            <a:r>
              <a:rPr lang="en-US" sz="2400" dirty="0" smtClean="0"/>
              <a:t>).</a:t>
            </a:r>
            <a:r>
              <a:rPr lang="en-US" sz="2400" dirty="0" err="1" smtClean="0"/>
              <a:t>renameTo</a:t>
            </a:r>
            <a:r>
              <a:rPr lang="en-US" sz="2400" dirty="0" smtClean="0"/>
              <a:t>(</a:t>
            </a:r>
            <a:r>
              <a:rPr lang="en-US" sz="2400" dirty="0"/>
              <a:t>new </a:t>
            </a:r>
            <a:r>
              <a:rPr lang="en-US" sz="2400" dirty="0" smtClean="0"/>
              <a:t>File(</a:t>
            </a:r>
            <a:r>
              <a:rPr lang="en-US" sz="2400" dirty="0" err="1"/>
              <a:t>StringLIteral</a:t>
            </a:r>
            <a:r>
              <a:rPr lang="en-US" sz="2400" dirty="0"/>
              <a:t>(“</a:t>
            </a:r>
            <a:r>
              <a:rPr lang="en-US" sz="2400" dirty="0" err="1" smtClean="0"/>
              <a:t>newName</a:t>
            </a:r>
            <a:r>
              <a:rPr lang="en-US" sz="2400" dirty="0" smtClean="0"/>
              <a:t>”)))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11768" y="1923801"/>
            <a:ext cx="4405952" cy="899409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Connecting Partial Expressions</a:t>
            </a:r>
          </a:p>
        </p:txBody>
      </p:sp>
    </p:spTree>
    <p:extLst>
      <p:ext uri="{BB962C8B-B14F-4D97-AF65-F5344CB8AC3E}">
        <p14:creationId xmlns:p14="http://schemas.microsoft.com/office/powerpoint/2010/main" val="40516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38200" y="4445578"/>
            <a:ext cx="10753344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new File(“</a:t>
            </a:r>
            <a:r>
              <a:rPr lang="en-US" sz="2400" dirty="0" err="1" smtClean="0"/>
              <a:t>oldName</a:t>
            </a:r>
            <a:r>
              <a:rPr lang="en-US" sz="2400" dirty="0" smtClean="0"/>
              <a:t>”).</a:t>
            </a:r>
            <a:r>
              <a:rPr lang="en-US" sz="2400" dirty="0" err="1" smtClean="0"/>
              <a:t>renameTo</a:t>
            </a:r>
            <a:r>
              <a:rPr lang="en-US" sz="2400" dirty="0" smtClean="0"/>
              <a:t>(</a:t>
            </a:r>
            <a:r>
              <a:rPr lang="en-US" sz="2400" dirty="0"/>
              <a:t>new </a:t>
            </a:r>
            <a:r>
              <a:rPr lang="en-US" sz="2400" dirty="0" smtClean="0"/>
              <a:t>File(“</a:t>
            </a:r>
            <a:r>
              <a:rPr lang="en-US" sz="2400" dirty="0" err="1" smtClean="0"/>
              <a:t>newName</a:t>
            </a:r>
            <a:r>
              <a:rPr lang="en-US" sz="2400" dirty="0" smtClean="0"/>
              <a:t>”))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11768" y="1923801"/>
            <a:ext cx="4405952" cy="899409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Connecting Partial Expressions</a:t>
            </a:r>
          </a:p>
        </p:txBody>
      </p:sp>
    </p:spTree>
    <p:extLst>
      <p:ext uri="{BB962C8B-B14F-4D97-AF65-F5344CB8AC3E}">
        <p14:creationId xmlns:p14="http://schemas.microsoft.com/office/powerpoint/2010/main" val="381279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Expression</a:t>
            </a:r>
            <a:r>
              <a:rPr lang="en-US" dirty="0" smtClean="0"/>
              <a:t> </a:t>
            </a:r>
            <a:r>
              <a:rPr lang="en-US" dirty="0"/>
              <a:t>Language </a:t>
            </a:r>
            <a:r>
              <a:rPr lang="en-US" dirty="0" smtClean="0"/>
              <a:t>Model</a:t>
            </a:r>
            <a:endParaRPr lang="en-US" dirty="0"/>
          </a:p>
          <a:p>
            <a:pPr lvl="1"/>
            <a:r>
              <a:rPr lang="en-US" dirty="0" smtClean="0"/>
              <a:t>PCFG</a:t>
            </a:r>
            <a:endParaRPr lang="en-US" dirty="0"/>
          </a:p>
          <a:p>
            <a:pPr lvl="1"/>
            <a:r>
              <a:rPr lang="en-US" dirty="0" smtClean="0"/>
              <a:t>Declaration </a:t>
            </a:r>
            <a:r>
              <a:rPr lang="en-US" dirty="0" err="1" smtClean="0"/>
              <a:t>conpositons</a:t>
            </a:r>
            <a:endParaRPr lang="en-US" dirty="0"/>
          </a:p>
          <a:p>
            <a:pPr lvl="1"/>
            <a:r>
              <a:rPr lang="en-US" dirty="0" smtClean="0"/>
              <a:t>Declarations from:</a:t>
            </a:r>
          </a:p>
          <a:p>
            <a:pPr lvl="2"/>
            <a:r>
              <a:rPr lang="en-US" dirty="0" smtClean="0"/>
              <a:t>Java standard library: </a:t>
            </a:r>
            <a:r>
              <a:rPr lang="en-US" dirty="0"/>
              <a:t>java.io, </a:t>
            </a:r>
            <a:r>
              <a:rPr lang="en-US" dirty="0" err="1"/>
              <a:t>java.lang</a:t>
            </a:r>
            <a:r>
              <a:rPr lang="en-US" dirty="0"/>
              <a:t> and </a:t>
            </a:r>
            <a:r>
              <a:rPr lang="en-US" dirty="0" err="1" smtClean="0"/>
              <a:t>java.util</a:t>
            </a:r>
            <a:endParaRPr lang="en-US" dirty="0" smtClean="0"/>
          </a:p>
          <a:p>
            <a:pPr lvl="2"/>
            <a:r>
              <a:rPr lang="en-US" dirty="0" smtClean="0"/>
              <a:t>Apache Commons IO</a:t>
            </a:r>
          </a:p>
          <a:p>
            <a:pPr lvl="1"/>
            <a:r>
              <a:rPr lang="en-US" dirty="0" smtClean="0"/>
              <a:t>Corpus:</a:t>
            </a:r>
          </a:p>
          <a:p>
            <a:pPr lvl="2"/>
            <a:r>
              <a:rPr lang="en-US" dirty="0" smtClean="0"/>
              <a:t>Over 14000 Java projects (near 2 million source files)</a:t>
            </a:r>
            <a:endParaRPr lang="en-US" dirty="0"/>
          </a:p>
          <a:p>
            <a:pPr lvl="1"/>
            <a:r>
              <a:rPr lang="en-US" dirty="0" smtClean="0"/>
              <a:t>Tools</a:t>
            </a:r>
            <a:r>
              <a:rPr lang="en-US" dirty="0"/>
              <a:t>: Eclipse JDT parser + our symbol table + our type </a:t>
            </a:r>
            <a:r>
              <a:rPr lang="en-US" dirty="0" smtClean="0"/>
              <a:t>checker</a:t>
            </a:r>
          </a:p>
          <a:p>
            <a:r>
              <a:rPr lang="en-US" dirty="0" smtClean="0"/>
              <a:t>Final </a:t>
            </a:r>
            <a:r>
              <a:rPr lang="en-US" dirty="0"/>
              <a:t>expression </a:t>
            </a:r>
            <a:r>
              <a:rPr lang="en-US" b="1" dirty="0"/>
              <a:t>score</a:t>
            </a:r>
            <a:r>
              <a:rPr lang="en-US" dirty="0"/>
              <a:t> </a:t>
            </a:r>
            <a:r>
              <a:rPr lang="en-US" dirty="0" smtClean="0"/>
              <a:t>include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LM </a:t>
            </a:r>
            <a:r>
              <a:rPr lang="en-US" dirty="0"/>
              <a:t>scores</a:t>
            </a:r>
          </a:p>
          <a:p>
            <a:pPr lvl="1"/>
            <a:r>
              <a:rPr lang="en-US" dirty="0"/>
              <a:t>Search engine </a:t>
            </a:r>
            <a:r>
              <a:rPr lang="en-US" dirty="0" smtClean="0"/>
              <a:t>score</a:t>
            </a:r>
          </a:p>
          <a:p>
            <a:pPr lvl="1"/>
            <a:r>
              <a:rPr lang="en-US" dirty="0" smtClean="0"/>
              <a:t>Group connection score</a:t>
            </a:r>
            <a:endParaRPr lang="en-US" dirty="0"/>
          </a:p>
          <a:p>
            <a:pPr lvl="1"/>
            <a:r>
              <a:rPr lang="en-US" dirty="0" smtClean="0"/>
              <a:t>Number of PE connected smaller than a number of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3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Completed:</a:t>
            </a:r>
          </a:p>
          <a:p>
            <a:pPr lvl="1"/>
            <a:r>
              <a:rPr lang="en-US" dirty="0" smtClean="0"/>
              <a:t>Declaration Search engine, includes 4-5 different score metrics</a:t>
            </a:r>
          </a:p>
          <a:p>
            <a:pPr lvl="1"/>
            <a:r>
              <a:rPr lang="en-US" dirty="0" smtClean="0"/>
              <a:t>Infrastructure for loading declarations from Jars</a:t>
            </a:r>
          </a:p>
          <a:p>
            <a:pPr lvl="1"/>
            <a:r>
              <a:rPr lang="en-US" dirty="0" smtClean="0"/>
              <a:t>Type system with subtyping</a:t>
            </a:r>
          </a:p>
          <a:p>
            <a:pPr lvl="1"/>
            <a:r>
              <a:rPr lang="en-US" dirty="0" smtClean="0"/>
              <a:t>Symbol table and type checking (95%)</a:t>
            </a:r>
          </a:p>
          <a:p>
            <a:r>
              <a:rPr lang="en-US" dirty="0" smtClean="0"/>
              <a:t>Future:</a:t>
            </a:r>
          </a:p>
          <a:p>
            <a:pPr lvl="1"/>
            <a:r>
              <a:rPr lang="en-US" dirty="0" smtClean="0"/>
              <a:t>Adjust the declaration search more</a:t>
            </a:r>
          </a:p>
          <a:p>
            <a:pPr lvl="1"/>
            <a:r>
              <a:rPr lang="en-US" dirty="0" smtClean="0"/>
              <a:t>Collect JML</a:t>
            </a:r>
          </a:p>
          <a:p>
            <a:pPr lvl="1"/>
            <a:r>
              <a:rPr lang="en-US" dirty="0" smtClean="0"/>
              <a:t>Build Expression synthesis algorithm</a:t>
            </a:r>
          </a:p>
          <a:p>
            <a:r>
              <a:rPr lang="en-US" dirty="0" smtClean="0"/>
              <a:t>Suggestions are welcome!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30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Word Frequencies: </a:t>
            </a:r>
          </a:p>
          <a:p>
            <a:pPr lvl="1"/>
            <a:r>
              <a:rPr lang="en-US" dirty="0" smtClean="0"/>
              <a:t>Words that are more frequent should </a:t>
            </a:r>
          </a:p>
          <a:p>
            <a:pPr lvl="1"/>
            <a:r>
              <a:rPr lang="en-US" dirty="0" smtClean="0"/>
              <a:t>A version already implemented</a:t>
            </a:r>
          </a:p>
          <a:p>
            <a:r>
              <a:rPr lang="en-US" dirty="0" smtClean="0"/>
              <a:t>Based on distance </a:t>
            </a:r>
            <a:r>
              <a:rPr lang="en-US" dirty="0"/>
              <a:t>of the related </a:t>
            </a:r>
            <a:r>
              <a:rPr lang="en-US" dirty="0" smtClean="0"/>
              <a:t>words</a:t>
            </a:r>
          </a:p>
          <a:p>
            <a:r>
              <a:rPr lang="en-US" dirty="0" smtClean="0"/>
              <a:t>Based on Group Correlation</a:t>
            </a:r>
          </a:p>
          <a:p>
            <a:r>
              <a:rPr lang="en-US" dirty="0" smtClean="0"/>
              <a:t>Restructure Scorers based on groups</a:t>
            </a:r>
          </a:p>
        </p:txBody>
      </p:sp>
    </p:spTree>
    <p:extLst>
      <p:ext uri="{BB962C8B-B14F-4D97-AF65-F5344CB8AC3E}">
        <p14:creationId xmlns:p14="http://schemas.microsoft.com/office/powerpoint/2010/main" val="190502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000" dirty="0" smtClean="0"/>
          </a:p>
          <a:p>
            <a:pPr marL="0" indent="0" algn="ctr">
              <a:buNone/>
            </a:pPr>
            <a:r>
              <a:rPr lang="en-US" sz="3200" dirty="0"/>
              <a:t>r</a:t>
            </a:r>
            <a:r>
              <a:rPr lang="en-US" sz="3200" dirty="0" smtClean="0"/>
              <a:t>ename file </a:t>
            </a:r>
            <a:r>
              <a:rPr lang="en-US" sz="3200" dirty="0" smtClean="0">
                <a:solidFill>
                  <a:schemeClr val="accent1"/>
                </a:solidFill>
              </a:rPr>
              <a:t>“oldName.txt” </a:t>
            </a:r>
            <a:r>
              <a:rPr lang="en-US" sz="3200" dirty="0" smtClean="0"/>
              <a:t>to </a:t>
            </a:r>
            <a:r>
              <a:rPr lang="en-US" sz="3200" dirty="0" smtClean="0">
                <a:solidFill>
                  <a:schemeClr val="accent1"/>
                </a:solidFill>
              </a:rPr>
              <a:t>“newName.txt” </a:t>
            </a:r>
            <a:endParaRPr lang="en-US" sz="3000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sz="3000" dirty="0" smtClean="0"/>
          </a:p>
          <a:p>
            <a:pPr marL="0" indent="0" algn="ctr">
              <a:buNone/>
            </a:pPr>
            <a:r>
              <a:rPr lang="en-US" sz="3200" dirty="0">
                <a:solidFill>
                  <a:srgbClr val="C00000"/>
                </a:solidFill>
              </a:rPr>
              <a:t>new</a:t>
            </a:r>
            <a:r>
              <a:rPr lang="en-US" sz="3200" dirty="0"/>
              <a:t> File(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"oldName.txt"</a:t>
            </a:r>
            <a:r>
              <a:rPr lang="en-US" sz="3200" dirty="0"/>
              <a:t>).</a:t>
            </a:r>
            <a:r>
              <a:rPr lang="en-US" sz="3200" dirty="0" err="1"/>
              <a:t>renameTo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C00000"/>
                </a:solidFill>
              </a:rPr>
              <a:t>new</a:t>
            </a:r>
            <a:r>
              <a:rPr lang="en-US" sz="3200" dirty="0"/>
              <a:t> File(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"newName.txt"</a:t>
            </a:r>
            <a:r>
              <a:rPr lang="en-US" sz="3200" dirty="0"/>
              <a:t>))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57794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Input:</a:t>
            </a:r>
            <a:r>
              <a:rPr lang="en-US" dirty="0" smtClean="0"/>
              <a:t> list of words (with/without NL sentence structure)</a:t>
            </a:r>
          </a:p>
          <a:p>
            <a:r>
              <a:rPr lang="en-US" dirty="0" smtClean="0"/>
              <a:t>Synthesis Algorithm:</a:t>
            </a:r>
          </a:p>
          <a:p>
            <a:pPr lvl="1"/>
            <a:r>
              <a:rPr lang="en-US" dirty="0" smtClean="0"/>
              <a:t>Uses words to select a set of interesting declarations</a:t>
            </a:r>
          </a:p>
          <a:p>
            <a:pPr lvl="1"/>
            <a:r>
              <a:rPr lang="en-US" dirty="0" smtClean="0"/>
              <a:t>Uses Java language model to unfold declaration arguments</a:t>
            </a:r>
          </a:p>
          <a:p>
            <a:pPr lvl="1"/>
            <a:r>
              <a:rPr lang="en-US" dirty="0" smtClean="0"/>
              <a:t>Combine partial expressions into more complex ones</a:t>
            </a:r>
          </a:p>
          <a:p>
            <a:r>
              <a:rPr lang="en-US" b="1" dirty="0" smtClean="0"/>
              <a:t>Output:</a:t>
            </a:r>
            <a:r>
              <a:rPr lang="en-US" dirty="0" smtClean="0"/>
              <a:t> sorted list of (partial) expressions that a user selects </a:t>
            </a:r>
          </a:p>
          <a:p>
            <a:r>
              <a:rPr lang="en-US" dirty="0" smtClean="0"/>
              <a:t>Expression Language Mode:</a:t>
            </a:r>
          </a:p>
          <a:p>
            <a:pPr lvl="1"/>
            <a:r>
              <a:rPr lang="en-US" dirty="0" smtClean="0"/>
              <a:t>Probability of a declaration composition</a:t>
            </a:r>
          </a:p>
          <a:p>
            <a:pPr lvl="1"/>
            <a:r>
              <a:rPr lang="en-US" dirty="0" smtClean="0"/>
              <a:t>Similar to PCFG</a:t>
            </a:r>
          </a:p>
        </p:txBody>
      </p:sp>
    </p:spTree>
    <p:extLst>
      <p:ext uri="{BB962C8B-B14F-4D97-AF65-F5344CB8AC3E}">
        <p14:creationId xmlns:p14="http://schemas.microsoft.com/office/powerpoint/2010/main" val="51085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TODO: Do not forget to remove “</a:t>
            </a:r>
            <a:r>
              <a:rPr lang="en-US" dirty="0" err="1" smtClean="0"/>
              <a:t>Exampe</a:t>
            </a:r>
            <a:r>
              <a:rPr lang="en-US" smtClean="0"/>
              <a:t> 2”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1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000" dirty="0" smtClean="0"/>
          </a:p>
          <a:p>
            <a:pPr marL="0" indent="0" algn="ctr">
              <a:buNone/>
            </a:pPr>
            <a:r>
              <a:rPr lang="en-US" sz="3200" dirty="0"/>
              <a:t>rename file </a:t>
            </a:r>
            <a:r>
              <a:rPr lang="en-US" sz="3200" dirty="0">
                <a:solidFill>
                  <a:schemeClr val="accent1"/>
                </a:solidFill>
              </a:rPr>
              <a:t>“oldName.txt” </a:t>
            </a:r>
            <a:r>
              <a:rPr lang="en-US" sz="3200" dirty="0"/>
              <a:t>to </a:t>
            </a:r>
            <a:r>
              <a:rPr lang="en-US" sz="3200" dirty="0">
                <a:solidFill>
                  <a:schemeClr val="accent1"/>
                </a:solidFill>
              </a:rPr>
              <a:t>“newName.txt” </a:t>
            </a:r>
            <a:endParaRPr lang="en-US" sz="30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sz="3000" dirty="0" smtClean="0"/>
          </a:p>
          <a:p>
            <a:pPr marL="0" indent="0" algn="ctr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34773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000" dirty="0" smtClean="0"/>
          </a:p>
          <a:p>
            <a:pPr marL="0" indent="0" algn="ctr">
              <a:buNone/>
            </a:pPr>
            <a:r>
              <a:rPr lang="en-US" sz="3200" dirty="0"/>
              <a:t>rename file </a:t>
            </a:r>
            <a:r>
              <a:rPr lang="en-US" sz="3200" dirty="0" smtClean="0">
                <a:solidFill>
                  <a:schemeClr val="accent1"/>
                </a:solidFill>
              </a:rPr>
              <a:t>“oldName.txt” </a:t>
            </a:r>
            <a:r>
              <a:rPr lang="en-US" sz="3200" dirty="0"/>
              <a:t>to </a:t>
            </a:r>
            <a:r>
              <a:rPr lang="en-US" sz="3200" dirty="0" smtClean="0">
                <a:solidFill>
                  <a:schemeClr val="accent1"/>
                </a:solidFill>
              </a:rPr>
              <a:t>“newName.txt” </a:t>
            </a:r>
            <a:endParaRPr lang="en-US" sz="30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sz="3000" dirty="0" smtClean="0"/>
          </a:p>
          <a:p>
            <a:pPr marL="0" indent="0" algn="ctr">
              <a:buNone/>
            </a:pPr>
            <a:endParaRPr lang="en-US" sz="30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7943850" y="3783330"/>
            <a:ext cx="3749040" cy="124587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Identify special symbols (e.g. literals)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8668512" y="2891790"/>
            <a:ext cx="1149858" cy="89154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5" idx="0"/>
          </p:cNvCxnSpPr>
          <p:nvPr/>
        </p:nvCxnSpPr>
        <p:spPr>
          <a:xfrm flipH="1" flipV="1">
            <a:off x="5596128" y="2891790"/>
            <a:ext cx="4222242" cy="89154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6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000" dirty="0" smtClean="0"/>
          </a:p>
          <a:p>
            <a:pPr marL="0" indent="0" algn="ctr">
              <a:buNone/>
            </a:pPr>
            <a:r>
              <a:rPr lang="en-US" sz="3200" dirty="0"/>
              <a:t>rename </a:t>
            </a:r>
            <a:r>
              <a:rPr lang="en-US" sz="3200" dirty="0" smtClean="0"/>
              <a:t>file        </a:t>
            </a:r>
            <a:r>
              <a:rPr lang="en-US" sz="3200" dirty="0" smtClean="0">
                <a:solidFill>
                  <a:schemeClr val="accent1"/>
                </a:solidFill>
              </a:rPr>
              <a:t>string         </a:t>
            </a:r>
            <a:r>
              <a:rPr lang="en-US" sz="3200" dirty="0" smtClean="0"/>
              <a:t>to        </a:t>
            </a:r>
            <a:r>
              <a:rPr lang="en-US" sz="3200" dirty="0" smtClean="0">
                <a:solidFill>
                  <a:schemeClr val="accent1"/>
                </a:solidFill>
              </a:rPr>
              <a:t>string		</a:t>
            </a:r>
            <a:endParaRPr lang="en-US" sz="30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sz="3000" dirty="0" smtClean="0"/>
          </a:p>
          <a:p>
            <a:pPr marL="0" indent="0" algn="ctr">
              <a:buNone/>
            </a:pPr>
            <a:endParaRPr lang="en-US" sz="30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7943850" y="3783330"/>
            <a:ext cx="3749040" cy="124587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Substitute them with </a:t>
            </a:r>
          </a:p>
          <a:p>
            <a:pPr algn="ctr"/>
            <a:r>
              <a:rPr lang="en-US" sz="2400" dirty="0" smtClean="0"/>
              <a:t>their types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8668512" y="2891790"/>
            <a:ext cx="1149858" cy="89154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596128" y="2891790"/>
            <a:ext cx="4222242" cy="89154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3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1149</Words>
  <Application>Microsoft Office PowerPoint</Application>
  <PresentationFormat>Widescreen</PresentationFormat>
  <Paragraphs>295</Paragraphs>
  <Slides>37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Interactive Synthesis using Words and Expression LM</vt:lpstr>
      <vt:lpstr>Motivation</vt:lpstr>
      <vt:lpstr>Example</vt:lpstr>
      <vt:lpstr>Example</vt:lpstr>
      <vt:lpstr>Synthesis</vt:lpstr>
      <vt:lpstr>System overview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Declaration Search Engine –Hash Table</vt:lpstr>
      <vt:lpstr>Ranking Declaration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Synthesis</vt:lpstr>
      <vt:lpstr>Conclusion</vt:lpstr>
      <vt:lpstr>Additional Scores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Expression Repair</dc:title>
  <dc:creator>gvero</dc:creator>
  <cp:lastModifiedBy>Tihomir Gvero</cp:lastModifiedBy>
  <cp:revision>112</cp:revision>
  <dcterms:created xsi:type="dcterms:W3CDTF">2014-03-25T00:34:09Z</dcterms:created>
  <dcterms:modified xsi:type="dcterms:W3CDTF">2014-06-17T18:30:04Z</dcterms:modified>
</cp:coreProperties>
</file>