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30639b56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30639b56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create some assets to contain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JSON should be generated by some front end web application and sent to the blockchain</a:t>
            </a:r>
            <a:endParaRPr/>
          </a:p>
          <a:p>
            <a:pPr indent="0" lvl="0" marL="0" rtl="0" algn="l">
              <a:spcBef>
                <a:spcPts val="0"/>
              </a:spcBef>
              <a:spcAft>
                <a:spcPts val="0"/>
              </a:spcAft>
              <a:buNone/>
            </a:pPr>
            <a:r>
              <a:rPr lang="en"/>
              <a:t> but for the purposes of demo we are going to show us entering the information manually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Generally, some sort medical </a:t>
            </a:r>
            <a:r>
              <a:rPr lang="en"/>
              <a:t>consent such as organ donation</a:t>
            </a:r>
            <a:r>
              <a:rPr lang="en"/>
              <a:t> is asked at service ontario when we renew </a:t>
            </a:r>
            <a:r>
              <a:rPr lang="en"/>
              <a:t>health cards</a:t>
            </a:r>
            <a:r>
              <a:rPr lang="en"/>
              <a:t> or drivers license. This allows it to be captured online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 result of creating this new asset, We have a record here for a new after death organ donor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Notice that the user here is for Joe Lee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30639b56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30639b56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gets captured into the asset registry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a:t>
            </a:r>
            <a:r>
              <a:rPr lang="en"/>
              <a:t>configured</a:t>
            </a:r>
            <a:r>
              <a:rPr lang="en"/>
              <a:t> the blockchain such that only the owner and any healthcare provider can see this consent.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30639b56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30639b56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see that there are two consents in the system. This is from Dr. Smiths office view who can view all consents</a:t>
            </a:r>
            <a:endParaRPr/>
          </a:p>
          <a:p>
            <a:pPr indent="0" lvl="0" marL="0" rtl="0" algn="l">
              <a:spcBef>
                <a:spcPts val="0"/>
              </a:spcBef>
              <a:spcAft>
                <a:spcPts val="0"/>
              </a:spcAft>
              <a:buNone/>
            </a:pPr>
            <a:r>
              <a:rPr lang="en"/>
              <a:t>BUT notice previously Bob can only see his own consent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30639b56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30639b56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Doctors office would create a new medical report.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Doctor will update this record later of results of the appointment. </a:t>
            </a:r>
            <a:endParaRPr/>
          </a:p>
          <a:p>
            <a:pPr indent="0" lvl="0" marL="0" rtl="0" algn="l">
              <a:spcBef>
                <a:spcPts val="0"/>
              </a:spcBef>
              <a:spcAft>
                <a:spcPts val="0"/>
              </a:spcAft>
              <a:buNone/>
            </a:pPr>
            <a:r>
              <a:rPr lang="en"/>
              <a:t>Joe is </a:t>
            </a:r>
            <a:r>
              <a:rPr lang="en"/>
              <a:t>experiencing</a:t>
            </a:r>
            <a:r>
              <a:rPr lang="en"/>
              <a:t> cold flu symptoms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30639b56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30639b56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gets saved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30639b56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30639b56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Doctor create record in prescriptions record</a:t>
            </a:r>
            <a:endParaRPr/>
          </a:p>
          <a:p>
            <a:pPr indent="0" lvl="0" marL="0" rtl="0" algn="l">
              <a:spcBef>
                <a:spcPts val="0"/>
              </a:spcBef>
              <a:spcAft>
                <a:spcPts val="0"/>
              </a:spcAft>
              <a:buNone/>
            </a:pPr>
            <a:r>
              <a:rPr lang="en"/>
              <a:t>This transaction executes some chaincode seen in the next slide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30639b56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30639b56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a transaction that formats the date to YEAR MONTH DAY format and constructs the prescription object to be added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could also do some data validation here but chose with the date for simplicity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Ensuring record formats can make data more uniform which not only prevents misunderstanding of the data and can allow other automated processing such as totaling the amount prescribed drugs are required by a certain population.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30639b56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30639b56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0000"/>
              </a:lnSpc>
              <a:spcBef>
                <a:spcPts val="0"/>
              </a:spcBef>
              <a:spcAft>
                <a:spcPts val="0"/>
              </a:spcAft>
              <a:buNone/>
            </a:pPr>
            <a:r>
              <a:rPr lang="en" sz="900">
                <a:solidFill>
                  <a:schemeClr val="dk1"/>
                </a:solidFill>
                <a:latin typeface="Linux Libertine"/>
                <a:ea typeface="Linux Libertine"/>
                <a:cs typeface="Linux Libertine"/>
                <a:sym typeface="Linux Libertine"/>
              </a:rPr>
              <a:t>Record gets saved</a:t>
            </a:r>
            <a:endParaRPr sz="900">
              <a:solidFill>
                <a:schemeClr val="dk1"/>
              </a:solidFill>
              <a:latin typeface="Linux Libertine"/>
              <a:ea typeface="Linux Libertine"/>
              <a:cs typeface="Linux Libertine"/>
              <a:sym typeface="Linux Libertine"/>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30639b56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30639b56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doctor next records any documented conditions and risk factors. </a:t>
            </a:r>
            <a:endParaRPr/>
          </a:p>
          <a:p>
            <a:pPr indent="0" lvl="0" marL="0" rtl="0" algn="l">
              <a:spcBef>
                <a:spcPts val="0"/>
              </a:spcBef>
              <a:spcAft>
                <a:spcPts val="0"/>
              </a:spcAft>
              <a:buNone/>
            </a:pPr>
            <a:r>
              <a:rPr lang="en"/>
              <a:t>These metrics are generally useful for paramedics</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30639b56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30639b56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gets saved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2f84428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2f84428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dk1"/>
              </a:buClr>
              <a:buSzPts val="1000"/>
              <a:buAutoNum type="arabicPeriod"/>
            </a:pPr>
            <a:r>
              <a:rPr lang="en" sz="1000">
                <a:solidFill>
                  <a:schemeClr val="dk1"/>
                </a:solidFill>
                <a:highlight>
                  <a:srgbClr val="FFFFFF"/>
                </a:highlight>
              </a:rPr>
              <a:t>A</a:t>
            </a:r>
            <a:r>
              <a:rPr lang="en" sz="1000">
                <a:solidFill>
                  <a:schemeClr val="dk1"/>
                </a:solidFill>
                <a:highlight>
                  <a:srgbClr val="FFFFFF"/>
                </a:highlight>
              </a:rPr>
              <a:t>llows for independent agents to collaborate within an ecosystem that allows transparency and time-stamped recordings. </a:t>
            </a:r>
            <a:endParaRPr sz="1000">
              <a:solidFill>
                <a:schemeClr val="dk1"/>
              </a:solidFill>
              <a:highlight>
                <a:srgbClr val="FFFFFF"/>
              </a:highlight>
            </a:endParaRPr>
          </a:p>
          <a:p>
            <a:pPr indent="-292100" lvl="0" marL="457200" rtl="0" algn="l">
              <a:lnSpc>
                <a:spcPct val="115000"/>
              </a:lnSpc>
              <a:spcBef>
                <a:spcPts val="0"/>
              </a:spcBef>
              <a:spcAft>
                <a:spcPts val="0"/>
              </a:spcAft>
              <a:buClr>
                <a:schemeClr val="dk1"/>
              </a:buClr>
              <a:buSzPts val="1000"/>
              <a:buAutoNum type="arabicPeriod"/>
            </a:pPr>
            <a:r>
              <a:rPr lang="en" sz="1000">
                <a:solidFill>
                  <a:schemeClr val="dk1"/>
                </a:solidFill>
                <a:highlight>
                  <a:srgbClr val="FFFFFF"/>
                </a:highlight>
              </a:rPr>
              <a:t>Involves having multiple copies of the same data stored in different locations and devices. </a:t>
            </a:r>
            <a:endParaRPr sz="1000">
              <a:solidFill>
                <a:schemeClr val="dk1"/>
              </a:solidFill>
              <a:highlight>
                <a:srgbClr val="FFFFFF"/>
              </a:highlight>
            </a:endParaRPr>
          </a:p>
          <a:p>
            <a:pPr indent="-292100" lvl="0" marL="457200" rtl="0" algn="l">
              <a:lnSpc>
                <a:spcPct val="115000"/>
              </a:lnSpc>
              <a:spcBef>
                <a:spcPts val="0"/>
              </a:spcBef>
              <a:spcAft>
                <a:spcPts val="0"/>
              </a:spcAft>
              <a:buClr>
                <a:schemeClr val="dk1"/>
              </a:buClr>
              <a:buSzPts val="1000"/>
              <a:buAutoNum type="arabicPeriod"/>
            </a:pPr>
            <a:r>
              <a:rPr lang="en" sz="1000">
                <a:solidFill>
                  <a:schemeClr val="dk1"/>
                </a:solidFill>
                <a:highlight>
                  <a:srgbClr val="FFFFFF"/>
                </a:highlight>
              </a:rPr>
              <a:t>Transaction requests are validated</a:t>
            </a:r>
            <a:endParaRPr sz="1000">
              <a:solidFill>
                <a:schemeClr val="dk1"/>
              </a:solidFill>
              <a:highlight>
                <a:srgbClr val="FFFFFF"/>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730639b56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30639b56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 we let a transaction perform the risk scoring for us.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is again to ensure uniformity in the data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We just look at conditions and add to a running score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0639b56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0639b56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gets updated  by the system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30639b5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30639b5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next use case demontrates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still have patients and health care providers </a:t>
            </a:r>
            <a:endParaRPr/>
          </a:p>
          <a:p>
            <a:pPr indent="0" lvl="0" marL="0" rtl="0" algn="l">
              <a:spcBef>
                <a:spcPts val="0"/>
              </a:spcBef>
              <a:spcAft>
                <a:spcPts val="0"/>
              </a:spcAft>
              <a:buNone/>
            </a:pPr>
            <a:r>
              <a:rPr lang="en"/>
              <a:t>This time toronto general hospital is our healthcare provider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Toronto general hospital just </a:t>
            </a:r>
            <a:r>
              <a:rPr lang="en"/>
              <a:t>received</a:t>
            </a:r>
            <a:r>
              <a:rPr lang="en"/>
              <a:t> joe lee in the emergency room.</a:t>
            </a:r>
            <a:endParaRPr/>
          </a:p>
          <a:p>
            <a:pPr indent="0" lvl="0" marL="0" rtl="0" algn="l">
              <a:spcBef>
                <a:spcPts val="0"/>
              </a:spcBef>
              <a:spcAft>
                <a:spcPts val="0"/>
              </a:spcAft>
              <a:buNone/>
            </a:pPr>
            <a:r>
              <a:rPr lang="en"/>
              <a:t>This use case occurs most often and can save lives as unknown </a:t>
            </a:r>
            <a:r>
              <a:rPr lang="en"/>
              <a:t>pharmaceuticals</a:t>
            </a:r>
            <a:r>
              <a:rPr lang="en"/>
              <a:t> can cause </a:t>
            </a:r>
            <a:r>
              <a:rPr lang="en"/>
              <a:t>initial</a:t>
            </a:r>
            <a:r>
              <a:rPr lang="en"/>
              <a:t> treatments in the emergency room to fail.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30639b56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30639b56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Doctors can easily lookup joe lee’s medical conditions and his risk scores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30639b56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30639b56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finally any prescriptions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allows docotors to make more informed diagnostics more easily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30639b56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30639b56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Additionally, doctors may lookup any previous doctors visits easily from the reports in their history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30639b56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30639b56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concludes our demo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also included video versions of the demo</a:t>
            </a:r>
            <a:endParaRPr/>
          </a:p>
          <a:p>
            <a:pPr indent="0" lvl="0" marL="0" rtl="0" algn="l">
              <a:spcBef>
                <a:spcPts val="0"/>
              </a:spcBef>
              <a:spcAft>
                <a:spcPts val="0"/>
              </a:spcAft>
              <a:buNone/>
            </a:pPr>
            <a:r>
              <a:rPr lang="en"/>
              <a:t>Do note there are some significant load times due to running in a virtualized enviroment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72f84428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2f84428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dk1"/>
              </a:buClr>
              <a:buSzPts val="1000"/>
              <a:buChar char="●"/>
            </a:pPr>
            <a:r>
              <a:rPr lang="en" sz="1000">
                <a:solidFill>
                  <a:schemeClr val="dk1"/>
                </a:solidFill>
                <a:highlight>
                  <a:srgbClr val="FFFFFF"/>
                </a:highlight>
              </a:rPr>
              <a:t>Allows healthcare systems to maintain secure health records and clinical records while maintaining regulatory compliances </a:t>
            </a:r>
            <a:endParaRPr sz="1000">
              <a:solidFill>
                <a:schemeClr val="dk1"/>
              </a:solidFill>
              <a:highlight>
                <a:srgbClr val="FFFFFF"/>
              </a:highlight>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highlight>
                  <a:srgbClr val="FFFFFF"/>
                </a:highlight>
              </a:rPr>
              <a:t>EHR: Electronic Health Record</a:t>
            </a:r>
            <a:endParaRPr sz="1000">
              <a:solidFill>
                <a:schemeClr val="dk1"/>
              </a:solidFill>
              <a:highlight>
                <a:srgbClr val="FFFFFF"/>
              </a:highlight>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highlight>
                  <a:srgbClr val="FFFFFF"/>
                </a:highlight>
              </a:rPr>
              <a:t>Citation for picture</a:t>
            </a:r>
            <a:r>
              <a:rPr lang="en" sz="1000">
                <a:solidFill>
                  <a:schemeClr val="dk1"/>
                </a:solidFill>
                <a:highlight>
                  <a:srgbClr val="FFFFFF"/>
                </a:highlight>
              </a:rPr>
              <a:t>: Khezr, Seyednima &amp; Moniruzzaman, Md &amp; Yassine, Abdulsalam &amp; Benlamri, Rachid. (2019). Blockchain Technology in Healthcare: A Comprehensive Review and Directions for Future Research. Applied Sciences. 9. 1736. 10.3390/app9091736. </a:t>
            </a:r>
            <a:endParaRPr sz="1000">
              <a:solidFill>
                <a:schemeClr val="dk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2f84428e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2f84428e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dk1"/>
              </a:buClr>
              <a:buSzPts val="1000"/>
              <a:buChar char="●"/>
            </a:pPr>
            <a:r>
              <a:rPr lang="en" sz="1000">
                <a:solidFill>
                  <a:schemeClr val="dk1"/>
                </a:solidFill>
                <a:highlight>
                  <a:srgbClr val="FFFFFF"/>
                </a:highlight>
              </a:rPr>
              <a:t>No built in cryptocurrency.</a:t>
            </a:r>
            <a:endParaRPr sz="1000">
              <a:solidFill>
                <a:schemeClr val="dk1"/>
              </a:solidFill>
              <a:highlight>
                <a:srgbClr val="FFFFFF"/>
              </a:highlight>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highlight>
                  <a:srgbClr val="FFFFFF"/>
                </a:highlight>
              </a:rPr>
              <a:t>Citation for picture</a:t>
            </a:r>
            <a:r>
              <a:rPr lang="en" sz="1000">
                <a:solidFill>
                  <a:schemeClr val="dk1"/>
                </a:solidFill>
                <a:highlight>
                  <a:srgbClr val="FFFFFF"/>
                </a:highlight>
              </a:rPr>
              <a:t>: Androulaki, Elli et al. “Hyperledger Fabric.” Proceedings of the Thirteenth EuroSys Conference on - EuroSys ’18 (2018): n. pag. Crossref. Web.</a:t>
            </a:r>
            <a:endParaRPr sz="1000">
              <a:solidFill>
                <a:schemeClr val="dk1"/>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72f84428e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2f84428e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dk1"/>
              </a:buClr>
              <a:buSzPts val="1000"/>
              <a:buChar char="●"/>
            </a:pPr>
            <a:r>
              <a:rPr lang="en" sz="1000">
                <a:solidFill>
                  <a:schemeClr val="dk1"/>
                </a:solidFill>
                <a:highlight>
                  <a:srgbClr val="FFFFFF"/>
                </a:highlight>
              </a:rPr>
              <a:t>Smart Contract, also known as the chaincode. It mainly includes the program code that consists of the complex application logic that runs during the execution phase.</a:t>
            </a:r>
            <a:endParaRPr sz="1000">
              <a:solidFill>
                <a:schemeClr val="dk1"/>
              </a:solidFill>
              <a:highlight>
                <a:srgbClr val="FFFFFF"/>
              </a:highlight>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highlight>
                  <a:srgbClr val="FFFFFF"/>
                </a:highlight>
              </a:rPr>
              <a:t>Endorsement Policy, which runs during the validation phase is a static library that is usually referenced during the transaction validation process. </a:t>
            </a:r>
            <a:endParaRPr sz="1000">
              <a:solidFill>
                <a:schemeClr val="dk1"/>
              </a:solidFill>
              <a:highlight>
                <a:srgbClr val="FFFFFF"/>
              </a:highlight>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highlight>
                  <a:srgbClr val="FFFFFF"/>
                </a:highlight>
              </a:rPr>
              <a:t>Citation for Picture</a:t>
            </a:r>
            <a:r>
              <a:rPr lang="en" sz="1000">
                <a:solidFill>
                  <a:schemeClr val="dk1"/>
                </a:solidFill>
                <a:highlight>
                  <a:srgbClr val="FFFFFF"/>
                </a:highlight>
              </a:rPr>
              <a:t>: Androulaki, Elli et al. “Hyperledger Fabric.” Proceedings of the Thirteenth EuroSys Conference on - EuroSys ’18 (2018): n. pag. Crossref. Web.</a:t>
            </a:r>
            <a:endParaRPr sz="1000">
              <a:solidFill>
                <a:schemeClr val="dk1"/>
              </a:solidFill>
              <a:highlight>
                <a:srgbClr val="FFFFFF"/>
              </a:highlight>
            </a:endParaRPr>
          </a:p>
          <a:p>
            <a:pPr indent="0" lvl="0" marL="0" rtl="0" algn="l">
              <a:lnSpc>
                <a:spcPct val="115000"/>
              </a:lnSpc>
              <a:spcBef>
                <a:spcPts val="1200"/>
              </a:spcBef>
              <a:spcAft>
                <a:spcPts val="1200"/>
              </a:spcAft>
              <a:buNone/>
            </a:pPr>
            <a:r>
              <a:t/>
            </a:r>
            <a:endParaRPr sz="1000">
              <a:solidFill>
                <a:schemeClr val="dk1"/>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2f84428e8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2f84428e8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0639b5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0639b5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 will talk about a blockchain based electronic health records proof of concept solution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explore two use cases that we designed our blockchain solution around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 case 1</a:t>
            </a:r>
            <a:endParaRPr/>
          </a:p>
          <a:p>
            <a:pPr indent="0" lvl="0" marL="0" rtl="0" algn="l">
              <a:spcBef>
                <a:spcPts val="0"/>
              </a:spcBef>
              <a:spcAft>
                <a:spcPts val="0"/>
              </a:spcAft>
              <a:buNone/>
            </a:pPr>
            <a:r>
              <a:rPr lang="en"/>
              <a:t>We have patients and health care providers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a patient who just signed up for a </a:t>
            </a:r>
            <a:r>
              <a:rPr lang="en"/>
              <a:t>electronic</a:t>
            </a:r>
            <a:r>
              <a:rPr lang="en"/>
              <a:t> health records</a:t>
            </a:r>
            <a:endParaRPr/>
          </a:p>
          <a:p>
            <a:pPr indent="0" lvl="0" marL="0" rtl="0" algn="l">
              <a:spcBef>
                <a:spcPts val="0"/>
              </a:spcBef>
              <a:spcAft>
                <a:spcPts val="0"/>
              </a:spcAft>
              <a:buNone/>
            </a:pPr>
            <a:r>
              <a:rPr lang="en"/>
              <a:t>They schedule some appointment for a routine checkup and finally physician completes the record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30639b56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30639b56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Update consent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UI we see here is the Hyperledger playground which is a prebuilt frontend for itnernacting with the hyperledger fabric blockhcains </a:t>
            </a:r>
            <a:endParaRPr/>
          </a:p>
          <a:p>
            <a:pPr indent="0" lvl="0" marL="0" rtl="0" algn="l">
              <a:spcBef>
                <a:spcPts val="0"/>
              </a:spcBef>
              <a:spcAft>
                <a:spcPts val="0"/>
              </a:spcAft>
              <a:buNone/>
            </a:pPr>
            <a:r>
              <a:rPr lang="en"/>
              <a:t>It is current showing our newly added participants</a:t>
            </a:r>
            <a:endParaRPr/>
          </a:p>
          <a:p>
            <a:pPr indent="0" lvl="0" marL="0" rtl="0" algn="l">
              <a:spcBef>
                <a:spcPts val="0"/>
              </a:spcBef>
              <a:spcAft>
                <a:spcPts val="0"/>
              </a:spcAft>
              <a:buNone/>
            </a:pPr>
            <a:r>
              <a:rPr lang="en"/>
              <a:t>Joe and bob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wanted to add a new participants, we will need to click “create new </a:t>
            </a:r>
            <a:r>
              <a:rPr lang="en"/>
              <a:t>participant</a:t>
            </a:r>
            <a:r>
              <a:rPr lang="en"/>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30639b5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30639b5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similarily for healthcare providers</a:t>
            </a:r>
            <a:endParaRPr/>
          </a:p>
          <a:p>
            <a:pPr indent="0" lvl="0" marL="0" rtl="0" algn="l">
              <a:spcBef>
                <a:spcPts val="0"/>
              </a:spcBef>
              <a:spcAft>
                <a:spcPts val="0"/>
              </a:spcAft>
              <a:buNone/>
            </a:pPr>
            <a:r>
              <a:rPr lang="en"/>
              <a:t>We have two</a:t>
            </a:r>
            <a:endParaRPr/>
          </a:p>
          <a:p>
            <a:pPr indent="0" lvl="0" marL="0" rtl="0" algn="l">
              <a:spcBef>
                <a:spcPts val="0"/>
              </a:spcBef>
              <a:spcAft>
                <a:spcPts val="0"/>
              </a:spcAft>
              <a:buNone/>
            </a:pPr>
            <a:r>
              <a:rPr lang="en"/>
              <a:t>Toronto gerneal and dr smith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Healthcare Application in Blockchain</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Implementation using the HyperLedger Fabric</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
        <p:nvSpPr>
          <p:cNvPr id="64" name="Google Shape;64;p13"/>
          <p:cNvSpPr txBox="1"/>
          <p:nvPr/>
        </p:nvSpPr>
        <p:spPr>
          <a:xfrm>
            <a:off x="425825" y="3821200"/>
            <a:ext cx="2454000" cy="11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100">
                <a:solidFill>
                  <a:schemeClr val="dk1"/>
                </a:solidFill>
                <a:latin typeface="Economica"/>
                <a:ea typeface="Economica"/>
                <a:cs typeface="Economica"/>
                <a:sym typeface="Economica"/>
              </a:rPr>
              <a:t>Participants</a:t>
            </a:r>
            <a:r>
              <a:rPr b="1" lang="en" sz="2100">
                <a:solidFill>
                  <a:schemeClr val="dk1"/>
                </a:solidFill>
                <a:latin typeface="Economica"/>
                <a:ea typeface="Economica"/>
                <a:cs typeface="Economica"/>
                <a:sym typeface="Economica"/>
              </a:rPr>
              <a:t>: </a:t>
            </a:r>
            <a:endParaRPr b="1" sz="2100">
              <a:solidFill>
                <a:schemeClr val="dk1"/>
              </a:solidFill>
              <a:latin typeface="Economica"/>
              <a:ea typeface="Economica"/>
              <a:cs typeface="Economica"/>
              <a:sym typeface="Economica"/>
            </a:endParaRPr>
          </a:p>
          <a:p>
            <a:pPr indent="0" lvl="0" marL="0" rtl="0" algn="l">
              <a:spcBef>
                <a:spcPts val="0"/>
              </a:spcBef>
              <a:spcAft>
                <a:spcPts val="0"/>
              </a:spcAft>
              <a:buClr>
                <a:schemeClr val="dk1"/>
              </a:buClr>
              <a:buSzPts val="1100"/>
              <a:buFont typeface="Arial"/>
              <a:buNone/>
            </a:pPr>
            <a:r>
              <a:rPr lang="en" sz="2100">
                <a:solidFill>
                  <a:schemeClr val="dk1"/>
                </a:solidFill>
                <a:latin typeface="Economica"/>
                <a:ea typeface="Economica"/>
                <a:cs typeface="Economica"/>
                <a:sym typeface="Economica"/>
              </a:rPr>
              <a:t>Michael Tsao,</a:t>
            </a:r>
            <a:endParaRPr sz="2100">
              <a:solidFill>
                <a:schemeClr val="dk1"/>
              </a:solidFill>
              <a:latin typeface="Economica"/>
              <a:ea typeface="Economica"/>
              <a:cs typeface="Economica"/>
              <a:sym typeface="Economica"/>
            </a:endParaRPr>
          </a:p>
          <a:p>
            <a:pPr indent="0" lvl="0" marL="0" rtl="0" algn="l">
              <a:spcBef>
                <a:spcPts val="0"/>
              </a:spcBef>
              <a:spcAft>
                <a:spcPts val="0"/>
              </a:spcAft>
              <a:buClr>
                <a:schemeClr val="dk1"/>
              </a:buClr>
              <a:buSzPts val="1100"/>
              <a:buFont typeface="Arial"/>
              <a:buNone/>
            </a:pPr>
            <a:r>
              <a:rPr lang="en" sz="2100">
                <a:solidFill>
                  <a:schemeClr val="dk1"/>
                </a:solidFill>
                <a:latin typeface="Economica"/>
                <a:ea typeface="Economica"/>
                <a:cs typeface="Economica"/>
                <a:sym typeface="Economica"/>
              </a:rPr>
              <a:t>Sai Nidumukkala</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1 - Patient Updates Consent</a:t>
            </a:r>
            <a:endParaRPr/>
          </a:p>
        </p:txBody>
      </p:sp>
      <p:pic>
        <p:nvPicPr>
          <p:cNvPr id="122" name="Google Shape;122;p22"/>
          <p:cNvPicPr preferRelativeResize="0"/>
          <p:nvPr/>
        </p:nvPicPr>
        <p:blipFill>
          <a:blip r:embed="rId3">
            <a:alphaModFix/>
          </a:blip>
          <a:stretch>
            <a:fillRect/>
          </a:stretch>
        </p:blipFill>
        <p:spPr>
          <a:xfrm>
            <a:off x="447900" y="1062250"/>
            <a:ext cx="4336250" cy="3821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1 - Patient Updates Consent</a:t>
            </a:r>
            <a:endParaRPr/>
          </a:p>
        </p:txBody>
      </p:sp>
      <p:pic>
        <p:nvPicPr>
          <p:cNvPr id="128" name="Google Shape;128;p23"/>
          <p:cNvPicPr preferRelativeResize="0"/>
          <p:nvPr/>
        </p:nvPicPr>
        <p:blipFill>
          <a:blip r:embed="rId3">
            <a:alphaModFix/>
          </a:blip>
          <a:stretch>
            <a:fillRect/>
          </a:stretch>
        </p:blipFill>
        <p:spPr>
          <a:xfrm>
            <a:off x="158400" y="1078200"/>
            <a:ext cx="8879076" cy="2900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1 - Patient Updates Consent Cont’</a:t>
            </a:r>
            <a:endParaRPr/>
          </a:p>
        </p:txBody>
      </p:sp>
      <p:pic>
        <p:nvPicPr>
          <p:cNvPr id="134" name="Google Shape;134;p24"/>
          <p:cNvPicPr preferRelativeResize="0"/>
          <p:nvPr/>
        </p:nvPicPr>
        <p:blipFill>
          <a:blip r:embed="rId3">
            <a:alphaModFix/>
          </a:blip>
          <a:stretch>
            <a:fillRect/>
          </a:stretch>
        </p:blipFill>
        <p:spPr>
          <a:xfrm>
            <a:off x="86975" y="1147225"/>
            <a:ext cx="8932774" cy="2998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1 - </a:t>
            </a:r>
            <a:r>
              <a:rPr lang="en"/>
              <a:t>Patient</a:t>
            </a:r>
            <a:r>
              <a:rPr lang="en"/>
              <a:t> Schedules a </a:t>
            </a:r>
            <a:r>
              <a:rPr lang="en"/>
              <a:t>Appointment</a:t>
            </a:r>
            <a:endParaRPr/>
          </a:p>
        </p:txBody>
      </p:sp>
      <p:pic>
        <p:nvPicPr>
          <p:cNvPr id="140" name="Google Shape;140;p25"/>
          <p:cNvPicPr preferRelativeResize="0"/>
          <p:nvPr/>
        </p:nvPicPr>
        <p:blipFill>
          <a:blip r:embed="rId3">
            <a:alphaModFix/>
          </a:blip>
          <a:stretch>
            <a:fillRect/>
          </a:stretch>
        </p:blipFill>
        <p:spPr>
          <a:xfrm>
            <a:off x="517426" y="1152475"/>
            <a:ext cx="3588450" cy="3812724"/>
          </a:xfrm>
          <a:prstGeom prst="rect">
            <a:avLst/>
          </a:prstGeom>
          <a:noFill/>
          <a:ln>
            <a:noFill/>
          </a:ln>
        </p:spPr>
      </p:pic>
      <p:pic>
        <p:nvPicPr>
          <p:cNvPr id="141" name="Google Shape;141;p25"/>
          <p:cNvPicPr preferRelativeResize="0"/>
          <p:nvPr/>
        </p:nvPicPr>
        <p:blipFill>
          <a:blip r:embed="rId4">
            <a:alphaModFix/>
          </a:blip>
          <a:stretch>
            <a:fillRect/>
          </a:stretch>
        </p:blipFill>
        <p:spPr>
          <a:xfrm>
            <a:off x="4942087" y="1152475"/>
            <a:ext cx="3780518" cy="3812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1 - Doctor Updates Appointment</a:t>
            </a:r>
            <a:endParaRPr/>
          </a:p>
        </p:txBody>
      </p:sp>
      <p:sp>
        <p:nvSpPr>
          <p:cNvPr id="147" name="Google Shape;147;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26"/>
          <p:cNvPicPr preferRelativeResize="0"/>
          <p:nvPr/>
        </p:nvPicPr>
        <p:blipFill>
          <a:blip r:embed="rId3">
            <a:alphaModFix/>
          </a:blip>
          <a:stretch>
            <a:fillRect/>
          </a:stretch>
        </p:blipFill>
        <p:spPr>
          <a:xfrm>
            <a:off x="83850" y="1152475"/>
            <a:ext cx="8982500" cy="3561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1 - Doctor Prescribes New Prescription</a:t>
            </a:r>
            <a:endParaRPr/>
          </a:p>
        </p:txBody>
      </p:sp>
      <p:pic>
        <p:nvPicPr>
          <p:cNvPr id="154" name="Google Shape;154;p27"/>
          <p:cNvPicPr preferRelativeResize="0"/>
          <p:nvPr/>
        </p:nvPicPr>
        <p:blipFill>
          <a:blip r:embed="rId3">
            <a:alphaModFix/>
          </a:blip>
          <a:stretch>
            <a:fillRect/>
          </a:stretch>
        </p:blipFill>
        <p:spPr>
          <a:xfrm>
            <a:off x="449100" y="1034300"/>
            <a:ext cx="3576251" cy="39781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1 - Transaction Chaincode</a:t>
            </a:r>
            <a:endParaRPr/>
          </a:p>
        </p:txBody>
      </p:sp>
      <p:pic>
        <p:nvPicPr>
          <p:cNvPr id="160" name="Google Shape;160;p28"/>
          <p:cNvPicPr preferRelativeResize="0"/>
          <p:nvPr/>
        </p:nvPicPr>
        <p:blipFill>
          <a:blip r:embed="rId3">
            <a:alphaModFix/>
          </a:blip>
          <a:stretch>
            <a:fillRect/>
          </a:stretch>
        </p:blipFill>
        <p:spPr>
          <a:xfrm>
            <a:off x="358475" y="1147225"/>
            <a:ext cx="7756199" cy="3830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1 - Doctor Prescribes New Prescription</a:t>
            </a:r>
            <a:endParaRPr/>
          </a:p>
        </p:txBody>
      </p:sp>
      <p:sp>
        <p:nvSpPr>
          <p:cNvPr id="166" name="Google Shape;166;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7" name="Google Shape;167;p29"/>
          <p:cNvPicPr preferRelativeResize="0"/>
          <p:nvPr/>
        </p:nvPicPr>
        <p:blipFill>
          <a:blip r:embed="rId3">
            <a:alphaModFix/>
          </a:blip>
          <a:stretch>
            <a:fillRect/>
          </a:stretch>
        </p:blipFill>
        <p:spPr>
          <a:xfrm>
            <a:off x="46600" y="1019450"/>
            <a:ext cx="8992899" cy="362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 Case 1 - Risk Analysis</a:t>
            </a:r>
            <a:endParaRPr/>
          </a:p>
        </p:txBody>
      </p:sp>
      <p:pic>
        <p:nvPicPr>
          <p:cNvPr id="173" name="Google Shape;173;p30"/>
          <p:cNvPicPr preferRelativeResize="0"/>
          <p:nvPr/>
        </p:nvPicPr>
        <p:blipFill>
          <a:blip r:embed="rId3">
            <a:alphaModFix/>
          </a:blip>
          <a:stretch>
            <a:fillRect/>
          </a:stretch>
        </p:blipFill>
        <p:spPr>
          <a:xfrm>
            <a:off x="445175" y="997025"/>
            <a:ext cx="3814299" cy="40316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1 - Risk Analysis</a:t>
            </a:r>
            <a:endParaRPr/>
          </a:p>
        </p:txBody>
      </p:sp>
      <p:pic>
        <p:nvPicPr>
          <p:cNvPr id="179" name="Google Shape;179;p31"/>
          <p:cNvPicPr preferRelativeResize="0"/>
          <p:nvPr/>
        </p:nvPicPr>
        <p:blipFill>
          <a:blip r:embed="rId3">
            <a:alphaModFix/>
          </a:blip>
          <a:stretch>
            <a:fillRect/>
          </a:stretch>
        </p:blipFill>
        <p:spPr>
          <a:xfrm>
            <a:off x="102500" y="1105350"/>
            <a:ext cx="8962450" cy="2899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Blockchain</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lang="en" sz="1400">
                <a:solidFill>
                  <a:schemeClr val="dk1"/>
                </a:solidFill>
                <a:highlight>
                  <a:srgbClr val="FFFFFF"/>
                </a:highlight>
              </a:rPr>
              <a:t>Blockchain is a decentralized ledger system.</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Improves processing speed and security while simultaneously decreasing risks and costs.</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Blockchain utilizes peer-to-peer (P2P) network.</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Security implemented through cryptographic keys. </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Metadata is recorded into a block and cannot be modified, removed or disputed.</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Validated block is added to chain of other blocks and will remain unchanged.</a:t>
            </a:r>
            <a:endParaRPr sz="1400">
              <a:solidFill>
                <a:schemeClr val="dk1"/>
              </a:solidFill>
              <a:highlight>
                <a:srgbClr val="FFFFFF"/>
              </a:highlight>
            </a:endParaRPr>
          </a:p>
          <a:p>
            <a:pPr indent="0" lvl="0" marL="457200" rtl="0" algn="l">
              <a:spcBef>
                <a:spcPts val="12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animEffect filter="fade" transition="in">
                                      <p:cBhvr>
                                        <p:cTn dur="1000"/>
                                        <p:tgtEl>
                                          <p:spTgt spid="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animEffect filter="fade" transition="in">
                                      <p:cBhvr>
                                        <p:cTn dur="1000"/>
                                        <p:tgtEl>
                                          <p:spTgt spid="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animEffect filter="fade" transition="in">
                                      <p:cBhvr>
                                        <p:cTn dur="1000"/>
                                        <p:tgtEl>
                                          <p:spTgt spid="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animEffect filter="fade" transition="in">
                                      <p:cBhvr>
                                        <p:cTn dur="1000"/>
                                        <p:tgtEl>
                                          <p:spTgt spid="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4" st="4"/>
                                            </p:txEl>
                                          </p:spTgt>
                                        </p:tgtEl>
                                        <p:attrNameLst>
                                          <p:attrName>style.visibility</p:attrName>
                                        </p:attrNameLst>
                                      </p:cBhvr>
                                      <p:to>
                                        <p:strVal val="visible"/>
                                      </p:to>
                                    </p:set>
                                    <p:animEffect filter="fade" transition="in">
                                      <p:cBhvr>
                                        <p:cTn dur="1000"/>
                                        <p:tgtEl>
                                          <p:spTgt spid="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5" st="5"/>
                                            </p:txEl>
                                          </p:spTgt>
                                        </p:tgtEl>
                                        <p:attrNameLst>
                                          <p:attrName>style.visibility</p:attrName>
                                        </p:attrNameLst>
                                      </p:cBhvr>
                                      <p:to>
                                        <p:strVal val="visible"/>
                                      </p:to>
                                    </p:set>
                                    <p:animEffect filter="fade" transition="in">
                                      <p:cBhvr>
                                        <p:cTn dur="1000"/>
                                        <p:tgtEl>
                                          <p:spTgt spid="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6" st="6"/>
                                            </p:txEl>
                                          </p:spTgt>
                                        </p:tgtEl>
                                        <p:attrNameLst>
                                          <p:attrName>style.visibility</p:attrName>
                                        </p:attrNameLst>
                                      </p:cBhvr>
                                      <p:to>
                                        <p:strVal val="visible"/>
                                      </p:to>
                                    </p:set>
                                    <p:animEffect filter="fade" transition="in">
                                      <p:cBhvr>
                                        <p:cTn dur="1000"/>
                                        <p:tgtEl>
                                          <p:spTgt spid="7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1 - Risk Analysis</a:t>
            </a:r>
            <a:endParaRPr/>
          </a:p>
        </p:txBody>
      </p:sp>
      <p:pic>
        <p:nvPicPr>
          <p:cNvPr id="185" name="Google Shape;185;p32"/>
          <p:cNvPicPr preferRelativeResize="0"/>
          <p:nvPr/>
        </p:nvPicPr>
        <p:blipFill>
          <a:blip r:embed="rId3">
            <a:alphaModFix/>
          </a:blip>
          <a:stretch>
            <a:fillRect/>
          </a:stretch>
        </p:blipFill>
        <p:spPr>
          <a:xfrm>
            <a:off x="446225" y="989750"/>
            <a:ext cx="5424074" cy="39382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1 - Risk Analysis</a:t>
            </a:r>
            <a:endParaRPr/>
          </a:p>
        </p:txBody>
      </p:sp>
      <p:pic>
        <p:nvPicPr>
          <p:cNvPr id="191" name="Google Shape;191;p33"/>
          <p:cNvPicPr preferRelativeResize="0"/>
          <p:nvPr/>
        </p:nvPicPr>
        <p:blipFill>
          <a:blip r:embed="rId3">
            <a:alphaModFix/>
          </a:blip>
          <a:stretch>
            <a:fillRect/>
          </a:stretch>
        </p:blipFill>
        <p:spPr>
          <a:xfrm>
            <a:off x="65225" y="1087700"/>
            <a:ext cx="9000799" cy="3058775"/>
          </a:xfrm>
          <a:prstGeom prst="rect">
            <a:avLst/>
          </a:prstGeom>
          <a:noFill/>
          <a:ln>
            <a:noFill/>
          </a:ln>
        </p:spPr>
      </p:pic>
      <p:sp>
        <p:nvSpPr>
          <p:cNvPr id="192" name="Google Shape;192;p33"/>
          <p:cNvSpPr/>
          <p:nvPr/>
        </p:nvSpPr>
        <p:spPr>
          <a:xfrm>
            <a:off x="3443475" y="2777925"/>
            <a:ext cx="1049100" cy="1737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2 - Medical Emergency</a:t>
            </a:r>
            <a:endParaRPr/>
          </a:p>
        </p:txBody>
      </p:sp>
      <p:sp>
        <p:nvSpPr>
          <p:cNvPr id="198" name="Google Shape;198;p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Participants</a:t>
            </a:r>
            <a:endParaRPr/>
          </a:p>
          <a:p>
            <a:pPr indent="-342900" lvl="0" marL="457200" rtl="0" algn="l">
              <a:spcBef>
                <a:spcPts val="1600"/>
              </a:spcBef>
              <a:spcAft>
                <a:spcPts val="0"/>
              </a:spcAft>
              <a:buSzPts val="1800"/>
              <a:buChar char="●"/>
            </a:pPr>
            <a:r>
              <a:rPr lang="en"/>
              <a:t>Patients - Joe Lee</a:t>
            </a:r>
            <a:endParaRPr/>
          </a:p>
          <a:p>
            <a:pPr indent="-342900" lvl="0" marL="457200" rtl="0" algn="l">
              <a:spcBef>
                <a:spcPts val="0"/>
              </a:spcBef>
              <a:spcAft>
                <a:spcPts val="0"/>
              </a:spcAft>
              <a:buSzPts val="1800"/>
              <a:buChar char="●"/>
            </a:pPr>
            <a:r>
              <a:rPr lang="en"/>
              <a:t>Healthcare Providers - Toronto General Hospital</a:t>
            </a:r>
            <a:endParaRPr/>
          </a:p>
          <a:p>
            <a:pPr indent="0" lvl="0" marL="0" rtl="0" algn="l">
              <a:spcBef>
                <a:spcPts val="1600"/>
              </a:spcBef>
              <a:spcAft>
                <a:spcPts val="1600"/>
              </a:spcAft>
              <a:buNone/>
            </a:pPr>
            <a:r>
              <a:rPr lang="en"/>
              <a:t>A patient was admitted to an emergency room. The Healthcare provider looks up patient’s record to see conditions, current prescriptions and any recent medical appointments for their diagnostics, before performing the treatment.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1000"/>
                                        <p:tgtEl>
                                          <p:spTgt spid="1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Effect filter="fade" transition="in">
                                      <p:cBhvr>
                                        <p:cTn dur="1000"/>
                                        <p:tgtEl>
                                          <p:spTgt spid="1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animEffect filter="fade" transition="in">
                                      <p:cBhvr>
                                        <p:cTn dur="1000"/>
                                        <p:tgtEl>
                                          <p:spTgt spid="1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animEffect filter="fade" transition="in">
                                      <p:cBhvr>
                                        <p:cTn dur="1000"/>
                                        <p:tgtEl>
                                          <p:spTgt spid="19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2 - Risk Analysis</a:t>
            </a:r>
            <a:endParaRPr/>
          </a:p>
        </p:txBody>
      </p:sp>
      <p:pic>
        <p:nvPicPr>
          <p:cNvPr id="204" name="Google Shape;204;p35"/>
          <p:cNvPicPr preferRelativeResize="0"/>
          <p:nvPr/>
        </p:nvPicPr>
        <p:blipFill>
          <a:blip r:embed="rId3">
            <a:alphaModFix/>
          </a:blip>
          <a:stretch>
            <a:fillRect/>
          </a:stretch>
        </p:blipFill>
        <p:spPr>
          <a:xfrm>
            <a:off x="93175" y="1346625"/>
            <a:ext cx="8954548" cy="2965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2 - Current </a:t>
            </a:r>
            <a:r>
              <a:rPr lang="en"/>
              <a:t>Prescriptions</a:t>
            </a:r>
            <a:endParaRPr/>
          </a:p>
        </p:txBody>
      </p:sp>
      <p:pic>
        <p:nvPicPr>
          <p:cNvPr id="210" name="Google Shape;210;p36"/>
          <p:cNvPicPr preferRelativeResize="0"/>
          <p:nvPr/>
        </p:nvPicPr>
        <p:blipFill>
          <a:blip r:embed="rId3">
            <a:alphaModFix/>
          </a:blip>
          <a:stretch>
            <a:fillRect/>
          </a:stretch>
        </p:blipFill>
        <p:spPr>
          <a:xfrm>
            <a:off x="93175" y="1349075"/>
            <a:ext cx="8954551" cy="29605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2 - Medical Reports</a:t>
            </a:r>
            <a:endParaRPr/>
          </a:p>
        </p:txBody>
      </p:sp>
      <p:pic>
        <p:nvPicPr>
          <p:cNvPr id="216" name="Google Shape;216;p37"/>
          <p:cNvPicPr preferRelativeResize="0"/>
          <p:nvPr/>
        </p:nvPicPr>
        <p:blipFill>
          <a:blip r:embed="rId3">
            <a:alphaModFix/>
          </a:blip>
          <a:stretch>
            <a:fillRect/>
          </a:stretch>
        </p:blipFill>
        <p:spPr>
          <a:xfrm>
            <a:off x="60850" y="1330900"/>
            <a:ext cx="8940274" cy="2991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Live Demos of Use Cases</a:t>
            </a:r>
            <a:endParaRPr/>
          </a:p>
        </p:txBody>
      </p:sp>
      <p:sp>
        <p:nvSpPr>
          <p:cNvPr id="222" name="Google Shape;222;p3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Please see the included files</a:t>
            </a:r>
            <a:endParaRPr/>
          </a:p>
          <a:p>
            <a:pPr indent="-342900" lvl="0" marL="457200" rtl="0" algn="l">
              <a:spcBef>
                <a:spcPts val="0"/>
              </a:spcBef>
              <a:spcAft>
                <a:spcPts val="0"/>
              </a:spcAft>
              <a:buSzPts val="1800"/>
              <a:buChar char="●"/>
            </a:pPr>
            <a:r>
              <a:rPr lang="en"/>
              <a:t>NOTE: Loading between accounts can take around 1 minute to properly log 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Blockchain in Healthcare</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lang="en" sz="1400">
                <a:solidFill>
                  <a:schemeClr val="dk1"/>
                </a:solidFill>
                <a:highlight>
                  <a:srgbClr val="FFFFFF"/>
                </a:highlight>
              </a:rPr>
              <a:t>Immutability, a key feature offered by blockchain is </a:t>
            </a:r>
            <a:r>
              <a:rPr lang="en" sz="1400">
                <a:highlight>
                  <a:srgbClr val="FFFFFF"/>
                </a:highlight>
              </a:rPr>
              <a:t>desired</a:t>
            </a:r>
            <a:r>
              <a:rPr lang="en" sz="1400">
                <a:solidFill>
                  <a:schemeClr val="dk1"/>
                </a:solidFill>
                <a:highlight>
                  <a:srgbClr val="FFFFFF"/>
                </a:highlight>
              </a:rPr>
              <a:t> by the </a:t>
            </a:r>
            <a:r>
              <a:rPr lang="en" sz="1400">
                <a:highlight>
                  <a:srgbClr val="FFFFFF"/>
                </a:highlight>
              </a:rPr>
              <a:t>H</a:t>
            </a:r>
            <a:r>
              <a:rPr lang="en" sz="1400">
                <a:solidFill>
                  <a:schemeClr val="dk1"/>
                </a:solidFill>
                <a:highlight>
                  <a:srgbClr val="FFFFFF"/>
                </a:highlight>
              </a:rPr>
              <a:t>ealthcare industry.</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Secure health records and clinical records while maintaining regulatory compliances </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Example: Health Insurance Portability and Accountability Act (HIPAA).</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Applications also include pharmaceuticals. </a:t>
            </a:r>
            <a:endParaRPr sz="1400">
              <a:solidFill>
                <a:schemeClr val="dk1"/>
              </a:solidFill>
              <a:highlight>
                <a:srgbClr val="FFFFFF"/>
              </a:highlight>
            </a:endParaRPr>
          </a:p>
          <a:p>
            <a:pPr indent="0" lvl="0" marL="457200" rtl="0" algn="l">
              <a:spcBef>
                <a:spcPts val="1200"/>
              </a:spcBef>
              <a:spcAft>
                <a:spcPts val="0"/>
              </a:spcAft>
              <a:buNone/>
            </a:pPr>
            <a:r>
              <a:t/>
            </a:r>
            <a:endParaRPr sz="1400">
              <a:solidFill>
                <a:schemeClr val="dk1"/>
              </a:solidFill>
              <a:highlight>
                <a:srgbClr val="FFFFFF"/>
              </a:highlight>
            </a:endParaRPr>
          </a:p>
          <a:p>
            <a:pPr indent="0" lvl="0" marL="457200" rtl="0" algn="l">
              <a:spcBef>
                <a:spcPts val="1200"/>
              </a:spcBef>
              <a:spcAft>
                <a:spcPts val="1200"/>
              </a:spcAft>
              <a:buNone/>
            </a:pPr>
            <a:r>
              <a:t/>
            </a:r>
            <a:endParaRPr sz="1400">
              <a:solidFill>
                <a:schemeClr val="dk1"/>
              </a:solidFill>
              <a:highlight>
                <a:srgbClr val="FFFFFF"/>
              </a:highlight>
            </a:endParaRPr>
          </a:p>
        </p:txBody>
      </p:sp>
      <p:pic>
        <p:nvPicPr>
          <p:cNvPr id="77" name="Google Shape;77;p15"/>
          <p:cNvPicPr preferRelativeResize="0"/>
          <p:nvPr/>
        </p:nvPicPr>
        <p:blipFill>
          <a:blip r:embed="rId3">
            <a:alphaModFix/>
          </a:blip>
          <a:stretch>
            <a:fillRect/>
          </a:stretch>
        </p:blipFill>
        <p:spPr>
          <a:xfrm>
            <a:off x="875875" y="2422650"/>
            <a:ext cx="6329224" cy="2385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animEffect filter="fade" transition="in">
                                      <p:cBhvr>
                                        <p:cTn dur="1000"/>
                                        <p:tgtEl>
                                          <p:spTgt spid="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animEffect filter="fade" transition="in">
                                      <p:cBhvr>
                                        <p:cTn dur="1000"/>
                                        <p:tgtEl>
                                          <p:spTgt spid="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2" st="2"/>
                                            </p:txEl>
                                          </p:spTgt>
                                        </p:tgtEl>
                                        <p:attrNameLst>
                                          <p:attrName>style.visibility</p:attrName>
                                        </p:attrNameLst>
                                      </p:cBhvr>
                                      <p:to>
                                        <p:strVal val="visible"/>
                                      </p:to>
                                    </p:set>
                                    <p:animEffect filter="fade" transition="in">
                                      <p:cBhvr>
                                        <p:cTn dur="1000"/>
                                        <p:tgtEl>
                                          <p:spTgt spid="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3" st="3"/>
                                            </p:txEl>
                                          </p:spTgt>
                                        </p:tgtEl>
                                        <p:attrNameLst>
                                          <p:attrName>style.visibility</p:attrName>
                                        </p:attrNameLst>
                                      </p:cBhvr>
                                      <p:to>
                                        <p:strVal val="visible"/>
                                      </p:to>
                                    </p:set>
                                    <p:animEffect filter="fade" transition="in">
                                      <p:cBhvr>
                                        <p:cTn dur="1000"/>
                                        <p:tgtEl>
                                          <p:spTgt spid="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4" st="4"/>
                                            </p:txEl>
                                          </p:spTgt>
                                        </p:tgtEl>
                                        <p:attrNameLst>
                                          <p:attrName>style.visibility</p:attrName>
                                        </p:attrNameLst>
                                      </p:cBhvr>
                                      <p:to>
                                        <p:strVal val="visible"/>
                                      </p:to>
                                    </p:set>
                                    <p:animEffect filter="fade" transition="in">
                                      <p:cBhvr>
                                        <p:cTn dur="1000"/>
                                        <p:tgtEl>
                                          <p:spTgt spid="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5" st="5"/>
                                            </p:txEl>
                                          </p:spTgt>
                                        </p:tgtEl>
                                        <p:attrNameLst>
                                          <p:attrName>style.visibility</p:attrName>
                                        </p:attrNameLst>
                                      </p:cBhvr>
                                      <p:to>
                                        <p:strVal val="visible"/>
                                      </p:to>
                                    </p:set>
                                    <p:animEffect filter="fade" transition="in">
                                      <p:cBhvr>
                                        <p:cTn dur="1000"/>
                                        <p:tgtEl>
                                          <p:spTgt spid="7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HyperLedger Fabric</a:t>
            </a:r>
            <a:endParaRPr/>
          </a:p>
        </p:txBody>
      </p:sp>
      <p:sp>
        <p:nvSpPr>
          <p:cNvPr id="83" name="Google Shape;83;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lang="en" sz="1400">
                <a:solidFill>
                  <a:schemeClr val="dk1"/>
                </a:solidFill>
                <a:highlight>
                  <a:srgbClr val="FFFFFF"/>
                </a:highlight>
              </a:rPr>
              <a:t>Fabric is a distributed operating system for permissioned blockchains</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Tracks the execution history in an append-only ledger structure</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Fabric operates in an </a:t>
            </a:r>
            <a:r>
              <a:rPr b="1" lang="en" sz="1400">
                <a:solidFill>
                  <a:schemeClr val="dk1"/>
                </a:solidFill>
                <a:highlight>
                  <a:srgbClr val="FFFFFF"/>
                </a:highlight>
              </a:rPr>
              <a:t>execute-order-validate</a:t>
            </a:r>
            <a:r>
              <a:rPr lang="en" sz="1400">
                <a:solidFill>
                  <a:schemeClr val="dk1"/>
                </a:solidFill>
                <a:highlight>
                  <a:srgbClr val="FFFFFF"/>
                </a:highlight>
              </a:rPr>
              <a:t> architecture</a:t>
            </a:r>
            <a:endParaRPr sz="1400">
              <a:solidFill>
                <a:schemeClr val="dk1"/>
              </a:solidFill>
              <a:highlight>
                <a:srgbClr val="FFFFFF"/>
              </a:highlight>
            </a:endParaRPr>
          </a:p>
          <a:p>
            <a:pPr indent="0" lvl="0" marL="457200" rtl="0" algn="l">
              <a:spcBef>
                <a:spcPts val="1200"/>
              </a:spcBef>
              <a:spcAft>
                <a:spcPts val="0"/>
              </a:spcAft>
              <a:buNone/>
            </a:pPr>
            <a:r>
              <a:t/>
            </a:r>
            <a:endParaRPr sz="1400">
              <a:solidFill>
                <a:schemeClr val="dk1"/>
              </a:solidFill>
              <a:highlight>
                <a:srgbClr val="FFFFFF"/>
              </a:highlight>
            </a:endParaRPr>
          </a:p>
          <a:p>
            <a:pPr indent="0" lvl="0" marL="0" rtl="0" algn="l">
              <a:spcBef>
                <a:spcPts val="1200"/>
              </a:spcBef>
              <a:spcAft>
                <a:spcPts val="1600"/>
              </a:spcAft>
              <a:buNone/>
            </a:pPr>
            <a:r>
              <a:t/>
            </a:r>
            <a:endParaRPr/>
          </a:p>
        </p:txBody>
      </p:sp>
      <p:pic>
        <p:nvPicPr>
          <p:cNvPr id="84" name="Google Shape;84;p16"/>
          <p:cNvPicPr preferRelativeResize="0"/>
          <p:nvPr/>
        </p:nvPicPr>
        <p:blipFill>
          <a:blip r:embed="rId3">
            <a:alphaModFix/>
          </a:blip>
          <a:stretch>
            <a:fillRect/>
          </a:stretch>
        </p:blipFill>
        <p:spPr>
          <a:xfrm>
            <a:off x="754750" y="2252600"/>
            <a:ext cx="5805076" cy="1931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animEffect filter="fade" transition="in">
                                      <p:cBhvr>
                                        <p:cTn dur="1000"/>
                                        <p:tgtEl>
                                          <p:spTgt spid="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1" st="1"/>
                                            </p:txEl>
                                          </p:spTgt>
                                        </p:tgtEl>
                                        <p:attrNameLst>
                                          <p:attrName>style.visibility</p:attrName>
                                        </p:attrNameLst>
                                      </p:cBhvr>
                                      <p:to>
                                        <p:strVal val="visible"/>
                                      </p:to>
                                    </p:set>
                                    <p:animEffect filter="fade" transition="in">
                                      <p:cBhvr>
                                        <p:cTn dur="1000"/>
                                        <p:tgtEl>
                                          <p:spTgt spid="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2" st="2"/>
                                            </p:txEl>
                                          </p:spTgt>
                                        </p:tgtEl>
                                        <p:attrNameLst>
                                          <p:attrName>style.visibility</p:attrName>
                                        </p:attrNameLst>
                                      </p:cBhvr>
                                      <p:to>
                                        <p:strVal val="visible"/>
                                      </p:to>
                                    </p:set>
                                    <p:animEffect filter="fade" transition="in">
                                      <p:cBhvr>
                                        <p:cTn dur="1000"/>
                                        <p:tgtEl>
                                          <p:spTgt spid="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3" st="3"/>
                                            </p:txEl>
                                          </p:spTgt>
                                        </p:tgtEl>
                                        <p:attrNameLst>
                                          <p:attrName>style.visibility</p:attrName>
                                        </p:attrNameLst>
                                      </p:cBhvr>
                                      <p:to>
                                        <p:strVal val="visible"/>
                                      </p:to>
                                    </p:set>
                                    <p:animEffect filter="fade" transition="in">
                                      <p:cBhvr>
                                        <p:cTn dur="1000"/>
                                        <p:tgtEl>
                                          <p:spTgt spid="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4" st="4"/>
                                            </p:txEl>
                                          </p:spTgt>
                                        </p:tgtEl>
                                        <p:attrNameLst>
                                          <p:attrName>style.visibility</p:attrName>
                                        </p:attrNameLst>
                                      </p:cBhvr>
                                      <p:to>
                                        <p:strVal val="visible"/>
                                      </p:to>
                                    </p:set>
                                    <p:animEffect filter="fade" transition="in">
                                      <p:cBhvr>
                                        <p:cTn dur="1000"/>
                                        <p:tgtEl>
                                          <p:spTgt spid="8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2414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HyperLedger Transaction Flow</a:t>
            </a:r>
            <a:endParaRPr/>
          </a:p>
        </p:txBody>
      </p:sp>
      <p:sp>
        <p:nvSpPr>
          <p:cNvPr id="90" name="Google Shape;90;p17"/>
          <p:cNvSpPr txBox="1"/>
          <p:nvPr>
            <p:ph idx="1" type="body"/>
          </p:nvPr>
        </p:nvSpPr>
        <p:spPr>
          <a:xfrm>
            <a:off x="311700" y="1118150"/>
            <a:ext cx="8520600" cy="34611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lang="en" sz="1400">
                <a:solidFill>
                  <a:schemeClr val="dk1"/>
                </a:solidFill>
                <a:highlight>
                  <a:srgbClr val="FFFFFF"/>
                </a:highlight>
              </a:rPr>
              <a:t>A client sends transactions to the peers as listed in the endorsement policy. </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Each transaction is executed by the peers and its output is recorded as an endorsement.</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Transactions enter Ordering Phase using Protocols and t</a:t>
            </a:r>
            <a:r>
              <a:rPr lang="en" sz="1400">
                <a:highlight>
                  <a:srgbClr val="FFFFFF"/>
                </a:highlight>
              </a:rPr>
              <a:t>hen </a:t>
            </a:r>
            <a:r>
              <a:rPr lang="en" sz="1400">
                <a:solidFill>
                  <a:schemeClr val="dk1"/>
                </a:solidFill>
                <a:highlight>
                  <a:srgbClr val="FFFFFF"/>
                </a:highlight>
              </a:rPr>
              <a:t>grouped in blocks</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Broadcasted to all the peers and each peer then validates the state changes of transactions</a:t>
            </a:r>
            <a:endParaRPr sz="1400">
              <a:solidFill>
                <a:schemeClr val="dk1"/>
              </a:solidFill>
              <a:highlight>
                <a:srgbClr val="FFFFFF"/>
              </a:highlight>
            </a:endParaRPr>
          </a:p>
          <a:p>
            <a:pPr indent="0" lvl="0" marL="0" rtl="0" algn="l">
              <a:spcBef>
                <a:spcPts val="1200"/>
              </a:spcBef>
              <a:spcAft>
                <a:spcPts val="0"/>
              </a:spcAft>
              <a:buNone/>
            </a:pPr>
            <a:r>
              <a:t/>
            </a:r>
            <a:endParaRPr sz="1400">
              <a:solidFill>
                <a:schemeClr val="dk1"/>
              </a:solidFill>
              <a:highlight>
                <a:srgbClr val="FFFFFF"/>
              </a:highlight>
            </a:endParaRPr>
          </a:p>
          <a:p>
            <a:pPr indent="0" lvl="0" marL="0" rtl="0" algn="l">
              <a:spcBef>
                <a:spcPts val="1200"/>
              </a:spcBef>
              <a:spcAft>
                <a:spcPts val="1600"/>
              </a:spcAft>
              <a:buNone/>
            </a:pPr>
            <a:r>
              <a:t/>
            </a:r>
            <a:endParaRPr/>
          </a:p>
        </p:txBody>
      </p:sp>
      <p:pic>
        <p:nvPicPr>
          <p:cNvPr id="91" name="Google Shape;91;p17"/>
          <p:cNvPicPr preferRelativeResize="0"/>
          <p:nvPr/>
        </p:nvPicPr>
        <p:blipFill>
          <a:blip r:embed="rId3">
            <a:alphaModFix/>
          </a:blip>
          <a:stretch>
            <a:fillRect/>
          </a:stretch>
        </p:blipFill>
        <p:spPr>
          <a:xfrm>
            <a:off x="837125" y="2385375"/>
            <a:ext cx="4241151" cy="2507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10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1000"/>
                                        <p:tgtEl>
                                          <p:spTgt spid="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1000"/>
                                        <p:tgtEl>
                                          <p:spTgt spid="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Effect filter="fade" transition="in">
                                      <p:cBhvr>
                                        <p:cTn dur="1000"/>
                                        <p:tgtEl>
                                          <p:spTgt spid="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Effect filter="fade" transition="in">
                                      <p:cBhvr>
                                        <p:cTn dur="1000"/>
                                        <p:tgtEl>
                                          <p:spTgt spid="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animEffect filter="fade" transition="in">
                                      <p:cBhvr>
                                        <p:cTn dur="1000"/>
                                        <p:tgtEl>
                                          <p:spTgt spid="9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 Cases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1 - </a:t>
            </a:r>
            <a:r>
              <a:rPr lang="en"/>
              <a:t>Initial</a:t>
            </a:r>
            <a:r>
              <a:rPr lang="en"/>
              <a:t> Setup</a:t>
            </a:r>
            <a:endParaRPr/>
          </a:p>
        </p:txBody>
      </p:sp>
      <p:sp>
        <p:nvSpPr>
          <p:cNvPr id="102" name="Google Shape;102;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Participants</a:t>
            </a:r>
            <a:endParaRPr/>
          </a:p>
          <a:p>
            <a:pPr indent="-342900" lvl="0" marL="457200" rtl="0" algn="l">
              <a:spcBef>
                <a:spcPts val="1600"/>
              </a:spcBef>
              <a:spcAft>
                <a:spcPts val="0"/>
              </a:spcAft>
              <a:buSzPts val="1800"/>
              <a:buChar char="●"/>
            </a:pPr>
            <a:r>
              <a:rPr lang="en"/>
              <a:t>Patients - Joe Lee</a:t>
            </a:r>
            <a:endParaRPr/>
          </a:p>
          <a:p>
            <a:pPr indent="-342900" lvl="0" marL="457200" rtl="0" algn="l">
              <a:spcBef>
                <a:spcPts val="0"/>
              </a:spcBef>
              <a:spcAft>
                <a:spcPts val="0"/>
              </a:spcAft>
              <a:buSzPts val="1800"/>
              <a:buChar char="●"/>
            </a:pPr>
            <a:r>
              <a:rPr lang="en"/>
              <a:t>Healthcare Provider - Dr. Smith</a:t>
            </a:r>
            <a:endParaRPr/>
          </a:p>
          <a:p>
            <a:pPr indent="0" lvl="0" marL="0" rtl="0" algn="l">
              <a:spcBef>
                <a:spcPts val="1600"/>
              </a:spcBef>
              <a:spcAft>
                <a:spcPts val="1600"/>
              </a:spcAft>
              <a:buNone/>
            </a:pPr>
            <a:r>
              <a:rPr lang="en"/>
              <a:t>A patient has recently signed up to an electronic health record and filled in the consent information. They later schedule an appointment with their doctor for a checkup. Doctor </a:t>
            </a:r>
            <a:r>
              <a:rPr lang="en"/>
              <a:t>prescribes a prescription and completes the records.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1000"/>
                                        <p:tgtEl>
                                          <p:spTgt spid="1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Effect filter="fade" transition="in">
                                      <p:cBhvr>
                                        <p:cTn dur="1000"/>
                                        <p:tgtEl>
                                          <p:spTgt spid="1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Effect filter="fade" transition="in">
                                      <p:cBhvr>
                                        <p:cTn dur="1000"/>
                                        <p:tgtEl>
                                          <p:spTgt spid="1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animEffect filter="fade" transition="in">
                                      <p:cBhvr>
                                        <p:cTn dur="1000"/>
                                        <p:tgtEl>
                                          <p:spTgt spid="10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Participants: Patients</a:t>
            </a:r>
            <a:endParaRPr/>
          </a:p>
        </p:txBody>
      </p:sp>
      <p:sp>
        <p:nvSpPr>
          <p:cNvPr id="108" name="Google Shape;108;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9" name="Google Shape;109;p20"/>
          <p:cNvPicPr preferRelativeResize="0"/>
          <p:nvPr/>
        </p:nvPicPr>
        <p:blipFill>
          <a:blip r:embed="rId3">
            <a:alphaModFix/>
          </a:blip>
          <a:stretch>
            <a:fillRect/>
          </a:stretch>
        </p:blipFill>
        <p:spPr>
          <a:xfrm>
            <a:off x="311701" y="1152475"/>
            <a:ext cx="8439686" cy="341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Participants: </a:t>
            </a:r>
            <a:r>
              <a:rPr lang="en"/>
              <a:t>Healthcare Providers</a:t>
            </a:r>
            <a:endParaRPr/>
          </a:p>
        </p:txBody>
      </p:sp>
      <p:sp>
        <p:nvSpPr>
          <p:cNvPr id="115" name="Google Shape;115;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21"/>
          <p:cNvPicPr preferRelativeResize="0"/>
          <p:nvPr/>
        </p:nvPicPr>
        <p:blipFill>
          <a:blip r:embed="rId3">
            <a:alphaModFix/>
          </a:blip>
          <a:stretch>
            <a:fillRect/>
          </a:stretch>
        </p:blipFill>
        <p:spPr>
          <a:xfrm>
            <a:off x="86925" y="1218650"/>
            <a:ext cx="8970098" cy="3554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