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77" r:id="rId3"/>
    <p:sldId id="278" r:id="rId4"/>
    <p:sldId id="257" r:id="rId5"/>
    <p:sldId id="267" r:id="rId6"/>
    <p:sldId id="258" r:id="rId7"/>
    <p:sldId id="268" r:id="rId8"/>
    <p:sldId id="259" r:id="rId9"/>
    <p:sldId id="269" r:id="rId10"/>
    <p:sldId id="260" r:id="rId11"/>
    <p:sldId id="270" r:id="rId12"/>
    <p:sldId id="261" r:id="rId13"/>
    <p:sldId id="271" r:id="rId14"/>
    <p:sldId id="262" r:id="rId15"/>
    <p:sldId id="272" r:id="rId16"/>
    <p:sldId id="263" r:id="rId17"/>
    <p:sldId id="273" r:id="rId18"/>
    <p:sldId id="264" r:id="rId19"/>
    <p:sldId id="274" r:id="rId20"/>
    <p:sldId id="265" r:id="rId21"/>
    <p:sldId id="275" r:id="rId22"/>
    <p:sldId id="266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CC"/>
    <a:srgbClr val="F3F4FF"/>
    <a:srgbClr val="F3F4F7"/>
    <a:srgbClr val="CFCBCA"/>
    <a:srgbClr val="D8DDDE"/>
    <a:srgbClr val="BCD4DE"/>
    <a:srgbClr val="E40EE9"/>
    <a:srgbClr val="AFA2FF"/>
    <a:srgbClr val="AEB4A9"/>
    <a:srgbClr val="E0C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34915-D6CA-414F-96CE-F28CB66BB4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60B4-7299-4639-8D44-E572870E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6FB8-1126-455F-95A7-765B77CDC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60882-7F98-4706-8BEA-C8595DFDE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10A1-50A0-44BB-8AA8-BF345203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2466-F048-4EA4-81E3-BEBB7928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705D-548F-4B0E-8F41-05351E27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0444-7FED-4365-A63C-025B10C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4E528-4B78-423D-A32E-2E87F8A3F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8187-53F7-4CAE-8236-649CD613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B6A5-5721-49FE-AC6C-E9E8DEC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6FBF-5708-49DE-95B8-AB3DF7B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637FB-AE71-4EEB-982D-29F09555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A0771-C396-46C2-9441-8C79591B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488C-E123-460D-94C0-CD0E25ED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2C01-9A91-4B48-9F29-A9F750DE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E43A-8AD5-42A6-BB32-DC33CFA9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5CDA-6ACC-4517-9E0F-7B08CBB6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12EB-24A5-4FEA-9489-CC5384CD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4BBE-F6D6-41B4-AD57-1D64E73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409B-2AD3-4F20-A897-92E4896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43B7-2919-40B2-9D8F-E73CBC59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277F-4D90-4B3E-93DA-E3C658B5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0FFB-F2E0-4A92-811B-78E5CE7C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3C37-21EF-4170-9A80-83D885B2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DEF5-0AEF-4BB1-B688-757AEEA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61A8-40A9-4ADF-BB4A-F402846A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92FB-E1B7-4348-9615-231C9455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CA25-3EA6-497F-8524-8131B697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579B-BDE6-4501-9FAE-94C82D6A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D114-6200-4E30-922A-918EFC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73F5-3685-4D8A-861E-4610E7D6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6E50-404F-4195-B873-FB678BC9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BB76-E9C2-4E7B-A924-39D7F2E6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E33E-9C1E-4585-86A3-20FF5457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133A4-CE50-4984-8AC3-A9DBC06AB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2988B-F916-493B-9F0D-27E07C445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B2A4C-0B2F-4408-93B2-DFFF3730B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A1D2E-C4A6-4FA9-9234-5C67B06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C7D57-87AF-48D9-BA5B-5C884915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45BF5-CAA9-4DA5-A2E3-EC58DC43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676B-30A9-41A9-91A4-741F9EC4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7AC9F-B9B6-49B8-B37A-20FC3242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7B8-CF05-4E7A-91DA-5928BE6A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77D-D3B8-46A3-8C19-5D4B9D18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98896-0341-4791-A2E6-FC65A93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EE8F5-FEA5-4819-8778-B215A9F1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471A-7E5F-4F7F-B722-002F83DF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1A78-8FF0-4F41-820E-6F7DE446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EE75-B348-4CBF-9FF9-71125423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92-E775-454F-9B79-DF815C0B1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793E-12F2-415D-AA3C-A33093E2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D57E-8440-40FC-94A9-9D3DBBA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17B2-96D9-4293-9C36-7B6CFDF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F980-EF89-4915-9901-3B23C42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40597-8A8B-4D84-B188-3B937260A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C8FD-7393-4CF8-B9BD-4E5F3BF3A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C30BF-0127-4C74-9609-77175BE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9CFF-8C09-4C8C-A01E-4BB762F9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C077-D073-49B8-9416-58C71A1E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E317E-C401-4194-B63C-230FDE11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B2F6-F4E2-4362-9093-2F28393A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635C-68F1-4FD6-B348-B58ADE818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1B1C-7470-402F-9A09-AB0E0CEE1D0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7964-D19F-4D3C-BEDF-5C1DB649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5DB6-7DB9-4C90-865B-A191C7491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56B1-B34E-4112-81FF-1D0451F5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rohitkumar-mishra-954881123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B30DE-9E20-4C0B-A11F-72E82AE7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59" y="920842"/>
            <a:ext cx="1012303" cy="99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91ACA-2967-4EDD-8F02-3026FD698A74}"/>
              </a:ext>
            </a:extLst>
          </p:cNvPr>
          <p:cNvSpPr txBox="1"/>
          <p:nvPr/>
        </p:nvSpPr>
        <p:spPr>
          <a:xfrm>
            <a:off x="7199359" y="2486075"/>
            <a:ext cx="4713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w Cen MT Condensed Extra Bold" panose="020B0803020202020204" pitchFamily="34" charset="0"/>
              </a:rPr>
              <a:t>Aatliq</a:t>
            </a:r>
            <a:r>
              <a:rPr lang="en-US" sz="4400" dirty="0">
                <a:latin typeface="Tw Cen MT Condensed Extra Bold" panose="020B0803020202020204" pitchFamily="34" charset="0"/>
              </a:rPr>
              <a:t> Hardware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FD0FF-8F8B-45DC-971E-9E47E3C5B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58" y="2278149"/>
            <a:ext cx="1012303" cy="977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934BE-F6B4-4A8A-B18B-DEBFC958981B}"/>
              </a:ext>
            </a:extLst>
          </p:cNvPr>
          <p:cNvSpPr txBox="1"/>
          <p:nvPr/>
        </p:nvSpPr>
        <p:spPr>
          <a:xfrm>
            <a:off x="7199359" y="1035503"/>
            <a:ext cx="3705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</a:rPr>
              <a:t>Challenge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9E195-34C4-40BD-B992-0B6E39451218}"/>
              </a:ext>
            </a:extLst>
          </p:cNvPr>
          <p:cNvSpPr txBox="1"/>
          <p:nvPr/>
        </p:nvSpPr>
        <p:spPr>
          <a:xfrm>
            <a:off x="6035131" y="3728720"/>
            <a:ext cx="6015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 Condensed Extra Bold" panose="020B0803020202020204" pitchFamily="34" charset="0"/>
              </a:rPr>
              <a:t>Consumer Goods </a:t>
            </a:r>
          </a:p>
          <a:p>
            <a:pPr algn="ctr"/>
            <a:r>
              <a:rPr lang="en-US" sz="4400" dirty="0">
                <a:latin typeface="Tw Cen MT Condensed Extra Bold" panose="020B0803020202020204" pitchFamily="34" charset="0"/>
              </a:rPr>
              <a:t>Ad-Hoc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AEF43-8519-45E6-AD78-E1909D154172}"/>
              </a:ext>
            </a:extLst>
          </p:cNvPr>
          <p:cNvSpPr txBox="1"/>
          <p:nvPr/>
        </p:nvSpPr>
        <p:spPr>
          <a:xfrm>
            <a:off x="141516" y="169713"/>
            <a:ext cx="3414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MT" panose="020B0502020104020203" pitchFamily="34" charset="0"/>
              </a:rPr>
              <a:t>Presented by :- Rohit Kumar Mishra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332BC-86C9-49B1-9FE4-CF33CC11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6" y="851167"/>
            <a:ext cx="4508335" cy="4508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AFA440-CD2F-4A5D-9401-C649F02C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559" y="3728720"/>
            <a:ext cx="1012303" cy="1012303"/>
          </a:xfrm>
          <a:prstGeom prst="rect">
            <a:avLst/>
          </a:prstGeom>
        </p:spPr>
      </p:pic>
      <p:pic>
        <p:nvPicPr>
          <p:cNvPr id="21" name="Picture 20">
            <a:hlinkClick r:id="rId6"/>
            <a:extLst>
              <a:ext uri="{FF2B5EF4-FFF2-40B4-BE49-F238E27FC236}">
                <a16:creationId xmlns:a16="http://schemas.microsoft.com/office/drawing/2014/main" id="{A0F8385D-73A4-4BDC-B618-E4B99C937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4" y="16536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8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3873DC-9872-47C2-8B05-160CC168D84F}"/>
              </a:ext>
            </a:extLst>
          </p:cNvPr>
          <p:cNvSpPr/>
          <p:nvPr/>
        </p:nvSpPr>
        <p:spPr>
          <a:xfrm>
            <a:off x="0" y="-8975"/>
            <a:ext cx="12192000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64331-951F-4FA5-9BE4-93A458CD34F6}"/>
              </a:ext>
            </a:extLst>
          </p:cNvPr>
          <p:cNvGrpSpPr/>
          <p:nvPr/>
        </p:nvGrpSpPr>
        <p:grpSpPr>
          <a:xfrm>
            <a:off x="1726394" y="94917"/>
            <a:ext cx="9494993" cy="1145763"/>
            <a:chOff x="1307789" y="513521"/>
            <a:chExt cx="9845986" cy="11457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13521"/>
              <a:ext cx="9845986" cy="1145763"/>
              <a:chOff x="2409823" y="1000122"/>
              <a:chExt cx="1800000" cy="145614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2"/>
                <a:ext cx="1800000" cy="1456143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430181" y="607729"/>
              <a:ext cx="9601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egoe Print" panose="02000600000000000000" pitchFamily="2" charset="0"/>
                </a:rPr>
                <a:t>Follow-up: Which segment had the most increase in unique products in 2021 vs 2020? The final output contains these fields, segment product_count_2020 product_count_2021 difference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1726394" y="5502943"/>
            <a:ext cx="1385106" cy="801371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E6312A-72CB-487B-A583-9071E61E3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815" y="5306748"/>
            <a:ext cx="4207118" cy="1516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DB0C6-60D9-455E-B106-B42CF132E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9" y="1409429"/>
            <a:ext cx="10008969" cy="37677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AAAD96-C526-4B45-A18E-C159CA694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261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5EDEF-E185-4A6A-A826-23385612F244}"/>
              </a:ext>
            </a:extLst>
          </p:cNvPr>
          <p:cNvGrpSpPr/>
          <p:nvPr/>
        </p:nvGrpSpPr>
        <p:grpSpPr>
          <a:xfrm>
            <a:off x="132039" y="210020"/>
            <a:ext cx="1080380" cy="615404"/>
            <a:chOff x="-228609" y="419405"/>
            <a:chExt cx="1245787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200AD5-2F8C-4951-BFBF-C7DFB5B6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8432AC-6876-407C-8E7C-A38410EF7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7682" y="533399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49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3873DC-9872-47C2-8B05-160CC168D84F}"/>
              </a:ext>
            </a:extLst>
          </p:cNvPr>
          <p:cNvSpPr/>
          <p:nvPr/>
        </p:nvSpPr>
        <p:spPr>
          <a:xfrm>
            <a:off x="8674" y="19150"/>
            <a:ext cx="12174652" cy="6866340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64331-951F-4FA5-9BE4-93A458CD34F6}"/>
              </a:ext>
            </a:extLst>
          </p:cNvPr>
          <p:cNvGrpSpPr/>
          <p:nvPr/>
        </p:nvGrpSpPr>
        <p:grpSpPr>
          <a:xfrm>
            <a:off x="1775220" y="-1"/>
            <a:ext cx="9512211" cy="1104017"/>
            <a:chOff x="1307789" y="513521"/>
            <a:chExt cx="9863840" cy="11040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13521"/>
              <a:ext cx="9863840" cy="1104017"/>
              <a:chOff x="2409823" y="1000122"/>
              <a:chExt cx="1803264" cy="140308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2"/>
                <a:ext cx="1803264" cy="1403089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Follow-up: Which segment had the most increase in unique products in 2021 vs 2020? The final output contains these fields, segment product_count_2020 product_count_2021 difference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EAAAD96-C526-4B45-A18E-C159CA69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78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5EDEF-E185-4A6A-A826-23385612F244}"/>
              </a:ext>
            </a:extLst>
          </p:cNvPr>
          <p:cNvGrpSpPr/>
          <p:nvPr/>
        </p:nvGrpSpPr>
        <p:grpSpPr>
          <a:xfrm>
            <a:off x="188877" y="114391"/>
            <a:ext cx="1262365" cy="801327"/>
            <a:chOff x="-228609" y="419405"/>
            <a:chExt cx="1245787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200AD5-2F8C-4951-BFBF-C7DFB5B6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8432AC-6876-407C-8E7C-A38410EF7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682" y="533399"/>
              <a:ext cx="539496" cy="53949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7B1CD08-05D7-4479-9C49-70F003C7813D}"/>
              </a:ext>
            </a:extLst>
          </p:cNvPr>
          <p:cNvSpPr txBox="1"/>
          <p:nvPr/>
        </p:nvSpPr>
        <p:spPr>
          <a:xfrm>
            <a:off x="9029308" y="1332068"/>
            <a:ext cx="318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Accessories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produced maximum increase in products in year </a:t>
            </a:r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2021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with</a:t>
            </a:r>
            <a:r>
              <a:rPr lang="en-US" b="1" dirty="0">
                <a:latin typeface="Segoe Print" panose="02000600000000000000" pitchFamily="2" charset="0"/>
              </a:rPr>
              <a:t> 34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quantity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0B45EDE-10C6-4F0C-B594-46BAFE577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085" y="1332068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7B6DE7-7DDB-4549-B24B-35746F030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22" y="1207722"/>
            <a:ext cx="7811316" cy="53857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B1A99B-C057-4BEC-86DF-7BBB22BA5973}"/>
              </a:ext>
            </a:extLst>
          </p:cNvPr>
          <p:cNvSpPr txBox="1"/>
          <p:nvPr/>
        </p:nvSpPr>
        <p:spPr>
          <a:xfrm>
            <a:off x="8984901" y="2644986"/>
            <a:ext cx="318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Desktop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segment tried well cope up to break their own record with </a:t>
            </a:r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2X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increase in product.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CD0A30-5652-43AF-B61E-6E1A83B8C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085" y="2540140"/>
            <a:ext cx="609600" cy="609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C0DEC1-E1EC-4C5E-9A42-8AEED6C906A0}"/>
              </a:ext>
            </a:extLst>
          </p:cNvPr>
          <p:cNvSpPr txBox="1"/>
          <p:nvPr/>
        </p:nvSpPr>
        <p:spPr>
          <a:xfrm>
            <a:off x="8984900" y="4218623"/>
            <a:ext cx="3189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Storage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produced minimum increase in  products in year </a:t>
            </a:r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2021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with</a:t>
            </a:r>
            <a:r>
              <a:rPr lang="en-US" b="1" dirty="0">
                <a:latin typeface="Segoe Print" panose="02000600000000000000" pitchFamily="2" charset="0"/>
              </a:rPr>
              <a:t> only 17.24% as compared to last year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0C3C33-063E-4459-9A9F-85B69B148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085" y="42332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36E7D6-049B-4556-B808-5F043B68C159}"/>
              </a:ext>
            </a:extLst>
          </p:cNvPr>
          <p:cNvSpPr/>
          <p:nvPr/>
        </p:nvSpPr>
        <p:spPr>
          <a:xfrm>
            <a:off x="11040" y="0"/>
            <a:ext cx="12180960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43480-D7CF-43B5-8D1F-4E7A07D19A91}"/>
              </a:ext>
            </a:extLst>
          </p:cNvPr>
          <p:cNvGrpSpPr/>
          <p:nvPr/>
        </p:nvGrpSpPr>
        <p:grpSpPr>
          <a:xfrm>
            <a:off x="1333522" y="182660"/>
            <a:ext cx="10068756" cy="1175609"/>
            <a:chOff x="1266359" y="666750"/>
            <a:chExt cx="9845986" cy="10716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035643-3F94-4B7B-AACF-64004698677D}"/>
                </a:ext>
              </a:extLst>
            </p:cNvPr>
            <p:cNvGrpSpPr/>
            <p:nvPr/>
          </p:nvGrpSpPr>
          <p:grpSpPr>
            <a:xfrm>
              <a:off x="1266359" y="666750"/>
              <a:ext cx="9845986" cy="1071651"/>
              <a:chOff x="1241580" y="661251"/>
              <a:chExt cx="9845986" cy="114015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1241580" y="661251"/>
                <a:ext cx="9845986" cy="9239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1241580" y="661251"/>
                <a:ext cx="9845986" cy="1140155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444936" y="81507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Get the products that have the highest and lowest manufacturing costs. The final output should contain these fields, product code product manufacturing cost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5686425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5084763-BCF5-42B3-9502-BC305562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2" y="1545707"/>
            <a:ext cx="4674921" cy="5124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E4002-D966-4B63-B70D-B73EEFD69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356" y="3090815"/>
            <a:ext cx="4163006" cy="676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85652B-4E9F-4358-A961-8CA72B29F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78" y="6087659"/>
            <a:ext cx="778681" cy="7786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E81D7-BE6B-4D6D-8739-7DB146DBA5CC}"/>
              </a:ext>
            </a:extLst>
          </p:cNvPr>
          <p:cNvGrpSpPr/>
          <p:nvPr/>
        </p:nvGrpSpPr>
        <p:grpSpPr>
          <a:xfrm>
            <a:off x="149811" y="345369"/>
            <a:ext cx="1133032" cy="634003"/>
            <a:chOff x="-228609" y="419405"/>
            <a:chExt cx="1195619" cy="6643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8E3032-6886-4531-82C8-D4A9FE34F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37BD82-2B09-457A-86D1-58D393AE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514" y="533705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76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36E7D6-049B-4556-B808-5F043B68C159}"/>
              </a:ext>
            </a:extLst>
          </p:cNvPr>
          <p:cNvSpPr/>
          <p:nvPr/>
        </p:nvSpPr>
        <p:spPr>
          <a:xfrm>
            <a:off x="11040" y="-8339"/>
            <a:ext cx="12180959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43480-D7CF-43B5-8D1F-4E7A07D19A91}"/>
              </a:ext>
            </a:extLst>
          </p:cNvPr>
          <p:cNvGrpSpPr/>
          <p:nvPr/>
        </p:nvGrpSpPr>
        <p:grpSpPr>
          <a:xfrm>
            <a:off x="1706174" y="134033"/>
            <a:ext cx="9764730" cy="1071651"/>
            <a:chOff x="1266359" y="666750"/>
            <a:chExt cx="9868207" cy="10716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035643-3F94-4B7B-AACF-64004698677D}"/>
                </a:ext>
              </a:extLst>
            </p:cNvPr>
            <p:cNvGrpSpPr/>
            <p:nvPr/>
          </p:nvGrpSpPr>
          <p:grpSpPr>
            <a:xfrm>
              <a:off x="1266359" y="666750"/>
              <a:ext cx="9868207" cy="1071651"/>
              <a:chOff x="1241580" y="661251"/>
              <a:chExt cx="9868207" cy="114015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1241580" y="661251"/>
                <a:ext cx="9845986" cy="9239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1241580" y="661251"/>
                <a:ext cx="9868207" cy="1140155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444936" y="81507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Get the products that have the highest and lowest manufacturing costs. The final output should contain these fields, product code product manufacturing cost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C85652B-4E9F-4358-A961-8CA72B29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78" y="6087659"/>
            <a:ext cx="778681" cy="7786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E81D7-BE6B-4D6D-8739-7DB146DBA5CC}"/>
              </a:ext>
            </a:extLst>
          </p:cNvPr>
          <p:cNvGrpSpPr/>
          <p:nvPr/>
        </p:nvGrpSpPr>
        <p:grpSpPr>
          <a:xfrm>
            <a:off x="189676" y="228410"/>
            <a:ext cx="1290755" cy="774036"/>
            <a:chOff x="-228609" y="419405"/>
            <a:chExt cx="1195619" cy="6643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8E3032-6886-4531-82C8-D4A9FE34F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37BD82-2B09-457A-86D1-58D393AE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514" y="533705"/>
              <a:ext cx="539496" cy="53949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C02E5AD-6DC8-4C0C-B4AF-7496DB2CB9DB}"/>
              </a:ext>
            </a:extLst>
          </p:cNvPr>
          <p:cNvSpPr txBox="1"/>
          <p:nvPr/>
        </p:nvSpPr>
        <p:spPr>
          <a:xfrm>
            <a:off x="9136933" y="1486582"/>
            <a:ext cx="318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Allins</a:t>
            </a:r>
            <a:r>
              <a:rPr lang="en-US" b="1" dirty="0">
                <a:latin typeface="Segoe Print" panose="02000600000000000000" pitchFamily="2" charset="0"/>
              </a:rPr>
              <a:t> Gen 2 has the </a:t>
            </a:r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highest</a:t>
            </a:r>
            <a:r>
              <a:rPr lang="en-US" b="1" dirty="0">
                <a:latin typeface="Segoe Print" panose="02000600000000000000" pitchFamily="2" charset="0"/>
              </a:rPr>
              <a:t> manufacturing cost of $240.54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.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E4E46D-E91F-443B-A8D6-E8ADEFBA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333" y="1469903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141C46-2E91-4B09-BE44-C041ECA15027}"/>
              </a:ext>
            </a:extLst>
          </p:cNvPr>
          <p:cNvSpPr txBox="1"/>
          <p:nvPr/>
        </p:nvSpPr>
        <p:spPr>
          <a:xfrm>
            <a:off x="9073225" y="2955029"/>
            <a:ext cx="318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Master wired x1 </a:t>
            </a:r>
            <a:r>
              <a:rPr lang="en-US" b="1" dirty="0" err="1">
                <a:latin typeface="Segoe Print" panose="02000600000000000000" pitchFamily="2" charset="0"/>
              </a:rPr>
              <a:t>Ms</a:t>
            </a:r>
            <a:r>
              <a:rPr lang="en-US" b="1" dirty="0">
                <a:latin typeface="Segoe Print" panose="02000600000000000000" pitchFamily="2" charset="0"/>
              </a:rPr>
              <a:t> has the lowest manufacturing cost of $0.89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81592E-6EFA-4708-986E-D1E7B6F0E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333" y="2938350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01B06-DEED-4763-BD83-0720402F5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77" y="1312396"/>
            <a:ext cx="8266679" cy="52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2169AE-457D-49DE-9958-1F89C0F8AA02}"/>
              </a:ext>
            </a:extLst>
          </p:cNvPr>
          <p:cNvSpPr/>
          <p:nvPr/>
        </p:nvSpPr>
        <p:spPr>
          <a:xfrm>
            <a:off x="-5441" y="-9525"/>
            <a:ext cx="12197441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2053FF-83A4-4C66-8204-3208F3F88820}"/>
              </a:ext>
            </a:extLst>
          </p:cNvPr>
          <p:cNvGrpSpPr/>
          <p:nvPr/>
        </p:nvGrpSpPr>
        <p:grpSpPr>
          <a:xfrm>
            <a:off x="1509686" y="140383"/>
            <a:ext cx="10161614" cy="1282018"/>
            <a:chOff x="1307789" y="599286"/>
            <a:chExt cx="9911642" cy="12446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99286"/>
              <a:ext cx="9911642" cy="1244664"/>
              <a:chOff x="2409823" y="1000123"/>
              <a:chExt cx="1812003" cy="156684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12003" cy="1566845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Generate a report which contains the top 5 customers who received an average high pre invoice discount % for the fiscal year 2021 and in the Indian market. The final output contains these fields, customer code customer average discount percentage</a:t>
              </a:r>
              <a:r>
                <a:rPr lang="en-US" dirty="0">
                  <a:latin typeface="Berlin Sans FB" panose="020E0602020502020306" pitchFamily="34" charset="0"/>
                </a:rPr>
                <a:t>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6096000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601132B-C91C-4BEF-A0F0-50F724E1B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9" y="1663395"/>
            <a:ext cx="5313113" cy="469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67BED1-E08C-4F47-9D3E-A95ACE51F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417" y="2779618"/>
            <a:ext cx="4115374" cy="14003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D31805-694A-4EF6-92F7-B8CED9758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28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08EE07-C97C-4FEA-82EB-E76FBABFF159}"/>
              </a:ext>
            </a:extLst>
          </p:cNvPr>
          <p:cNvGrpSpPr/>
          <p:nvPr/>
        </p:nvGrpSpPr>
        <p:grpSpPr>
          <a:xfrm>
            <a:off x="137487" y="166027"/>
            <a:ext cx="1169476" cy="612301"/>
            <a:chOff x="-228609" y="419405"/>
            <a:chExt cx="1203886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DED9972-19E9-4285-81BB-99EEE705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BB32F02-0415-4594-9F97-7CE33C6F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781" y="543230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75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D71E5-BA49-4381-A11C-ADC344BA5B02}"/>
              </a:ext>
            </a:extLst>
          </p:cNvPr>
          <p:cNvSpPr/>
          <p:nvPr/>
        </p:nvSpPr>
        <p:spPr>
          <a:xfrm>
            <a:off x="-1" y="-9525"/>
            <a:ext cx="12200009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2053FF-83A4-4C66-8204-3208F3F88820}"/>
              </a:ext>
            </a:extLst>
          </p:cNvPr>
          <p:cNvGrpSpPr/>
          <p:nvPr/>
        </p:nvGrpSpPr>
        <p:grpSpPr>
          <a:xfrm>
            <a:off x="1537729" y="127194"/>
            <a:ext cx="9991657" cy="1244664"/>
            <a:chOff x="1307789" y="599286"/>
            <a:chExt cx="9991657" cy="12446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99286"/>
              <a:ext cx="9991657" cy="1200328"/>
              <a:chOff x="2409823" y="1000123"/>
              <a:chExt cx="1826631" cy="151103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26631" cy="1511032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Generate a report which contains the top 5 customers who received an average high pre invoice discount % for the fiscal year 2021 and in the Indian market. The final output contains these fields, customer code customer average discount percentage.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AD31805-694A-4EF6-92F7-B8CED9758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28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08EE07-C97C-4FEA-82EB-E76FBABFF159}"/>
              </a:ext>
            </a:extLst>
          </p:cNvPr>
          <p:cNvGrpSpPr/>
          <p:nvPr/>
        </p:nvGrpSpPr>
        <p:grpSpPr>
          <a:xfrm>
            <a:off x="171208" y="282404"/>
            <a:ext cx="1195313" cy="625281"/>
            <a:chOff x="-228609" y="419405"/>
            <a:chExt cx="1203886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DED9972-19E9-4285-81BB-99EEE705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BB32F02-0415-4594-9F97-7CE33C6F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781" y="543230"/>
              <a:ext cx="539496" cy="53949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143B88-7393-432B-BE18-ECE7DBD30161}"/>
              </a:ext>
            </a:extLst>
          </p:cNvPr>
          <p:cNvSpPr txBox="1"/>
          <p:nvPr/>
        </p:nvSpPr>
        <p:spPr>
          <a:xfrm>
            <a:off x="9147817" y="2911067"/>
            <a:ext cx="30188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Flipkart, Vivek's, Ezone, </a:t>
            </a:r>
          </a:p>
          <a:p>
            <a:r>
              <a:rPr lang="en-US" b="1" dirty="0">
                <a:latin typeface="Segoe Print" panose="02000600000000000000" pitchFamily="2" charset="0"/>
              </a:rPr>
              <a:t>Croma, Amazon are the  top 5 </a:t>
            </a:r>
            <a:r>
              <a:rPr lang="en-US" sz="2000" b="1" dirty="0">
                <a:latin typeface="Segoe Print" panose="02000600000000000000" pitchFamily="2" charset="0"/>
              </a:rPr>
              <a:t>customers</a:t>
            </a:r>
            <a:r>
              <a:rPr lang="en-US" b="1" dirty="0">
                <a:latin typeface="Segoe Print" panose="02000600000000000000" pitchFamily="2" charset="0"/>
              </a:rPr>
              <a:t> in Indian market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40B82E-A9A4-4009-A2E8-94648BB27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133" y="2911067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AFBCF-7D0C-4260-B078-8A83DBE64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24" y="1420674"/>
            <a:ext cx="8158782" cy="4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ECA639-6D35-4E26-BFEB-250D72B1AD78}"/>
              </a:ext>
            </a:extLst>
          </p:cNvPr>
          <p:cNvSpPr/>
          <p:nvPr/>
        </p:nvSpPr>
        <p:spPr>
          <a:xfrm>
            <a:off x="16172" y="0"/>
            <a:ext cx="12175828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3EE2D1-88AC-4941-B42E-1499C54AC840}"/>
              </a:ext>
            </a:extLst>
          </p:cNvPr>
          <p:cNvGrpSpPr/>
          <p:nvPr/>
        </p:nvGrpSpPr>
        <p:grpSpPr>
          <a:xfrm>
            <a:off x="1480456" y="207891"/>
            <a:ext cx="10472057" cy="1196366"/>
            <a:chOff x="1307789" y="516035"/>
            <a:chExt cx="10166085" cy="1231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16035"/>
              <a:ext cx="10166085" cy="1231607"/>
              <a:chOff x="2409823" y="1000123"/>
              <a:chExt cx="1889595" cy="1909377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89595" cy="1909377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4" y="584349"/>
              <a:ext cx="9921300" cy="114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latin typeface="Segoe Print" panose="02000600000000000000" pitchFamily="2" charset="0"/>
                </a:rPr>
                <a:t>Get the complete report of the Gross sales amount for the customer “Atliq Exclusive” for each month. This analysis helps to get an idea of low and high-performing months and take strategic decisions. The final report contains these columns: Month Year Gross sales Amount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6096000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83704D-E81A-471B-A42F-35EEE3D5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0" y="1708950"/>
            <a:ext cx="4960100" cy="3873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46EFED-D360-4F81-8226-5D9561558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05" y="1640369"/>
            <a:ext cx="3038899" cy="51061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6C3B9B-6A3B-4E2B-8E2E-27434DF93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03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8A49334-5B12-4FBB-9EFE-4ED2432067D5}"/>
              </a:ext>
            </a:extLst>
          </p:cNvPr>
          <p:cNvGrpSpPr/>
          <p:nvPr/>
        </p:nvGrpSpPr>
        <p:grpSpPr>
          <a:xfrm>
            <a:off x="63501" y="357843"/>
            <a:ext cx="1245910" cy="612898"/>
            <a:chOff x="-228609" y="419405"/>
            <a:chExt cx="1261822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C135B6-908D-4A24-9F4C-B430117BB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7AD500-784A-4469-B23F-2117558B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717" y="533785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55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ECA639-6D35-4E26-BFEB-250D72B1AD78}"/>
              </a:ext>
            </a:extLst>
          </p:cNvPr>
          <p:cNvSpPr/>
          <p:nvPr/>
        </p:nvSpPr>
        <p:spPr>
          <a:xfrm>
            <a:off x="-12702" y="0"/>
            <a:ext cx="12192001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3EE2D1-88AC-4941-B42E-1499C54AC840}"/>
              </a:ext>
            </a:extLst>
          </p:cNvPr>
          <p:cNvGrpSpPr/>
          <p:nvPr/>
        </p:nvGrpSpPr>
        <p:grpSpPr>
          <a:xfrm>
            <a:off x="1471858" y="155510"/>
            <a:ext cx="10329285" cy="962368"/>
            <a:chOff x="1307788" y="478941"/>
            <a:chExt cx="9906738" cy="10499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8" y="516035"/>
              <a:ext cx="9868090" cy="1012816"/>
              <a:chOff x="2409823" y="1000123"/>
              <a:chExt cx="1834206" cy="157018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34206" cy="1570182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324730" y="478941"/>
              <a:ext cx="9889796" cy="95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latin typeface="Segoe Print" panose="02000600000000000000" pitchFamily="2" charset="0"/>
                </a:rPr>
                <a:t>Get the complete report of the Gross sales amount for the customer “Atliq Exclusive” for each month. This analysis helps to get an idea of low and high-performing months and take strategic decisions. The final report contains these columns: Month Year Gross sales Amount.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F6C3B9B-6A3B-4E2B-8E2E-27434DF9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03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8A49334-5B12-4FBB-9EFE-4ED2432067D5}"/>
              </a:ext>
            </a:extLst>
          </p:cNvPr>
          <p:cNvGrpSpPr/>
          <p:nvPr/>
        </p:nvGrpSpPr>
        <p:grpSpPr>
          <a:xfrm>
            <a:off x="162741" y="278250"/>
            <a:ext cx="1116009" cy="575994"/>
            <a:chOff x="-228609" y="419405"/>
            <a:chExt cx="1261822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C135B6-908D-4A24-9F4C-B430117BB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7AD500-784A-4469-B23F-2117558B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717" y="533785"/>
              <a:ext cx="539496" cy="53949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65ED525-A907-4691-ADD4-679CD20E6A6D}"/>
              </a:ext>
            </a:extLst>
          </p:cNvPr>
          <p:cNvSpPr txBox="1"/>
          <p:nvPr/>
        </p:nvSpPr>
        <p:spPr>
          <a:xfrm>
            <a:off x="570890" y="5689614"/>
            <a:ext cx="907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Print" panose="02000600000000000000" pitchFamily="2" charset="0"/>
              </a:rPr>
              <a:t>November</a:t>
            </a:r>
            <a:r>
              <a:rPr lang="en-US" b="1" dirty="0">
                <a:latin typeface="Segoe Print" panose="02000600000000000000" pitchFamily="2" charset="0"/>
              </a:rPr>
              <a:t> was the highest Gross sales month in year 2019 with 15$ million</a:t>
            </a:r>
          </a:p>
          <a:p>
            <a:r>
              <a:rPr lang="en-US" b="1" dirty="0">
                <a:latin typeface="Segoe Print" panose="02000600000000000000" pitchFamily="2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2511E-A598-4EE7-8AC8-98F7227B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29" y="1317446"/>
            <a:ext cx="11789228" cy="42418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E1EC28-2147-488C-B6BA-CBA45A9E3101}"/>
              </a:ext>
            </a:extLst>
          </p:cNvPr>
          <p:cNvSpPr txBox="1"/>
          <p:nvPr/>
        </p:nvSpPr>
        <p:spPr>
          <a:xfrm>
            <a:off x="570890" y="6056159"/>
            <a:ext cx="907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Segoe Print" panose="02000600000000000000" pitchFamily="2" charset="0"/>
              </a:rPr>
              <a:t>November</a:t>
            </a:r>
            <a:r>
              <a:rPr lang="en-US" b="1" dirty="0">
                <a:latin typeface="Segoe Print" panose="02000600000000000000" pitchFamily="2" charset="0"/>
              </a:rPr>
              <a:t> was the highest Gross sales month in year 2020 with 32$ million</a:t>
            </a:r>
          </a:p>
          <a:p>
            <a:r>
              <a:rPr lang="en-US" b="1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F8A4D-8494-4DA7-BA66-AF34E8BCC81D}"/>
              </a:ext>
            </a:extLst>
          </p:cNvPr>
          <p:cNvSpPr txBox="1"/>
          <p:nvPr/>
        </p:nvSpPr>
        <p:spPr>
          <a:xfrm>
            <a:off x="570890" y="6394798"/>
            <a:ext cx="907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2ECC"/>
                </a:solidFill>
                <a:latin typeface="Segoe Print" panose="02000600000000000000" pitchFamily="2" charset="0"/>
              </a:rPr>
              <a:t>January</a:t>
            </a:r>
            <a:r>
              <a:rPr lang="en-US" b="1" dirty="0">
                <a:latin typeface="Segoe Print" panose="02000600000000000000" pitchFamily="2" charset="0"/>
              </a:rPr>
              <a:t> was the highest Gross sales month in year 2021 with 20$ million</a:t>
            </a:r>
          </a:p>
          <a:p>
            <a:r>
              <a:rPr lang="en-US" b="1" dirty="0">
                <a:latin typeface="Segoe Print" panose="02000600000000000000" pitchFamily="2" charset="0"/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EFBC55-F42F-44B9-9A2F-87E607DD5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37" y="5711292"/>
            <a:ext cx="344867" cy="3448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84D98E-8658-4CF2-8AF1-EC4A47A67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37" y="6049931"/>
            <a:ext cx="344867" cy="3448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BF6CB9-7BC5-4AFA-85B7-EE6851323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36" y="6453965"/>
            <a:ext cx="344867" cy="3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0629E9-8DEF-4713-97D0-0BD494AD8022}"/>
              </a:ext>
            </a:extLst>
          </p:cNvPr>
          <p:cNvSpPr/>
          <p:nvPr/>
        </p:nvSpPr>
        <p:spPr>
          <a:xfrm>
            <a:off x="-1" y="0"/>
            <a:ext cx="12200009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4FD35C-0121-4404-8F24-BF5B342AAEDF}"/>
              </a:ext>
            </a:extLst>
          </p:cNvPr>
          <p:cNvGrpSpPr/>
          <p:nvPr/>
        </p:nvGrpSpPr>
        <p:grpSpPr>
          <a:xfrm>
            <a:off x="1650371" y="156817"/>
            <a:ext cx="10303320" cy="1054094"/>
            <a:chOff x="1444975" y="571500"/>
            <a:chExt cx="9739652" cy="7573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444975" y="571500"/>
              <a:ext cx="9654474" cy="757339"/>
              <a:chOff x="2409823" y="1000123"/>
              <a:chExt cx="1800000" cy="1260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458842" y="622892"/>
              <a:ext cx="9725785" cy="68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In which quarter of 2020, got the maximum total sold quantity? The final output contains these fields sorted by the total sold quantity, Quarter total sold quantity</a:t>
              </a:r>
              <a:r>
                <a:rPr lang="en-US" dirty="0">
                  <a:latin typeface="Berlin Sans FB" panose="020E0602020502020306" pitchFamily="34" charset="0"/>
                </a:rPr>
                <a:t>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6172200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28A7898-4062-4B0E-8B33-EECE37E41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8" y="1404278"/>
            <a:ext cx="5602058" cy="4639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CA9B1-F8FC-41D2-8B34-A2B0D8A3F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808" y="2301726"/>
            <a:ext cx="3804004" cy="20469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D366CD-571C-4D4A-B832-C1A99F82B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28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F9D0A7E-4B19-4D57-98DF-6F401C4FFADB}"/>
              </a:ext>
            </a:extLst>
          </p:cNvPr>
          <p:cNvGrpSpPr/>
          <p:nvPr/>
        </p:nvGrpSpPr>
        <p:grpSpPr>
          <a:xfrm>
            <a:off x="238309" y="192981"/>
            <a:ext cx="1155597" cy="716413"/>
            <a:chOff x="-228609" y="419405"/>
            <a:chExt cx="1203886" cy="6643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450D193-3232-494D-9E51-6B749DCD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E3D7F1-777A-415A-9135-2941E84D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781" y="544299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41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0629E9-8DEF-4713-97D0-0BD494AD80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4FD35C-0121-4404-8F24-BF5B342AAEDF}"/>
              </a:ext>
            </a:extLst>
          </p:cNvPr>
          <p:cNvGrpSpPr/>
          <p:nvPr/>
        </p:nvGrpSpPr>
        <p:grpSpPr>
          <a:xfrm>
            <a:off x="1430904" y="197925"/>
            <a:ext cx="9990423" cy="1064345"/>
            <a:chOff x="1444975" y="571500"/>
            <a:chExt cx="9654474" cy="995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444975" y="571500"/>
              <a:ext cx="9654474" cy="948670"/>
              <a:chOff x="2409823" y="1000123"/>
              <a:chExt cx="1800000" cy="157832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578321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In which quarter of 2020, got the maximum total sold quantity? The final output contains these fields sorted by the total sold quantity, Quarter total sold quantity</a:t>
              </a:r>
              <a:r>
                <a:rPr lang="en-US" dirty="0">
                  <a:latin typeface="Berlin Sans FB" panose="020E0602020502020306" pitchFamily="34" charset="0"/>
                </a:rPr>
                <a:t>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AD366CD-571C-4D4A-B832-C1A99F82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28" y="6087659"/>
            <a:ext cx="778681" cy="7786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F9D0A7E-4B19-4D57-98DF-6F401C4FFADB}"/>
              </a:ext>
            </a:extLst>
          </p:cNvPr>
          <p:cNvGrpSpPr/>
          <p:nvPr/>
        </p:nvGrpSpPr>
        <p:grpSpPr>
          <a:xfrm>
            <a:off x="32647" y="105813"/>
            <a:ext cx="1266834" cy="757338"/>
            <a:chOff x="-228609" y="419405"/>
            <a:chExt cx="1203886" cy="6643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450D193-3232-494D-9E51-6B749DCD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E3D7F1-777A-415A-9135-2941E84D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781" y="544299"/>
              <a:ext cx="539496" cy="53949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682306-06AB-426E-B64B-C55404738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85" y="1530393"/>
            <a:ext cx="8381122" cy="51054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0C5F4-9D4D-4A80-A2CE-440812354B49}"/>
              </a:ext>
            </a:extLst>
          </p:cNvPr>
          <p:cNvSpPr txBox="1"/>
          <p:nvPr/>
        </p:nvSpPr>
        <p:spPr>
          <a:xfrm>
            <a:off x="9240739" y="1588268"/>
            <a:ext cx="30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Maximum Quantity sold in </a:t>
            </a:r>
            <a:r>
              <a:rPr lang="en-US" b="1" dirty="0">
                <a:solidFill>
                  <a:srgbClr val="00B0F0"/>
                </a:solidFill>
                <a:latin typeface="Segoe Print" panose="02000600000000000000" pitchFamily="2" charset="0"/>
              </a:rPr>
              <a:t>Q1</a:t>
            </a:r>
            <a:r>
              <a:rPr lang="en-US" b="1" dirty="0">
                <a:latin typeface="Segoe Print" panose="02000600000000000000" pitchFamily="2" charset="0"/>
              </a:rPr>
              <a:t> with 7.01 million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2221CF-2CA0-469B-B173-A751C9F8F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891" y="1530393"/>
            <a:ext cx="609600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877CA4-E16D-4374-9024-5D1C64E13653}"/>
              </a:ext>
            </a:extLst>
          </p:cNvPr>
          <p:cNvSpPr txBox="1"/>
          <p:nvPr/>
        </p:nvSpPr>
        <p:spPr>
          <a:xfrm>
            <a:off x="9257569" y="2431061"/>
            <a:ext cx="301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Minimum Quantity sold in </a:t>
            </a:r>
            <a:r>
              <a:rPr lang="en-US" b="1" dirty="0">
                <a:solidFill>
                  <a:srgbClr val="FF0000"/>
                </a:solidFill>
                <a:latin typeface="Segoe Print" panose="02000600000000000000" pitchFamily="2" charset="0"/>
              </a:rPr>
              <a:t>Q3</a:t>
            </a:r>
            <a:r>
              <a:rPr lang="en-US" b="1" dirty="0">
                <a:latin typeface="Segoe Print" panose="02000600000000000000" pitchFamily="2" charset="0"/>
              </a:rPr>
              <a:t> with 2.01 million due to pandemic hit.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F71DB05-39B5-41D0-A152-DE6A8B3D4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891" y="2408116"/>
            <a:ext cx="6096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B27C03-D895-40F3-9EA8-BD391CAEB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892" y="3423461"/>
            <a:ext cx="609600" cy="609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6CBCB0-3C55-49B7-A364-9CE3BB2E1D28}"/>
              </a:ext>
            </a:extLst>
          </p:cNvPr>
          <p:cNvSpPr txBox="1"/>
          <p:nvPr/>
        </p:nvSpPr>
        <p:spPr>
          <a:xfrm>
            <a:off x="9257569" y="3508772"/>
            <a:ext cx="301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Selling Quantity began to increase in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Segoe Print" panose="02000600000000000000" pitchFamily="2" charset="0"/>
              </a:rPr>
              <a:t>Q4</a:t>
            </a:r>
            <a:r>
              <a:rPr lang="en-US" b="1" dirty="0">
                <a:latin typeface="Segoe Print" panose="02000600000000000000" pitchFamily="2" charset="0"/>
              </a:rPr>
              <a:t> post pandemic</a:t>
            </a:r>
          </a:p>
        </p:txBody>
      </p:sp>
    </p:spTree>
    <p:extLst>
      <p:ext uri="{BB962C8B-B14F-4D97-AF65-F5344CB8AC3E}">
        <p14:creationId xmlns:p14="http://schemas.microsoft.com/office/powerpoint/2010/main" val="352388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B6BDC7-B112-401B-9731-8DBAF2AF4722}"/>
              </a:ext>
            </a:extLst>
          </p:cNvPr>
          <p:cNvSpPr/>
          <p:nvPr/>
        </p:nvSpPr>
        <p:spPr>
          <a:xfrm>
            <a:off x="10885" y="0"/>
            <a:ext cx="12192000" cy="6858000"/>
          </a:xfrm>
          <a:prstGeom prst="roundRect">
            <a:avLst>
              <a:gd name="adj" fmla="val 300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363DF-047A-4DB8-8CEB-CC560AB4E275}"/>
              </a:ext>
            </a:extLst>
          </p:cNvPr>
          <p:cNvSpPr txBox="1"/>
          <p:nvPr/>
        </p:nvSpPr>
        <p:spPr>
          <a:xfrm>
            <a:off x="5638800" y="272143"/>
            <a:ext cx="6270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</a:rPr>
              <a:t>Contents:-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AD5DD-9F09-451C-B15E-6F5877BAEF59}"/>
              </a:ext>
            </a:extLst>
          </p:cNvPr>
          <p:cNvSpPr/>
          <p:nvPr/>
        </p:nvSpPr>
        <p:spPr>
          <a:xfrm>
            <a:off x="1087698" y="0"/>
            <a:ext cx="1088136" cy="6858000"/>
          </a:xfrm>
          <a:prstGeom prst="rect">
            <a:avLst/>
          </a:prstGeom>
          <a:solidFill>
            <a:srgbClr val="AEB4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8ACDAA-7629-4998-AC53-2E06C5D7FB83}"/>
              </a:ext>
            </a:extLst>
          </p:cNvPr>
          <p:cNvGrpSpPr/>
          <p:nvPr/>
        </p:nvGrpSpPr>
        <p:grpSpPr>
          <a:xfrm>
            <a:off x="2164511" y="1209548"/>
            <a:ext cx="1088135" cy="1240971"/>
            <a:chOff x="5429354" y="5148943"/>
            <a:chExt cx="1088135" cy="1240971"/>
          </a:xfrm>
          <a:solidFill>
            <a:srgbClr val="AEB4A9"/>
          </a:solidFill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557E535-4DBD-42CE-BF71-5D65B6985C80}"/>
                </a:ext>
              </a:extLst>
            </p:cNvPr>
            <p:cNvSpPr/>
            <p:nvPr/>
          </p:nvSpPr>
          <p:spPr>
            <a:xfrm rot="5400000">
              <a:off x="5352936" y="5225361"/>
              <a:ext cx="1240971" cy="108813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D006AC-D900-4CE6-B625-8A36CF3560AA}"/>
                </a:ext>
              </a:extLst>
            </p:cNvPr>
            <p:cNvSpPr txBox="1"/>
            <p:nvPr/>
          </p:nvSpPr>
          <p:spPr>
            <a:xfrm>
              <a:off x="5497283" y="5439136"/>
              <a:ext cx="309580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316649-FA45-4982-AE9A-CD7C2FFCA893}"/>
              </a:ext>
            </a:extLst>
          </p:cNvPr>
          <p:cNvGrpSpPr/>
          <p:nvPr/>
        </p:nvGrpSpPr>
        <p:grpSpPr>
          <a:xfrm>
            <a:off x="10885" y="0"/>
            <a:ext cx="2164948" cy="6858000"/>
            <a:chOff x="1088135" y="-1"/>
            <a:chExt cx="216494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CDD525-0180-48B2-972E-BDE18ACF0486}"/>
                </a:ext>
              </a:extLst>
            </p:cNvPr>
            <p:cNvSpPr/>
            <p:nvPr/>
          </p:nvSpPr>
          <p:spPr>
            <a:xfrm>
              <a:off x="1088135" y="-1"/>
              <a:ext cx="1088136" cy="6858000"/>
            </a:xfrm>
            <a:prstGeom prst="rect">
              <a:avLst/>
            </a:prstGeom>
            <a:solidFill>
              <a:srgbClr val="AF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38C8DD-2565-467F-9065-C7F20E68AA78}"/>
                </a:ext>
              </a:extLst>
            </p:cNvPr>
            <p:cNvGrpSpPr/>
            <p:nvPr/>
          </p:nvGrpSpPr>
          <p:grpSpPr>
            <a:xfrm>
              <a:off x="2164948" y="-1"/>
              <a:ext cx="1088135" cy="1240971"/>
              <a:chOff x="5406708" y="3915135"/>
              <a:chExt cx="1088135" cy="1240971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D07B743B-C033-4768-8D0C-BD207EA34081}"/>
                  </a:ext>
                </a:extLst>
              </p:cNvPr>
              <p:cNvSpPr/>
              <p:nvPr/>
            </p:nvSpPr>
            <p:spPr>
              <a:xfrm rot="5400000">
                <a:off x="5330290" y="3991553"/>
                <a:ext cx="1240971" cy="1088135"/>
              </a:xfrm>
              <a:prstGeom prst="triangle">
                <a:avLst/>
              </a:prstGeom>
              <a:solidFill>
                <a:srgbClr val="AFA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5DE5C-140E-4A8D-94CA-BBA6028C4198}"/>
                  </a:ext>
                </a:extLst>
              </p:cNvPr>
              <p:cNvSpPr txBox="1"/>
              <p:nvPr/>
            </p:nvSpPr>
            <p:spPr>
              <a:xfrm>
                <a:off x="5418031" y="4044889"/>
                <a:ext cx="37881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  <a:latin typeface="Tw Cen MT Condensed Extra Bold" panose="020B0803020202020204" pitchFamily="34" charset="0"/>
                  </a:rPr>
                  <a:t>1</a:t>
                </a:r>
              </a:p>
            </p:txBody>
          </p:sp>
        </p:grp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B38D386B-5090-44FA-8C41-6F88ADFB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90" y="1577270"/>
            <a:ext cx="873249" cy="8732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B28E840-5709-4CBB-9701-B88F32064077}"/>
              </a:ext>
            </a:extLst>
          </p:cNvPr>
          <p:cNvSpPr txBox="1"/>
          <p:nvPr/>
        </p:nvSpPr>
        <p:spPr>
          <a:xfrm>
            <a:off x="6651066" y="1521169"/>
            <a:ext cx="514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</a:rPr>
              <a:t>Atliq’s schema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CD35032-EF65-46E4-AA1A-EA8F5085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26" y="3078264"/>
            <a:ext cx="873249" cy="87324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C10DC04-6343-4324-9C0A-B115A29A6ADB}"/>
              </a:ext>
            </a:extLst>
          </p:cNvPr>
          <p:cNvSpPr txBox="1"/>
          <p:nvPr/>
        </p:nvSpPr>
        <p:spPr>
          <a:xfrm>
            <a:off x="6651066" y="2889683"/>
            <a:ext cx="5540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</a:rPr>
              <a:t>Ad-Hoc Request, Queries,</a:t>
            </a:r>
          </a:p>
          <a:p>
            <a:r>
              <a:rPr lang="en-US" sz="4400" dirty="0">
                <a:latin typeface="Tw Cen MT Condensed Extra Bold" panose="020B0803020202020204" pitchFamily="34" charset="0"/>
              </a:rPr>
              <a:t>Visualization &amp; Insights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329B562-A7DA-48C6-AA20-386CE240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599" y="129754"/>
            <a:ext cx="2086337" cy="20863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285646D-5F33-40DF-89CF-F33B60167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25" y="3660067"/>
            <a:ext cx="3111661" cy="31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8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600994-7008-4752-938E-37D8D2A2AEA8}"/>
              </a:ext>
            </a:extLst>
          </p:cNvPr>
          <p:cNvSpPr/>
          <p:nvPr/>
        </p:nvSpPr>
        <p:spPr>
          <a:xfrm>
            <a:off x="30088" y="0"/>
            <a:ext cx="12179446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CB639-60FE-49EC-880E-C8562660395C}"/>
              </a:ext>
            </a:extLst>
          </p:cNvPr>
          <p:cNvGrpSpPr/>
          <p:nvPr/>
        </p:nvGrpSpPr>
        <p:grpSpPr>
          <a:xfrm>
            <a:off x="1930506" y="167912"/>
            <a:ext cx="9816887" cy="1136372"/>
            <a:chOff x="1418663" y="543230"/>
            <a:chExt cx="9677962" cy="10569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418663" y="543230"/>
              <a:ext cx="9677962" cy="1056970"/>
              <a:chOff x="2409823" y="1000123"/>
              <a:chExt cx="1800000" cy="1260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Which channel helped to bring more gross sales in the fiscal year 2021 and the percentage of contribution? The final output contains these fields, channel gross sales in million , percentage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6838950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695DB6-6659-4640-90C5-9951F1265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7" y="1520676"/>
            <a:ext cx="6140614" cy="4568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0542A-8359-48EA-9812-00CA4ECA1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937" y="2926039"/>
            <a:ext cx="3486637" cy="11363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1116FD-7B12-444C-87AE-B5D6E21A2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853" y="6087659"/>
            <a:ext cx="778681" cy="7786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21718-8882-49F3-9DD0-A9C7C5513139}"/>
              </a:ext>
            </a:extLst>
          </p:cNvPr>
          <p:cNvGrpSpPr/>
          <p:nvPr/>
        </p:nvGrpSpPr>
        <p:grpSpPr>
          <a:xfrm>
            <a:off x="264478" y="275845"/>
            <a:ext cx="1411921" cy="758298"/>
            <a:chOff x="-228609" y="419405"/>
            <a:chExt cx="1203886" cy="66439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7C713E-0012-4218-80A1-DA12A0249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81EF01-EC1C-4274-B1A5-ED6EDFCD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781" y="543230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1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600994-7008-4752-938E-37D8D2A2AEA8}"/>
              </a:ext>
            </a:extLst>
          </p:cNvPr>
          <p:cNvSpPr/>
          <p:nvPr/>
        </p:nvSpPr>
        <p:spPr>
          <a:xfrm>
            <a:off x="-22455" y="0"/>
            <a:ext cx="12214455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CB639-60FE-49EC-880E-C8562660395C}"/>
              </a:ext>
            </a:extLst>
          </p:cNvPr>
          <p:cNvGrpSpPr/>
          <p:nvPr/>
        </p:nvGrpSpPr>
        <p:grpSpPr>
          <a:xfrm>
            <a:off x="2009953" y="127168"/>
            <a:ext cx="9677962" cy="1056970"/>
            <a:chOff x="1418663" y="543230"/>
            <a:chExt cx="9677962" cy="10569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418663" y="543230"/>
              <a:ext cx="9677962" cy="1056970"/>
              <a:chOff x="2409823" y="1000123"/>
              <a:chExt cx="1800000" cy="1260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Which channel helped to bring more gross sales in the fiscal year 2021 and the percentage of contribution? The final output contains these fields, channel gross sales in million , percentage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51116FD-7B12-444C-87AE-B5D6E21A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853" y="6087659"/>
            <a:ext cx="778681" cy="7786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21718-8882-49F3-9DD0-A9C7C5513139}"/>
              </a:ext>
            </a:extLst>
          </p:cNvPr>
          <p:cNvGrpSpPr/>
          <p:nvPr/>
        </p:nvGrpSpPr>
        <p:grpSpPr>
          <a:xfrm>
            <a:off x="42861" y="183770"/>
            <a:ext cx="1463008" cy="785059"/>
            <a:chOff x="-228609" y="419405"/>
            <a:chExt cx="1203886" cy="66439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7C713E-0012-4218-80A1-DA12A0249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81EF01-EC1C-4274-B1A5-ED6EDFCD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781" y="543230"/>
              <a:ext cx="539496" cy="539496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28DB475-F7FF-4D41-A2C7-6363C034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513" y="1487325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8E1C23-172E-44F5-9945-AC5E91E14892}"/>
              </a:ext>
            </a:extLst>
          </p:cNvPr>
          <p:cNvSpPr txBox="1"/>
          <p:nvPr/>
        </p:nvSpPr>
        <p:spPr>
          <a:xfrm>
            <a:off x="9173190" y="1572636"/>
            <a:ext cx="3018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int" panose="02000600000000000000" pitchFamily="2" charset="0"/>
              </a:rPr>
              <a:t>Maximum Contribution in Gross sales is by 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Retailers</a:t>
            </a:r>
            <a:r>
              <a:rPr lang="en-US" sz="2000" b="1" dirty="0">
                <a:latin typeface="Segoe Print" panose="02000600000000000000" pitchFamily="2" charset="0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8229B5-AA1F-4A22-A2A3-F222DDF54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047" y="2728912"/>
            <a:ext cx="609600" cy="60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8E5A18-B5DD-4018-92DD-C493E7BD92B6}"/>
              </a:ext>
            </a:extLst>
          </p:cNvPr>
          <p:cNvSpPr txBox="1"/>
          <p:nvPr/>
        </p:nvSpPr>
        <p:spPr>
          <a:xfrm>
            <a:off x="9190724" y="2814223"/>
            <a:ext cx="3018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int" panose="02000600000000000000" pitchFamily="2" charset="0"/>
              </a:rPr>
              <a:t>Distributor is contributing only 11% in gross sales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28B01F-48D8-45FF-8FB5-59AB3F3CC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79" y="1393775"/>
            <a:ext cx="8142709" cy="51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600994-7008-4752-938E-37D8D2A2AEA8}"/>
              </a:ext>
            </a:extLst>
          </p:cNvPr>
          <p:cNvSpPr/>
          <p:nvPr/>
        </p:nvSpPr>
        <p:spPr>
          <a:xfrm>
            <a:off x="0" y="0"/>
            <a:ext cx="12164784" cy="6858000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2011693" y="5157409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40B5F153-C732-4780-A61E-6A9774012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259" y="6057547"/>
            <a:ext cx="778681" cy="778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B5650-F400-4B7B-B033-AFB2C2E89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37" y="1212435"/>
            <a:ext cx="7050625" cy="338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2447-0523-4639-A10E-36B3E34C38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541" b="2671"/>
          <a:stretch/>
        </p:blipFill>
        <p:spPr>
          <a:xfrm>
            <a:off x="3368275" y="4802943"/>
            <a:ext cx="5694048" cy="19026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E2E1F3-D163-4924-9A98-CC087DDBCB97}"/>
              </a:ext>
            </a:extLst>
          </p:cNvPr>
          <p:cNvGrpSpPr/>
          <p:nvPr/>
        </p:nvGrpSpPr>
        <p:grpSpPr>
          <a:xfrm>
            <a:off x="70717" y="113153"/>
            <a:ext cx="1117298" cy="641948"/>
            <a:chOff x="-228609" y="419405"/>
            <a:chExt cx="1261888" cy="6858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8B5820-79CD-4038-9623-741CD6FD9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C7D093-2FC1-4013-986F-290114975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783" y="565790"/>
              <a:ext cx="539496" cy="53949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D671FD-D56A-4D8F-8075-011B2F50E3F8}"/>
              </a:ext>
            </a:extLst>
          </p:cNvPr>
          <p:cNvGrpSpPr/>
          <p:nvPr/>
        </p:nvGrpSpPr>
        <p:grpSpPr>
          <a:xfrm>
            <a:off x="1577273" y="113153"/>
            <a:ext cx="9845986" cy="1004570"/>
            <a:chOff x="1349219" y="540890"/>
            <a:chExt cx="9845986" cy="100457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15B009-35AE-46BA-B0ED-43AF4AA23C75}"/>
                </a:ext>
              </a:extLst>
            </p:cNvPr>
            <p:cNvGrpSpPr/>
            <p:nvPr/>
          </p:nvGrpSpPr>
          <p:grpSpPr>
            <a:xfrm>
              <a:off x="1349219" y="540890"/>
              <a:ext cx="9845986" cy="956579"/>
              <a:chOff x="2409823" y="1000123"/>
              <a:chExt cx="1800000" cy="12600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8E1EA3A-DA0C-4B54-8C34-C73F13CAEF80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47F976E-59A4-4A2F-9F8B-A3665FB3B379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805771-2604-46A7-A7E4-E864DFCAC284}"/>
                </a:ext>
              </a:extLst>
            </p:cNvPr>
            <p:cNvSpPr txBox="1"/>
            <p:nvPr/>
          </p:nvSpPr>
          <p:spPr>
            <a:xfrm>
              <a:off x="1552575" y="622130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Get the Top 3 products in each division that have a high total sold quantity in the fiscal year 2021? The final output contains these fields, division product code, product total sold quantity, rank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63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600994-7008-4752-938E-37D8D2A2A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B5F153-C732-4780-A61E-6A977401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69" y="6079319"/>
            <a:ext cx="778681" cy="7786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E2E1F3-D163-4924-9A98-CC087DDBCB97}"/>
              </a:ext>
            </a:extLst>
          </p:cNvPr>
          <p:cNvGrpSpPr/>
          <p:nvPr/>
        </p:nvGrpSpPr>
        <p:grpSpPr>
          <a:xfrm>
            <a:off x="99230" y="104773"/>
            <a:ext cx="1270509" cy="761999"/>
            <a:chOff x="-228609" y="419405"/>
            <a:chExt cx="1261888" cy="6858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8B5820-79CD-4038-9623-741CD6FD9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C7D093-2FC1-4013-986F-290114975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783" y="565790"/>
              <a:ext cx="539496" cy="53949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D671FD-D56A-4D8F-8075-011B2F50E3F8}"/>
              </a:ext>
            </a:extLst>
          </p:cNvPr>
          <p:cNvGrpSpPr/>
          <p:nvPr/>
        </p:nvGrpSpPr>
        <p:grpSpPr>
          <a:xfrm>
            <a:off x="1897536" y="135151"/>
            <a:ext cx="9766666" cy="1008504"/>
            <a:chOff x="1329975" y="540890"/>
            <a:chExt cx="9865229" cy="9619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15B009-35AE-46BA-B0ED-43AF4AA23C75}"/>
                </a:ext>
              </a:extLst>
            </p:cNvPr>
            <p:cNvGrpSpPr/>
            <p:nvPr/>
          </p:nvGrpSpPr>
          <p:grpSpPr>
            <a:xfrm>
              <a:off x="1329975" y="540890"/>
              <a:ext cx="9865229" cy="959251"/>
              <a:chOff x="2406305" y="1000123"/>
              <a:chExt cx="1803518" cy="126351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8E1EA3A-DA0C-4B54-8C34-C73F13CAEF80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47F976E-59A4-4A2F-9F8B-A3665FB3B379}"/>
                  </a:ext>
                </a:extLst>
              </p:cNvPr>
              <p:cNvSpPr/>
              <p:nvPr/>
            </p:nvSpPr>
            <p:spPr>
              <a:xfrm>
                <a:off x="2406305" y="1003642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805771-2604-46A7-A7E4-E864DFCAC284}"/>
                </a:ext>
              </a:extLst>
            </p:cNvPr>
            <p:cNvSpPr txBox="1"/>
            <p:nvPr/>
          </p:nvSpPr>
          <p:spPr>
            <a:xfrm>
              <a:off x="1552575" y="622130"/>
              <a:ext cx="9439275" cy="88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Get the Top 3 products in each division that have a high total sold quantity in the fiscal year 2021? The final output contains these fields, division product code, product total sold quantity, rank order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0FE218-3B83-4197-8F60-B556310C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6" y="1349458"/>
            <a:ext cx="8622969" cy="5160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59BEB5-4DF3-419F-8493-EED377245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686" y="1399080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25160D-C9D8-4504-ADE7-2299B1ACE51D}"/>
              </a:ext>
            </a:extLst>
          </p:cNvPr>
          <p:cNvSpPr txBox="1"/>
          <p:nvPr/>
        </p:nvSpPr>
        <p:spPr>
          <a:xfrm>
            <a:off x="9361286" y="1399080"/>
            <a:ext cx="3018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AQ Pen Drive 2 IN 1</a:t>
            </a:r>
          </a:p>
          <a:p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,AQ Gamers MS,</a:t>
            </a:r>
          </a:p>
          <a:p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AQ Digit </a:t>
            </a:r>
            <a:r>
              <a:rPr lang="en-US" sz="2000" b="1" dirty="0">
                <a:latin typeface="Segoe Print" panose="02000600000000000000" pitchFamily="2" charset="0"/>
              </a:rPr>
              <a:t>are the highest selling product in N&amp; S,</a:t>
            </a:r>
          </a:p>
          <a:p>
            <a:r>
              <a:rPr lang="en-US" sz="2000" b="1" dirty="0">
                <a:latin typeface="Segoe Print" panose="02000600000000000000" pitchFamily="2" charset="0"/>
              </a:rPr>
              <a:t>P&amp; A and PC region	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66673F-7F22-4E73-A36C-278C0C1AC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700" y="3848922"/>
            <a:ext cx="609600" cy="609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883105-8B8F-44D4-8C59-D3CEEA2DFFED}"/>
              </a:ext>
            </a:extLst>
          </p:cNvPr>
          <p:cNvSpPr txBox="1"/>
          <p:nvPr/>
        </p:nvSpPr>
        <p:spPr>
          <a:xfrm>
            <a:off x="9361286" y="3848922"/>
            <a:ext cx="3018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int" panose="02000600000000000000" pitchFamily="2" charset="0"/>
              </a:rPr>
              <a:t>Sales of </a:t>
            </a:r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N&amp; S region </a:t>
            </a:r>
            <a:r>
              <a:rPr lang="en-US" sz="2000" b="1" dirty="0">
                <a:latin typeface="Segoe Print" panose="02000600000000000000" pitchFamily="2" charset="0"/>
              </a:rPr>
              <a:t>is highest as compared to other regions	 in 2021.</a:t>
            </a:r>
          </a:p>
        </p:txBody>
      </p:sp>
    </p:spTree>
    <p:extLst>
      <p:ext uri="{BB962C8B-B14F-4D97-AF65-F5344CB8AC3E}">
        <p14:creationId xmlns:p14="http://schemas.microsoft.com/office/powerpoint/2010/main" val="81327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166BEF-F5F7-4B2A-9C2A-2145A26E8DD1}"/>
              </a:ext>
            </a:extLst>
          </p:cNvPr>
          <p:cNvSpPr/>
          <p:nvPr/>
        </p:nvSpPr>
        <p:spPr>
          <a:xfrm>
            <a:off x="1803400" y="3244333"/>
            <a:ext cx="858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w Cen MT Condensed Extra Bold" panose="020B0803020202020204" pitchFamily="34" charset="0"/>
              </a:rPr>
              <a:t>Thank you for your 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D8557-38ED-442D-A2E1-41F3A708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305203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B6BDC7-B112-401B-9731-8DBAF2AF47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00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38D386B-5090-44FA-8C41-6F88ADFB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268699"/>
            <a:ext cx="873249" cy="8732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B28E840-5709-4CBB-9701-B88F32064077}"/>
              </a:ext>
            </a:extLst>
          </p:cNvPr>
          <p:cNvSpPr txBox="1"/>
          <p:nvPr/>
        </p:nvSpPr>
        <p:spPr>
          <a:xfrm>
            <a:off x="1567490" y="268698"/>
            <a:ext cx="514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</a:rPr>
              <a:t>Atliq’s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BC406-1A1B-4B34-A919-1A4EDDF19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92" y="1224393"/>
            <a:ext cx="8494403" cy="5447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225A3-3C1F-46D5-874C-7A3104CE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445497"/>
            <a:ext cx="519651" cy="5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AD8525-15E7-4D4A-A54A-46D088E13CBB}"/>
              </a:ext>
            </a:extLst>
          </p:cNvPr>
          <p:cNvSpPr/>
          <p:nvPr/>
        </p:nvSpPr>
        <p:spPr>
          <a:xfrm>
            <a:off x="0" y="0"/>
            <a:ext cx="12192000" cy="68453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A9AE4E-29DC-4CA4-8675-E6B47D437007}"/>
              </a:ext>
            </a:extLst>
          </p:cNvPr>
          <p:cNvGrpSpPr/>
          <p:nvPr/>
        </p:nvGrpSpPr>
        <p:grpSpPr>
          <a:xfrm>
            <a:off x="1457612" y="137015"/>
            <a:ext cx="10099674" cy="1129810"/>
            <a:chOff x="1152525" y="643620"/>
            <a:chExt cx="9845986" cy="8756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152525" y="643620"/>
              <a:ext cx="9845986" cy="875647"/>
              <a:chOff x="2409823" y="1000123"/>
              <a:chExt cx="1800000" cy="1260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785152"/>
              <a:ext cx="9439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Provide the list of markets in which customer "Atliq Exclusive" operates its business in the APAC region.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6096000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6F0EBF3-13BC-40F4-9275-33872A4B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3" y="1910446"/>
            <a:ext cx="5164534" cy="4363354"/>
          </a:xfrm>
          <a:prstGeom prst="rect">
            <a:avLst/>
          </a:prstGeom>
          <a:noFill/>
          <a:ln w="38100" cap="rnd">
            <a:noFill/>
          </a:ln>
          <a:effectLst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9EEC4AD-7D10-4E15-9043-032C9E3CA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68" y="1812790"/>
            <a:ext cx="2502531" cy="437465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B5F153-C732-4780-A61E-6A9774012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19" y="6096000"/>
            <a:ext cx="778681" cy="77868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29B26-9E66-4237-90A7-E8982D2A15BC}"/>
              </a:ext>
            </a:extLst>
          </p:cNvPr>
          <p:cNvGrpSpPr/>
          <p:nvPr/>
        </p:nvGrpSpPr>
        <p:grpSpPr>
          <a:xfrm>
            <a:off x="182152" y="319628"/>
            <a:ext cx="1113509" cy="623500"/>
            <a:chOff x="-228609" y="419405"/>
            <a:chExt cx="1203886" cy="6786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C16F389-42F6-4811-A6BA-387A2A82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9F90B09-38B5-4938-9C8B-8B5CE840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781" y="558542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49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AD8525-15E7-4D4A-A54A-46D088E13CBB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B5F153-C732-4780-A61E-6A977401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19" y="6096000"/>
            <a:ext cx="778681" cy="77868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29B26-9E66-4237-90A7-E8982D2A15BC}"/>
              </a:ext>
            </a:extLst>
          </p:cNvPr>
          <p:cNvGrpSpPr/>
          <p:nvPr/>
        </p:nvGrpSpPr>
        <p:grpSpPr>
          <a:xfrm>
            <a:off x="165100" y="129402"/>
            <a:ext cx="1219200" cy="795776"/>
            <a:chOff x="-228609" y="419405"/>
            <a:chExt cx="1203886" cy="6786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C16F389-42F6-4811-A6BA-387A2A82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9F90B09-38B5-4938-9C8B-8B5CE840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781" y="558542"/>
              <a:ext cx="539496" cy="53949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D004D5B-B760-454B-B43B-77EEB5A21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940" y="1135380"/>
            <a:ext cx="6726011" cy="5538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065131-AF75-4883-99BE-18A1906A776B}"/>
              </a:ext>
            </a:extLst>
          </p:cNvPr>
          <p:cNvSpPr txBox="1"/>
          <p:nvPr/>
        </p:nvSpPr>
        <p:spPr>
          <a:xfrm>
            <a:off x="8554053" y="1135380"/>
            <a:ext cx="341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Atliq Exclusive </a:t>
            </a:r>
            <a:r>
              <a:rPr lang="en-US" dirty="0">
                <a:latin typeface="Segoe Print" panose="02000600000000000000" pitchFamily="2" charset="0"/>
              </a:rPr>
              <a:t>have captured their major markets in </a:t>
            </a:r>
            <a:r>
              <a:rPr lang="en-US" b="1" dirty="0">
                <a:solidFill>
                  <a:srgbClr val="7030A0"/>
                </a:solidFill>
                <a:latin typeface="Segoe Print" panose="02000600000000000000" pitchFamily="2" charset="0"/>
              </a:rPr>
              <a:t>8</a:t>
            </a:r>
            <a:r>
              <a:rPr lang="en-US" dirty="0">
                <a:latin typeface="Segoe Print" panose="02000600000000000000" pitchFamily="2" charset="0"/>
              </a:rPr>
              <a:t> shown countries covering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APAC region.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91BD5-4014-4089-BCBC-D6C7BD6AE324}"/>
              </a:ext>
            </a:extLst>
          </p:cNvPr>
          <p:cNvSpPr txBox="1"/>
          <p:nvPr/>
        </p:nvSpPr>
        <p:spPr>
          <a:xfrm>
            <a:off x="8554053" y="3022711"/>
            <a:ext cx="341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Atliq Exclusive </a:t>
            </a:r>
            <a:r>
              <a:rPr lang="en-US" dirty="0">
                <a:latin typeface="Segoe Print" panose="02000600000000000000" pitchFamily="2" charset="0"/>
              </a:rPr>
              <a:t>have their presence in total 27 countries.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20234-33AF-4088-AF86-9DE70A1A2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397" y="3010804"/>
            <a:ext cx="609600" cy="609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288291-9237-4E07-BBEB-091F5FED1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397" y="1135380"/>
            <a:ext cx="609600" cy="6096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B9666CF-6F08-470B-AD39-A363FC20506F}"/>
              </a:ext>
            </a:extLst>
          </p:cNvPr>
          <p:cNvGrpSpPr/>
          <p:nvPr/>
        </p:nvGrpSpPr>
        <p:grpSpPr>
          <a:xfrm>
            <a:off x="1865156" y="171043"/>
            <a:ext cx="9845986" cy="875647"/>
            <a:chOff x="1152525" y="643620"/>
            <a:chExt cx="9845986" cy="8756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55AB55-AFF8-4A18-AF95-3294F55759B0}"/>
                </a:ext>
              </a:extLst>
            </p:cNvPr>
            <p:cNvGrpSpPr/>
            <p:nvPr/>
          </p:nvGrpSpPr>
          <p:grpSpPr>
            <a:xfrm>
              <a:off x="1152525" y="643620"/>
              <a:ext cx="9845986" cy="875647"/>
              <a:chOff x="2409823" y="1000123"/>
              <a:chExt cx="1800000" cy="1260000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6F1907E-DEF7-4F7C-A574-FD5E7F06D8B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78854C50-BC83-4B85-9FAC-CD8E25171A83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F0A1D1-90D2-4A91-973F-F857F0B282C9}"/>
                </a:ext>
              </a:extLst>
            </p:cNvPr>
            <p:cNvSpPr txBox="1"/>
            <p:nvPr/>
          </p:nvSpPr>
          <p:spPr>
            <a:xfrm>
              <a:off x="1552575" y="785152"/>
              <a:ext cx="9439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Provide the list of markets in which customer "</a:t>
              </a:r>
              <a:r>
                <a:rPr lang="en-US" b="1" dirty="0">
                  <a:solidFill>
                    <a:srgbClr val="E40EE9"/>
                  </a:solidFill>
                  <a:latin typeface="Segoe Print" panose="02000600000000000000" pitchFamily="2" charset="0"/>
                </a:rPr>
                <a:t>Atliq Exclusive</a:t>
              </a:r>
              <a:r>
                <a:rPr lang="en-US" b="1" dirty="0">
                  <a:latin typeface="Segoe Print" panose="02000600000000000000" pitchFamily="2" charset="0"/>
                </a:rPr>
                <a:t>" operates its business in the </a:t>
              </a:r>
              <a:r>
                <a:rPr lang="en-US" b="1" dirty="0">
                  <a:solidFill>
                    <a:srgbClr val="C00000"/>
                  </a:solidFill>
                  <a:latin typeface="Segoe Print" panose="02000600000000000000" pitchFamily="2" charset="0"/>
                </a:rPr>
                <a:t>APAC</a:t>
              </a:r>
              <a:r>
                <a:rPr lang="en-US" b="1" dirty="0">
                  <a:latin typeface="Segoe Print" panose="02000600000000000000" pitchFamily="2" charset="0"/>
                </a:rPr>
                <a:t> region.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1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F1F48A-4384-4FBB-A914-FFA6453C681C}"/>
              </a:ext>
            </a:extLst>
          </p:cNvPr>
          <p:cNvSpPr/>
          <p:nvPr/>
        </p:nvSpPr>
        <p:spPr>
          <a:xfrm>
            <a:off x="-10739" y="9680"/>
            <a:ext cx="12201223" cy="6848173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B5F153-C732-4780-A61E-6A977401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03" y="6087659"/>
            <a:ext cx="778681" cy="77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F2B63-615D-41A8-893F-B5BA9D4A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66" y="5876887"/>
            <a:ext cx="6814867" cy="7619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BFC128A-1DB6-4513-BE74-08AA84FCC964}"/>
              </a:ext>
            </a:extLst>
          </p:cNvPr>
          <p:cNvGrpSpPr/>
          <p:nvPr/>
        </p:nvGrpSpPr>
        <p:grpSpPr>
          <a:xfrm>
            <a:off x="112620" y="159615"/>
            <a:ext cx="1107675" cy="672612"/>
            <a:chOff x="-228609" y="419405"/>
            <a:chExt cx="1266834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53AE132-1F36-4B03-8E0C-A5CB2A138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B500FF4-5114-4974-A151-185509D2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300" y="540870"/>
              <a:ext cx="542925" cy="54292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48CBAB-3232-471D-8D9A-79FAA105C115}"/>
              </a:ext>
            </a:extLst>
          </p:cNvPr>
          <p:cNvGrpSpPr/>
          <p:nvPr/>
        </p:nvGrpSpPr>
        <p:grpSpPr>
          <a:xfrm>
            <a:off x="1427577" y="110339"/>
            <a:ext cx="9728200" cy="1103205"/>
            <a:chOff x="1244600" y="32237"/>
            <a:chExt cx="9728200" cy="11032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989AB7-4465-412D-886B-09064BA77C66}"/>
                </a:ext>
              </a:extLst>
            </p:cNvPr>
            <p:cNvGrpSpPr/>
            <p:nvPr/>
          </p:nvGrpSpPr>
          <p:grpSpPr>
            <a:xfrm>
              <a:off x="1244600" y="32237"/>
              <a:ext cx="9728200" cy="1103205"/>
              <a:chOff x="2409823" y="1000123"/>
              <a:chExt cx="1800000" cy="12600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CE38C2F-7372-4985-A4D8-958A79478C95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BC21B8F-BF76-4AC9-8B1F-4FF7BB811032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CAFAA-3327-47B9-A7CA-A80FBA808B9F}"/>
                </a:ext>
              </a:extLst>
            </p:cNvPr>
            <p:cNvSpPr txBox="1"/>
            <p:nvPr/>
          </p:nvSpPr>
          <p:spPr>
            <a:xfrm>
              <a:off x="1343655" y="143663"/>
              <a:ext cx="9431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What is the percentage of unique product increase in 2021 vs. 2020? The final output contains these fields, unique_products_2020, unique_products_2021, percentage chg.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32230A-44CA-4925-8076-98D0BA0F1CC1}"/>
              </a:ext>
            </a:extLst>
          </p:cNvPr>
          <p:cNvGrpSpPr/>
          <p:nvPr/>
        </p:nvGrpSpPr>
        <p:grpSpPr>
          <a:xfrm>
            <a:off x="5417768" y="5189546"/>
            <a:ext cx="1117987" cy="569210"/>
            <a:chOff x="5879216" y="3095310"/>
            <a:chExt cx="1117987" cy="56921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146CC31-7406-47CD-845B-EF23A7F3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EF8739-A936-49E5-9DD2-CA7176BE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B233A91-BA62-452E-9641-5BD674B99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7" y="1375314"/>
            <a:ext cx="9237033" cy="3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F1F48A-4384-4FBB-A914-FFA6453C681C}"/>
              </a:ext>
            </a:extLst>
          </p:cNvPr>
          <p:cNvSpPr/>
          <p:nvPr/>
        </p:nvSpPr>
        <p:spPr>
          <a:xfrm>
            <a:off x="0" y="32238"/>
            <a:ext cx="12192000" cy="6834102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B5F153-C732-4780-A61E-6A977401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396" y="6047081"/>
            <a:ext cx="778681" cy="77868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BFC128A-1DB6-4513-BE74-08AA84FCC964}"/>
              </a:ext>
            </a:extLst>
          </p:cNvPr>
          <p:cNvGrpSpPr/>
          <p:nvPr/>
        </p:nvGrpSpPr>
        <p:grpSpPr>
          <a:xfrm>
            <a:off x="229336" y="316467"/>
            <a:ext cx="1107675" cy="672612"/>
            <a:chOff x="-228609" y="419405"/>
            <a:chExt cx="1266834" cy="6643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53AE132-1F36-4B03-8E0C-A5CB2A138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B500FF4-5114-4974-A151-185509D2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" y="540870"/>
              <a:ext cx="542925" cy="54292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AA5144-13B0-4480-A760-6B9033611E6B}"/>
              </a:ext>
            </a:extLst>
          </p:cNvPr>
          <p:cNvGrpSpPr/>
          <p:nvPr/>
        </p:nvGrpSpPr>
        <p:grpSpPr>
          <a:xfrm>
            <a:off x="1693914" y="99479"/>
            <a:ext cx="9851689" cy="1107675"/>
            <a:chOff x="1152525" y="643620"/>
            <a:chExt cx="9845986" cy="1064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989AB7-4465-412D-886B-09064BA77C66}"/>
                </a:ext>
              </a:extLst>
            </p:cNvPr>
            <p:cNvGrpSpPr/>
            <p:nvPr/>
          </p:nvGrpSpPr>
          <p:grpSpPr>
            <a:xfrm>
              <a:off x="1152525" y="643620"/>
              <a:ext cx="9845986" cy="1064862"/>
              <a:chOff x="2409823" y="1000123"/>
              <a:chExt cx="1800000" cy="153226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CE38C2F-7372-4985-A4D8-958A79478C95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BC21B8F-BF76-4AC9-8B1F-4FF7BB811032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532268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CAFAA-3327-47B9-A7CA-A80FBA808B9F}"/>
                </a:ext>
              </a:extLst>
            </p:cNvPr>
            <p:cNvSpPr txBox="1"/>
            <p:nvPr/>
          </p:nvSpPr>
          <p:spPr>
            <a:xfrm>
              <a:off x="1552575" y="785151"/>
              <a:ext cx="9445936" cy="86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What is the percentage of unique product increase in 2021 vs. 2020? The final output contains these fields, unique_products_2020, unique_products_2021, percentage chg.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36DCE5E-ECD8-4061-96AF-1A2767A58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8" y="1650500"/>
            <a:ext cx="8208798" cy="4967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C16AD0-8BA8-499E-B8E4-ECA9F2144F35}"/>
              </a:ext>
            </a:extLst>
          </p:cNvPr>
          <p:cNvSpPr txBox="1"/>
          <p:nvPr/>
        </p:nvSpPr>
        <p:spPr>
          <a:xfrm>
            <a:off x="9069386" y="1368563"/>
            <a:ext cx="318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There is a significant increase in total  unique products by </a:t>
            </a:r>
            <a:r>
              <a:rPr lang="en-US" b="1" dirty="0">
                <a:latin typeface="Segoe Print" panose="02000600000000000000" pitchFamily="2" charset="0"/>
              </a:rPr>
              <a:t>36.33%</a:t>
            </a:r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from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</a:rPr>
              <a:t>2020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 to </a:t>
            </a:r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2021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A0ED33D-8BBA-4DE4-85FA-52CF6AEBF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000" y="1440134"/>
            <a:ext cx="609600" cy="6096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A4483C1-5D35-4458-B95A-3848C749CD90}"/>
              </a:ext>
            </a:extLst>
          </p:cNvPr>
          <p:cNvSpPr txBox="1"/>
          <p:nvPr/>
        </p:nvSpPr>
        <p:spPr>
          <a:xfrm>
            <a:off x="9069386" y="2605975"/>
            <a:ext cx="318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Total Unique Products 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</a:rPr>
              <a:t>2020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was </a:t>
            </a:r>
            <a:r>
              <a:rPr lang="en-US" b="1" dirty="0">
                <a:latin typeface="Segoe Print" panose="02000600000000000000" pitchFamily="2" charset="0"/>
              </a:rPr>
              <a:t>245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and this count increased to </a:t>
            </a:r>
            <a:r>
              <a:rPr lang="en-US" b="1" dirty="0">
                <a:latin typeface="Segoe Print" panose="02000600000000000000" pitchFamily="2" charset="0"/>
              </a:rPr>
              <a:t>334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in </a:t>
            </a:r>
            <a:r>
              <a:rPr lang="en-US" b="1" dirty="0">
                <a:solidFill>
                  <a:srgbClr val="E40EE9"/>
                </a:solidFill>
                <a:latin typeface="Segoe Print" panose="02000600000000000000" pitchFamily="2" charset="0"/>
              </a:rPr>
              <a:t>2021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.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8CC8840-F64F-42FC-BAA2-803755E36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000" y="26572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D61C6-C62E-4AEC-8B6A-1190509650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FAED48-4EEF-42C5-865A-8050840D94C9}"/>
              </a:ext>
            </a:extLst>
          </p:cNvPr>
          <p:cNvGrpSpPr/>
          <p:nvPr/>
        </p:nvGrpSpPr>
        <p:grpSpPr>
          <a:xfrm>
            <a:off x="1536725" y="182660"/>
            <a:ext cx="9604566" cy="1028700"/>
            <a:chOff x="1307789" y="571500"/>
            <a:chExt cx="9845986" cy="10287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71500"/>
              <a:ext cx="9845986" cy="1028700"/>
              <a:chOff x="2409823" y="1000123"/>
              <a:chExt cx="1800000" cy="1260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Provide a report with all the unique product counts for each segment and sort them in descending order of product counts. The final output contains 2 fields, segment, product count.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90DBCD-1859-4EFC-9E64-4A51BF68E81F}"/>
              </a:ext>
            </a:extLst>
          </p:cNvPr>
          <p:cNvGrpSpPr/>
          <p:nvPr/>
        </p:nvGrpSpPr>
        <p:grpSpPr>
          <a:xfrm>
            <a:off x="6096000" y="3235725"/>
            <a:ext cx="1117987" cy="569210"/>
            <a:chOff x="5879216" y="3095310"/>
            <a:chExt cx="1117987" cy="5692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5FAEDF-7435-4DEC-9505-7A34976B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216" y="3095310"/>
              <a:ext cx="569210" cy="5692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E6C825-A46B-4EF0-890A-B70CA23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047" y="3095310"/>
              <a:ext cx="488156" cy="4881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73CD358-6A5F-4AAB-9539-452F3A26A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2" y="1812791"/>
            <a:ext cx="5084163" cy="4041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BA2DB-0957-4BD0-B203-A8A4F57F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236" y="1859938"/>
            <a:ext cx="4309272" cy="29406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0C54D8-93A8-46FD-8359-C52BBFD29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853" y="6087659"/>
            <a:ext cx="778681" cy="77868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46990-ABF3-4E98-A58E-28EC667CB724}"/>
              </a:ext>
            </a:extLst>
          </p:cNvPr>
          <p:cNvGrpSpPr/>
          <p:nvPr/>
        </p:nvGrpSpPr>
        <p:grpSpPr>
          <a:xfrm>
            <a:off x="62437" y="146934"/>
            <a:ext cx="1233010" cy="710607"/>
            <a:chOff x="-228609" y="419405"/>
            <a:chExt cx="1232452" cy="6643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32B40-94BE-4C1B-9BDF-72B4B55E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A4BE527-3D9F-46F8-A004-6EE883E1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4347" y="531345"/>
              <a:ext cx="539496" cy="539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12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D61C6-C62E-4AEC-8B6A-1190509650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44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FAED48-4EEF-42C5-865A-8050840D94C9}"/>
              </a:ext>
            </a:extLst>
          </p:cNvPr>
          <p:cNvGrpSpPr/>
          <p:nvPr/>
        </p:nvGrpSpPr>
        <p:grpSpPr>
          <a:xfrm>
            <a:off x="1738763" y="124016"/>
            <a:ext cx="9604566" cy="1028700"/>
            <a:chOff x="1307789" y="571500"/>
            <a:chExt cx="9845986" cy="10287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C020B6-2D0C-450A-87C7-32308583A830}"/>
                </a:ext>
              </a:extLst>
            </p:cNvPr>
            <p:cNvGrpSpPr/>
            <p:nvPr/>
          </p:nvGrpSpPr>
          <p:grpSpPr>
            <a:xfrm>
              <a:off x="1307789" y="571500"/>
              <a:ext cx="9845986" cy="1028700"/>
              <a:chOff x="2409823" y="1000123"/>
              <a:chExt cx="1800000" cy="1260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E0E497-B662-422E-8C67-3DE9D210246E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8100000" algn="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106F77-5F37-4B7C-9E3D-85BF69B1FB5D}"/>
                  </a:ext>
                </a:extLst>
              </p:cNvPr>
              <p:cNvSpPr/>
              <p:nvPr/>
            </p:nvSpPr>
            <p:spPr>
              <a:xfrm>
                <a:off x="2409823" y="1000123"/>
                <a:ext cx="1800000" cy="1260000"/>
              </a:xfrm>
              <a:prstGeom prst="roundRect">
                <a:avLst>
                  <a:gd name="adj" fmla="val 752"/>
                </a:avLst>
              </a:prstGeom>
              <a:gradFill flip="none" rotWithShape="1"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0996C-A3D2-4691-8F10-BBFFCB74A7CB}"/>
                </a:ext>
              </a:extLst>
            </p:cNvPr>
            <p:cNvSpPr txBox="1"/>
            <p:nvPr/>
          </p:nvSpPr>
          <p:spPr>
            <a:xfrm>
              <a:off x="1552575" y="643621"/>
              <a:ext cx="9439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Print" panose="02000600000000000000" pitchFamily="2" charset="0"/>
                </a:rPr>
                <a:t>Provide a report with all the unique product counts for each segment and sort them in descending order of product counts. The final output contains 2 fields, segment, product count.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20C54D8-93A8-46FD-8359-C52BBFD2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853" y="6087659"/>
            <a:ext cx="778681" cy="77868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46990-ABF3-4E98-A58E-28EC667CB724}"/>
              </a:ext>
            </a:extLst>
          </p:cNvPr>
          <p:cNvGrpSpPr/>
          <p:nvPr/>
        </p:nvGrpSpPr>
        <p:grpSpPr>
          <a:xfrm>
            <a:off x="285693" y="254878"/>
            <a:ext cx="1125955" cy="691266"/>
            <a:chOff x="-228609" y="419405"/>
            <a:chExt cx="1232452" cy="6643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32B40-94BE-4C1B-9BDF-72B4B55E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9" y="419405"/>
              <a:ext cx="664390" cy="6643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A4BE527-3D9F-46F8-A004-6EE883E1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47" y="531345"/>
              <a:ext cx="539496" cy="53949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1C3CF1F-BD66-4DAC-BB7A-063B3438DEE8}"/>
              </a:ext>
            </a:extLst>
          </p:cNvPr>
          <p:cNvSpPr txBox="1"/>
          <p:nvPr/>
        </p:nvSpPr>
        <p:spPr>
          <a:xfrm>
            <a:off x="8909755" y="1413258"/>
            <a:ext cx="318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Total Unique Products are divided majorly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Print" panose="02000600000000000000" pitchFamily="2" charset="0"/>
              </a:rPr>
              <a:t>5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segments</a:t>
            </a:r>
            <a:endParaRPr lang="en-US" b="1" dirty="0">
              <a:solidFill>
                <a:srgbClr val="E40EE9"/>
              </a:solidFill>
              <a:latin typeface="Segoe Print" panose="020006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D2221-5E8E-49F5-9C31-BB93736E2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285" y="1431247"/>
            <a:ext cx="609600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20D3BA-8EB5-4B90-97C8-84252C90E8E5}"/>
              </a:ext>
            </a:extLst>
          </p:cNvPr>
          <p:cNvSpPr txBox="1"/>
          <p:nvPr/>
        </p:nvSpPr>
        <p:spPr>
          <a:xfrm>
            <a:off x="8909755" y="2440889"/>
            <a:ext cx="318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Print" panose="02000600000000000000" pitchFamily="2" charset="0"/>
              </a:rPr>
              <a:t>5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 segments are named as </a:t>
            </a:r>
            <a:r>
              <a:rPr lang="en-US" b="1" dirty="0">
                <a:solidFill>
                  <a:schemeClr val="accent1"/>
                </a:solidFill>
                <a:latin typeface="Segoe Print" panose="02000600000000000000" pitchFamily="2" charset="0"/>
              </a:rPr>
              <a:t>Notebook,Accessories,Peripharals,Desktop,Storage,Networking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29F3541-8B85-4284-AC02-256E2D660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285" y="2440889"/>
            <a:ext cx="609600" cy="609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9CA4A-9FDC-42B5-8FB4-56C62B3C3DAF}"/>
              </a:ext>
            </a:extLst>
          </p:cNvPr>
          <p:cNvSpPr txBox="1"/>
          <p:nvPr/>
        </p:nvSpPr>
        <p:spPr>
          <a:xfrm>
            <a:off x="8892221" y="3611959"/>
            <a:ext cx="329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Notebook segment contributes maximum unique products with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Segoe Print" panose="02000600000000000000" pitchFamily="2" charset="0"/>
              </a:rPr>
              <a:t>129</a:t>
            </a:r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  <a:latin typeface="Segoe Print" panose="02000600000000000000" pitchFamily="2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of overall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066F5D2-12FF-4B62-9CB0-54B7F5376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185" y="3675956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209D0-A77D-46F2-9C69-A01E8E621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90" y="1257017"/>
            <a:ext cx="7645600" cy="54142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F8E091-6A36-4EEF-8418-EB0251E65E04}"/>
              </a:ext>
            </a:extLst>
          </p:cNvPr>
          <p:cNvSpPr txBox="1"/>
          <p:nvPr/>
        </p:nvSpPr>
        <p:spPr>
          <a:xfrm>
            <a:off x="8976946" y="4818671"/>
            <a:ext cx="3177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Only 3 segment named   </a:t>
            </a:r>
            <a:r>
              <a:rPr lang="en-US" b="1" dirty="0">
                <a:solidFill>
                  <a:schemeClr val="accent1"/>
                </a:solidFill>
                <a:latin typeface="Segoe Print" panose="02000600000000000000" pitchFamily="2" charset="0"/>
              </a:rPr>
              <a:t>Notebook, Accessories, Peripherals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contributing more than 50% of total unique products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E47F4A-07FF-4139-8469-9FDE58648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185" y="49364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1059</Words>
  <Application>Microsoft Office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Gill Sans MT</vt:lpstr>
      <vt:lpstr>Segoe Print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Mishra</dc:creator>
  <cp:lastModifiedBy>Rohit Mishra</cp:lastModifiedBy>
  <cp:revision>78</cp:revision>
  <dcterms:created xsi:type="dcterms:W3CDTF">2023-03-04T05:38:26Z</dcterms:created>
  <dcterms:modified xsi:type="dcterms:W3CDTF">2023-03-04T22:26:19Z</dcterms:modified>
</cp:coreProperties>
</file>