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a125bea8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a125bea8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a125bea8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a125bea8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a125bea8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a125bea8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a125bea8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a125bea8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a125bea8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a125bea8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a125bea8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a125bea8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a125bea8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a125bea8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a125bea8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a125bea8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125bea8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a125bea8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125bea8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a125bea8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25bea8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25bea8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a125bea8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a125bea8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125bea8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a125bea8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125bea8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125bea8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a125bea8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a125bea8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125bea8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a125bea8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125bea8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a125bea8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125bea8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a125bea8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729450" y="1753550"/>
            <a:ext cx="77028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latin typeface="Times New Roman"/>
                <a:ea typeface="Times New Roman"/>
                <a:cs typeface="Times New Roman"/>
                <a:sym typeface="Times New Roman"/>
              </a:rPr>
              <a:t>Replikacija baza podataka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286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sr" sz="16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SEMINARSKI RAD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18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sr" sz="1800"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endParaRPr sz="200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29625" y="3879625"/>
            <a:ext cx="79872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>
                <a:latin typeface="Times New Roman"/>
                <a:ea typeface="Times New Roman"/>
                <a:cs typeface="Times New Roman"/>
                <a:sym typeface="Times New Roman"/>
              </a:rPr>
              <a:t>Profesor:                                                                  Student: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>
                <a:latin typeface="Times New Roman"/>
                <a:ea typeface="Times New Roman"/>
                <a:cs typeface="Times New Roman"/>
                <a:sym typeface="Times New Roman"/>
              </a:rPr>
              <a:t>Doc. Dr Aleksandar Stanimirović		Tijana Spasić 1064				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5" y="464850"/>
            <a:ext cx="1233650" cy="12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2250" y="464850"/>
            <a:ext cx="1190000" cy="11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322525" y="1417450"/>
            <a:ext cx="80955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>
                <a:latin typeface="Times New Roman"/>
                <a:ea typeface="Times New Roman"/>
                <a:cs typeface="Times New Roman"/>
                <a:sym typeface="Times New Roman"/>
              </a:rPr>
              <a:t>Snapshot agent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sr" sz="1600">
                <a:latin typeface="Times New Roman"/>
                <a:ea typeface="Times New Roman"/>
                <a:cs typeface="Times New Roman"/>
                <a:sym typeface="Times New Roman"/>
              </a:rPr>
              <a:t>To je izvršna datoteka koja pomaže u pripremi datoteka snimka koje sadrže šemu i objavljene podatke tabele i objekte baze podataka.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sr" sz="1600">
                <a:latin typeface="Times New Roman"/>
                <a:ea typeface="Times New Roman"/>
                <a:cs typeface="Times New Roman"/>
                <a:sym typeface="Times New Roman"/>
              </a:rPr>
              <a:t>Obično čuva podatke u direktorijumu snimka i beleži sinhronizovane zadatke u distribuiranoj bazi podataka.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sr" sz="1800">
                <a:latin typeface="Times New Roman"/>
                <a:ea typeface="Times New Roman"/>
                <a:cs typeface="Times New Roman"/>
                <a:sym typeface="Times New Roman"/>
              </a:rPr>
              <a:t>Distributivni agent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sr" sz="1600">
                <a:latin typeface="Times New Roman"/>
                <a:ea typeface="Times New Roman"/>
                <a:cs typeface="Times New Roman"/>
                <a:sym typeface="Times New Roman"/>
              </a:rPr>
              <a:t>Koristi se uglavnom za transakcijsku i snapshot replikaciju.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sr" sz="1600">
                <a:latin typeface="Times New Roman"/>
                <a:ea typeface="Times New Roman"/>
                <a:cs typeface="Times New Roman"/>
                <a:sym typeface="Times New Roman"/>
              </a:rPr>
              <a:t>Primenjuje snimak na pretplatnika i premešta transakcije iz distribuirane baze na pretplatnike.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sr" sz="1600">
                <a:latin typeface="Times New Roman"/>
                <a:ea typeface="Times New Roman"/>
                <a:cs typeface="Times New Roman"/>
                <a:sym typeface="Times New Roman"/>
              </a:rPr>
              <a:t>Pokreće se kod distributera da potpiše pretplate ili se pretplati na pretplatnika kako bi povukao pretplate.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1717150" y="586750"/>
            <a:ext cx="6636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Agenti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322525" y="1417450"/>
            <a:ext cx="80955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>
                <a:latin typeface="Times New Roman"/>
                <a:ea typeface="Times New Roman"/>
                <a:cs typeface="Times New Roman"/>
                <a:sym typeface="Times New Roman"/>
              </a:rPr>
              <a:t>Log reader agent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sr" sz="1600">
                <a:latin typeface="Times New Roman"/>
                <a:ea typeface="Times New Roman"/>
                <a:cs typeface="Times New Roman"/>
                <a:sym typeface="Times New Roman"/>
              </a:rPr>
              <a:t>Koristi se uz transakcijsku replikaciju koja pomera transakcije koje je potrebno kopirati iz logova, transakcija izdavača i distribuirane baze podataka.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sr" sz="1600">
                <a:latin typeface="Times New Roman"/>
                <a:ea typeface="Times New Roman"/>
                <a:cs typeface="Times New Roman"/>
                <a:sym typeface="Times New Roman"/>
              </a:rPr>
              <a:t>Svaka baza podataka ima svog agenta za čitanje logova koji radi na distributeru i može se povezati sa izdavačem.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717150" y="586750"/>
            <a:ext cx="6636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Agenti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322525" y="1417450"/>
            <a:ext cx="80955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>
                <a:latin typeface="Times New Roman"/>
                <a:ea typeface="Times New Roman"/>
                <a:cs typeface="Times New Roman"/>
                <a:sym typeface="Times New Roman"/>
              </a:rPr>
              <a:t>Merge agent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sr" sz="1800">
                <a:latin typeface="Times New Roman"/>
                <a:ea typeface="Times New Roman"/>
                <a:cs typeface="Times New Roman"/>
                <a:sym typeface="Times New Roman"/>
              </a:rPr>
              <a:t>Koristi se sa datotekom snimka na početnom nivou i prenosi inkrementalne promene podataka koje se događaju.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sr" sz="1800">
                <a:latin typeface="Times New Roman"/>
                <a:ea typeface="Times New Roman"/>
                <a:cs typeface="Times New Roman"/>
                <a:sym typeface="Times New Roman"/>
              </a:rPr>
              <a:t>Svaka pretplata za spajanje ima ličnog merge agenta koji se može povezati i sa izdavačem i sa pretplatnikom.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sr" sz="1800">
                <a:latin typeface="Times New Roman"/>
                <a:ea typeface="Times New Roman"/>
                <a:cs typeface="Times New Roman"/>
                <a:sym typeface="Times New Roman"/>
              </a:rPr>
              <a:t>Može da unese promene uz pomoć okidača.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17150" y="586750"/>
            <a:ext cx="6636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Agenti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322525" y="1417450"/>
            <a:ext cx="80955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900">
                <a:latin typeface="Times New Roman"/>
                <a:ea typeface="Times New Roman"/>
                <a:cs typeface="Times New Roman"/>
                <a:sym typeface="Times New Roman"/>
              </a:rPr>
              <a:t>Query reader agent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Koristi se uz transakcijsku replikaciju zajedno s opcijom ažuriranja redova.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Pokreće se kod distributera i prebacuje izmene izvršene kod pretplatnika nazad izdavaču.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1700"/>
              <a:buFont typeface="Times New Roman"/>
              <a:buChar char="●"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U slučaju ovog agenta, postoji samo jedna instanca koja servisira sve publikacije i izdavače za dodeljenu distributivnu bazu podataka.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1717150" y="586750"/>
            <a:ext cx="6636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Agenti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322525" y="1417450"/>
            <a:ext cx="80955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Replikacija MS SQL Servera je tehnologija za kopiranje i sinhronizaciju podataka između baza podataka kontinuirano ili redovno u zakazanim intervalima. Što se tiče pravca replikacije, MS SQL Server replikacija može biti: jednosmerna, jedan-prema-više, dvosmerna i više-na-jedan. Postoje četiri tipa replikacije MS SQL Server-a: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Snapshot replikacija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Transakcijska replikacija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Peer-to-peer replikacija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Merge replikacija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1717150" y="586750"/>
            <a:ext cx="6636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Tipovi MS SQL Server replikacija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322525" y="1417450"/>
            <a:ext cx="80955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Snapshot replikacija se koristi za precizno kopiranje podataka onako kako se pojavljuje u trenutku kada je stvoren snimak baze podataka.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717150" y="586750"/>
            <a:ext cx="6636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Snapshot replikacija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025" y="2571750"/>
            <a:ext cx="7283951" cy="19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322525" y="1417450"/>
            <a:ext cx="80955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Transakcijska replikacija je periodična automatizovana replikacija kada se podaci distribuiraju od glavne baze podataka do replike baze podataka u stvarnom vremenu (ili gotovo u stvarnom vremenu). Transakcijska replikacija je složenija od snapshot replikacije.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1717150" y="586750"/>
            <a:ext cx="6636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Transakcijska</a:t>
            </a: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 replikacija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25" y="2571750"/>
            <a:ext cx="7793950" cy="2079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322525" y="1417450"/>
            <a:ext cx="37005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Peer-to-peer replikacija koristi se za kopiranje podataka iz baze podataka više pretplatnika istovremeno. Ovaj tip replikacije MS SQL Server-a može se koristiti kada se serveri baza podataka distribuiraju širom sveta.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1717150" y="586750"/>
            <a:ext cx="6636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Peer-to-peer</a:t>
            </a: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 replikacija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725" y="1315225"/>
            <a:ext cx="3804134" cy="34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322525" y="1417450"/>
            <a:ext cx="80955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Merge repliakcija</a:t>
            </a: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 je vrsta dvosmerne replikacije koja se obično koristi u okruženjima server-klijent za sinhronizaciju podataka na poslužiteljima baze podataka kada se ne može kontinuirano povezivati.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1717150" y="586750"/>
            <a:ext cx="6636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 replikacija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700" y="2298025"/>
            <a:ext cx="4838050" cy="26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/>
        </p:nvSpPr>
        <p:spPr>
          <a:xfrm>
            <a:off x="1016500" y="1850025"/>
            <a:ext cx="74001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sr" sz="4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HVALA NA PAŽNJI!</a:t>
            </a:r>
            <a:endParaRPr sz="4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729450" y="1544975"/>
            <a:ext cx="76887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latin typeface="Times New Roman"/>
                <a:ea typeface="Times New Roman"/>
                <a:cs typeface="Times New Roman"/>
                <a:sym typeface="Times New Roman"/>
              </a:rPr>
              <a:t>Replikacija baze podataka je učestalo elektronsko kopiranje podataka iz baze podataka na jednom računaru ili serveru u bazu podataka na drugom - tako da svi korisnici dele isti nivo informacija. Rezultat je distribuirana baza podataka u kojoj korisnici mogu brzo pristupiti podacima relevantnim za svoje zadatke bez ometanja rada drugih.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717150" y="586750"/>
            <a:ext cx="6636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Replikacija baza podataka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729450" y="662025"/>
            <a:ext cx="76887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latin typeface="Times New Roman"/>
                <a:ea typeface="Times New Roman"/>
                <a:cs typeface="Times New Roman"/>
                <a:sym typeface="Times New Roman"/>
              </a:rPr>
              <a:t>Postoje dve vrste replikacije podataka na osnovu vremena prenosa podataka: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sr" sz="1800">
                <a:latin typeface="Times New Roman"/>
                <a:ea typeface="Times New Roman"/>
                <a:cs typeface="Times New Roman"/>
                <a:sym typeface="Times New Roman"/>
              </a:rPr>
              <a:t>Asinhrona replikacija je replikacija kod koje se podaci šalju na server modela - server sa kojeg replike uzimaju podatke - od klijenta. Zatim server modela upiše klijenta uz potvrdu da su podaci primljeni. Odatle se nastavlja kopiranje podataka u replike neodređenim ili nadziranim tempom.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1800"/>
              <a:buFont typeface="Times New Roman"/>
              <a:buChar char="●"/>
            </a:pPr>
            <a:r>
              <a:rPr lang="sr" sz="1800">
                <a:latin typeface="Times New Roman"/>
                <a:ea typeface="Times New Roman"/>
                <a:cs typeface="Times New Roman"/>
                <a:sym typeface="Times New Roman"/>
              </a:rPr>
              <a:t>Sinhrona replikacija je replikacija kod koje se podaci kopiraju sa klijent servera na server model, a zatim se dalje vrši kopiranje na sve servere replike pre nego što je klijent obavešten da su podaci replicirani.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727650" y="560175"/>
            <a:ext cx="7688700" cy="3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latin typeface="Times New Roman"/>
                <a:ea typeface="Times New Roman"/>
                <a:cs typeface="Times New Roman"/>
                <a:sym typeface="Times New Roman"/>
              </a:rPr>
              <a:t>Tipova replikacije baze podataka na osnovu vrste arhitekture servera: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i="1" lang="sr" sz="1700">
                <a:latin typeface="Times New Roman"/>
                <a:ea typeface="Times New Roman"/>
                <a:cs typeface="Times New Roman"/>
                <a:sym typeface="Times New Roman"/>
              </a:rPr>
              <a:t>Single-leader</a:t>
            </a: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 je arhitektura koju čini jedan server koji prima podatke od klijenata i replike crpe podatke odatle. Ovo je najčešća metoda. To je sinhronizovana metoda, ali pomalo nefleksibilna.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i="1" lang="sr" sz="1700">
                <a:latin typeface="Times New Roman"/>
                <a:ea typeface="Times New Roman"/>
                <a:cs typeface="Times New Roman"/>
                <a:sym typeface="Times New Roman"/>
              </a:rPr>
              <a:t>Multi-leader</a:t>
            </a: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 arhitekturu čini više servera koji mogu da primaju podatke i služe kao model za replike. To je korisno kad se replike raspodele i vođe moraju biti blizu svakoj kako bi se sprečilo kašnjenje.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i="1" lang="sr" sz="1700">
                <a:latin typeface="Times New Roman"/>
                <a:ea typeface="Times New Roman"/>
                <a:cs typeface="Times New Roman"/>
                <a:sym typeface="Times New Roman"/>
              </a:rPr>
              <a:t>Arhitektura bez vođe</a:t>
            </a: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 je arhitektura u kojoj svaki server može primati podatke i poslužiti kao model za replike. Ovo je pokrenuo Amazon-ov DinamoDB. Iako nudi maksimalnu fleksibilnost, on predstavlja izazove za sinhronizaciju.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729450" y="1680550"/>
            <a:ext cx="7688700" cy="26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700">
                <a:latin typeface="Times New Roman"/>
                <a:ea typeface="Times New Roman"/>
                <a:cs typeface="Times New Roman"/>
                <a:sym typeface="Times New Roman"/>
              </a:rPr>
              <a:t>Artikl </a:t>
            </a: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je osnovna jedinica SQL servera koja se sastoji od tabela, prikaza i pohranjenih procedura. Pomoću opcije filtriranja, artikl u procesu replikacije SQL-a može se skalirati vertikalno ili horizontalno. Moguće je stvoriti više artikla u istom objektu uz određena ograničenja.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717150" y="586750"/>
            <a:ext cx="6636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Arhitektura SQL Server replikacija - Komponente SQL Servera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375" y="2796600"/>
            <a:ext cx="1837375" cy="2023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729450" y="1680550"/>
            <a:ext cx="7688700" cy="26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700">
                <a:latin typeface="Times New Roman"/>
                <a:ea typeface="Times New Roman"/>
                <a:cs typeface="Times New Roman"/>
                <a:sym typeface="Times New Roman"/>
              </a:rPr>
              <a:t>Publikacija</a:t>
            </a: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 je logična zbirka artikala. Omogućuje da definišemo i konfigurišemo svojstva artikala na višem nivou tako da se mogu naslediti od drugih artikala u grupi. Artikl se ne može distribuirati samostalno, ali ga treba objaviti.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i="1" lang="sr" sz="1700">
                <a:latin typeface="Times New Roman"/>
                <a:ea typeface="Times New Roman"/>
                <a:cs typeface="Times New Roman"/>
                <a:sym typeface="Times New Roman"/>
              </a:rPr>
              <a:t>Filter</a:t>
            </a: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 je skup uslova za artikl. Replikacija MS SQL Server-a omogućava upotrebu filtera i odabir prilagođenih entiteta za replikaciju, što rezultuje smanjenjem prometa, suvišnosti i količine podataka smeštenih u replici baze podataka. 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717150" y="586750"/>
            <a:ext cx="6636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Arhitektura SQL Server replikacija - Komponente SQL Servera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69750" y="950625"/>
            <a:ext cx="32763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U reprodukciji MS SQL baze podataka postoje tri glavne uloge: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distributer,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izdavač (engl. publisher)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pretplatnik (engl. subscriber)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290" y="950625"/>
            <a:ext cx="4809185" cy="35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729450" y="1680550"/>
            <a:ext cx="7688700" cy="3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700">
                <a:latin typeface="Times New Roman"/>
                <a:ea typeface="Times New Roman"/>
                <a:cs typeface="Times New Roman"/>
                <a:sym typeface="Times New Roman"/>
              </a:rPr>
              <a:t>Distributer </a:t>
            </a: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je instanca MS SQL baze podataka konfigurirana za prikupljanje transakcija iz publikacija i za njihovo distribuiranje pretplatnicima. Distributer deluje kao baza podataka za skladištenje ponovljenih transakcija. Baza distributera može se istovremeno smatrati izdavačem i distributerom.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sr" sz="1600">
                <a:latin typeface="Times New Roman"/>
                <a:ea typeface="Times New Roman"/>
                <a:cs typeface="Times New Roman"/>
                <a:sym typeface="Times New Roman"/>
              </a:rPr>
              <a:t>Izdavač</a:t>
            </a:r>
            <a:r>
              <a:rPr lang="sr" sz="1600">
                <a:latin typeface="Times New Roman"/>
                <a:ea typeface="Times New Roman"/>
                <a:cs typeface="Times New Roman"/>
                <a:sym typeface="Times New Roman"/>
              </a:rPr>
              <a:t> je glavna kopija baze podataka na kojoj je konfigurirana publikacija, čineći podatke dostupnim drugim MS SQL serverima koji su konfigurirani za upotrebu u procesu replikacije. Izdavač može imati više publikacija.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i="1" lang="sr" sz="1600">
                <a:latin typeface="Times New Roman"/>
                <a:ea typeface="Times New Roman"/>
                <a:cs typeface="Times New Roman"/>
                <a:sym typeface="Times New Roman"/>
              </a:rPr>
              <a:t>Pretplatnik</a:t>
            </a:r>
            <a:r>
              <a:rPr lang="sr" sz="1600">
                <a:latin typeface="Times New Roman"/>
                <a:ea typeface="Times New Roman"/>
                <a:cs typeface="Times New Roman"/>
                <a:sym typeface="Times New Roman"/>
              </a:rPr>
              <a:t> je baza podataka koja prima replicirane podatke iz publikacije. Jedan pretplatnik može primiti podatke od više izdavača i publikacija. Model sa jednim pretplatnikom koristi se kada postoji jedan pretplatnik. Model sa više pretplatnika koristi se kada je više pretplatnika povezano u jednoj publikaciji.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717150" y="586750"/>
            <a:ext cx="6636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Arhitektura SQL Server replikacija - Komponente SQL Servera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322525" y="1680550"/>
            <a:ext cx="8095500" cy="26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Snapshot agent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Distributivni agent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Log reader agent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Merge agent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sr" sz="1700">
                <a:latin typeface="Times New Roman"/>
                <a:ea typeface="Times New Roman"/>
                <a:cs typeface="Times New Roman"/>
                <a:sym typeface="Times New Roman"/>
              </a:rPr>
              <a:t>Query reader agent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717150" y="586750"/>
            <a:ext cx="66366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2400">
                <a:latin typeface="Times New Roman"/>
                <a:ea typeface="Times New Roman"/>
                <a:cs typeface="Times New Roman"/>
                <a:sym typeface="Times New Roman"/>
              </a:rPr>
              <a:t>Agenti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225" y="1527400"/>
            <a:ext cx="59436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