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3a63c324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3a63c324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3a63c324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3a63c324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3a63c324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3a63c324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3a63c324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3a63c324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3a63c324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3a63c324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3a63c324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3a63c324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a63c324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a63c324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3a63c324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3a63c324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393ab40c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393ab40c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393ab40c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93ab40c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393ab40c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393ab40c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393ab40c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393ab40c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3a63c32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3a63c32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3a63c32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3a63c32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3a63c32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3a63c32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3a63c32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a63c32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nvSpPr>
        <p:spPr>
          <a:xfrm>
            <a:off x="729450" y="1753550"/>
            <a:ext cx="7702800" cy="1904700"/>
          </a:xfrm>
          <a:prstGeom prst="rect">
            <a:avLst/>
          </a:prstGeom>
          <a:noFill/>
          <a:ln>
            <a:noFill/>
          </a:ln>
        </p:spPr>
        <p:txBody>
          <a:bodyPr anchorCtr="0" anchor="t" bIns="91425" lIns="91425" spcFirstLastPara="1" rIns="91425" wrap="square" tIns="91425">
            <a:noAutofit/>
          </a:bodyPr>
          <a:lstStyle/>
          <a:p>
            <a:pPr indent="0" lvl="0" marL="2286000" rtl="0" algn="l">
              <a:spcBef>
                <a:spcPts val="0"/>
              </a:spcBef>
              <a:spcAft>
                <a:spcPts val="0"/>
              </a:spcAft>
              <a:buNone/>
            </a:pPr>
            <a:r>
              <a:t/>
            </a:r>
            <a:endParaRPr sz="2400">
              <a:solidFill>
                <a:srgbClr val="1A1A1A"/>
              </a:solidFill>
              <a:latin typeface="Times New Roman"/>
              <a:ea typeface="Times New Roman"/>
              <a:cs typeface="Times New Roman"/>
              <a:sym typeface="Times New Roman"/>
            </a:endParaRPr>
          </a:p>
          <a:p>
            <a:pPr indent="0" lvl="0" marL="0" rtl="0" algn="ctr">
              <a:lnSpc>
                <a:spcPct val="107916"/>
              </a:lnSpc>
              <a:spcBef>
                <a:spcPts val="0"/>
              </a:spcBef>
              <a:spcAft>
                <a:spcPts val="0"/>
              </a:spcAft>
              <a:buNone/>
            </a:pPr>
            <a:r>
              <a:rPr lang="sr" sz="1800">
                <a:latin typeface="Times New Roman"/>
                <a:ea typeface="Times New Roman"/>
                <a:cs typeface="Times New Roman"/>
                <a:sym typeface="Times New Roman"/>
              </a:rPr>
              <a:t>Fizičko projektvanje baze i optimizacija podataka</a:t>
            </a:r>
            <a:endParaRPr sz="2400">
              <a:solidFill>
                <a:srgbClr val="1A1A1A"/>
              </a:solidFill>
              <a:latin typeface="Times New Roman"/>
              <a:ea typeface="Times New Roman"/>
              <a:cs typeface="Times New Roman"/>
              <a:sym typeface="Times New Roman"/>
            </a:endParaRPr>
          </a:p>
          <a:p>
            <a:pPr indent="0" lvl="0" marL="2286000" rtl="0" algn="l">
              <a:spcBef>
                <a:spcPts val="800"/>
              </a:spcBef>
              <a:spcAft>
                <a:spcPts val="0"/>
              </a:spcAft>
              <a:buNone/>
            </a:pPr>
            <a:r>
              <a:rPr lang="sr" sz="2400">
                <a:solidFill>
                  <a:srgbClr val="1A1A1A"/>
                </a:solidFill>
                <a:latin typeface="Times New Roman"/>
                <a:ea typeface="Times New Roman"/>
                <a:cs typeface="Times New Roman"/>
                <a:sym typeface="Times New Roman"/>
              </a:rPr>
              <a:t>     </a:t>
            </a:r>
            <a:r>
              <a:rPr lang="sr" sz="1800">
                <a:solidFill>
                  <a:srgbClr val="1A1A1A"/>
                </a:solidFill>
                <a:latin typeface="Times New Roman"/>
                <a:ea typeface="Times New Roman"/>
                <a:cs typeface="Times New Roman"/>
                <a:sym typeface="Times New Roman"/>
              </a:rPr>
              <a:t>SEMINARSKI RAD</a:t>
            </a:r>
            <a:endParaRPr sz="1800">
              <a:solidFill>
                <a:srgbClr val="1A1A1A"/>
              </a:solidFill>
              <a:latin typeface="Times New Roman"/>
              <a:ea typeface="Times New Roman"/>
              <a:cs typeface="Times New Roman"/>
              <a:sym typeface="Times New Roman"/>
            </a:endParaRPr>
          </a:p>
          <a:p>
            <a:pPr indent="0" lvl="0" marL="2286000" rtl="0" algn="l">
              <a:spcBef>
                <a:spcPts val="0"/>
              </a:spcBef>
              <a:spcAft>
                <a:spcPts val="0"/>
              </a:spcAft>
              <a:buNone/>
            </a:pPr>
            <a:r>
              <a:t/>
            </a:r>
            <a:endParaRPr sz="2400">
              <a:solidFill>
                <a:srgbClr val="1A1A1A"/>
              </a:solidFill>
              <a:latin typeface="Times New Roman"/>
              <a:ea typeface="Times New Roman"/>
              <a:cs typeface="Times New Roman"/>
              <a:sym typeface="Times New Roman"/>
            </a:endParaRPr>
          </a:p>
          <a:p>
            <a:pPr indent="0" lvl="0" marL="0" rtl="0" algn="l">
              <a:lnSpc>
                <a:spcPct val="107916"/>
              </a:lnSpc>
              <a:spcBef>
                <a:spcPts val="0"/>
              </a:spcBef>
              <a:spcAft>
                <a:spcPts val="800"/>
              </a:spcAft>
              <a:buNone/>
            </a:pPr>
            <a:r>
              <a:rPr lang="sr" sz="1800">
                <a:latin typeface="Times New Roman"/>
                <a:ea typeface="Times New Roman"/>
                <a:cs typeface="Times New Roman"/>
                <a:sym typeface="Times New Roman"/>
              </a:rPr>
              <a:t>                </a:t>
            </a:r>
            <a:endParaRPr sz="2000">
              <a:solidFill>
                <a:srgbClr val="1A1A1A"/>
              </a:solidFill>
              <a:latin typeface="Times New Roman"/>
              <a:ea typeface="Times New Roman"/>
              <a:cs typeface="Times New Roman"/>
              <a:sym typeface="Times New Roman"/>
            </a:endParaRPr>
          </a:p>
        </p:txBody>
      </p:sp>
      <p:sp>
        <p:nvSpPr>
          <p:cNvPr id="87" name="Google Shape;87;p13"/>
          <p:cNvSpPr txBox="1"/>
          <p:nvPr/>
        </p:nvSpPr>
        <p:spPr>
          <a:xfrm>
            <a:off x="729625" y="3879625"/>
            <a:ext cx="7987200" cy="790500"/>
          </a:xfrm>
          <a:prstGeom prst="rect">
            <a:avLst/>
          </a:prstGeom>
          <a:noFill/>
          <a:ln>
            <a:noFill/>
          </a:ln>
        </p:spPr>
        <p:txBody>
          <a:bodyPr anchorCtr="0" anchor="t" bIns="91425" lIns="91425" spcFirstLastPara="1" rIns="91425" wrap="square" tIns="91425">
            <a:noAutofit/>
          </a:bodyPr>
          <a:lstStyle/>
          <a:p>
            <a:pPr indent="457200" lvl="0" marL="5486400" rtl="0" algn="l">
              <a:spcBef>
                <a:spcPts val="0"/>
              </a:spcBef>
              <a:spcAft>
                <a:spcPts val="0"/>
              </a:spcAft>
              <a:buNone/>
            </a:pPr>
            <a:r>
              <a:rPr lang="sr" sz="1800">
                <a:latin typeface="Times New Roman"/>
                <a:ea typeface="Times New Roman"/>
                <a:cs typeface="Times New Roman"/>
                <a:sym typeface="Times New Roman"/>
              </a:rPr>
              <a:t>Student: 			</a:t>
            </a:r>
            <a:endParaRPr sz="1800">
              <a:latin typeface="Times New Roman"/>
              <a:ea typeface="Times New Roman"/>
              <a:cs typeface="Times New Roman"/>
              <a:sym typeface="Times New Roman"/>
            </a:endParaRPr>
          </a:p>
          <a:p>
            <a:pPr indent="457200" lvl="0" marL="5486400" rtl="0" algn="l">
              <a:spcBef>
                <a:spcPts val="0"/>
              </a:spcBef>
              <a:spcAft>
                <a:spcPts val="0"/>
              </a:spcAft>
              <a:buNone/>
            </a:pPr>
            <a:r>
              <a:rPr lang="sr" sz="1800">
                <a:latin typeface="Times New Roman"/>
                <a:ea typeface="Times New Roman"/>
                <a:cs typeface="Times New Roman"/>
                <a:sym typeface="Times New Roman"/>
              </a:rPr>
              <a:t>Tijana Spasić 1064						</a:t>
            </a:r>
            <a:endParaRPr sz="1800">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468575" y="464850"/>
            <a:ext cx="1233650" cy="1233650"/>
          </a:xfrm>
          <a:prstGeom prst="rect">
            <a:avLst/>
          </a:prstGeom>
          <a:noFill/>
          <a:ln>
            <a:noFill/>
          </a:ln>
        </p:spPr>
      </p:pic>
      <p:pic>
        <p:nvPicPr>
          <p:cNvPr id="89" name="Google Shape;89;p13"/>
          <p:cNvPicPr preferRelativeResize="0"/>
          <p:nvPr/>
        </p:nvPicPr>
        <p:blipFill>
          <a:blip r:embed="rId4">
            <a:alphaModFix/>
          </a:blip>
          <a:stretch>
            <a:fillRect/>
          </a:stretch>
        </p:blipFill>
        <p:spPr>
          <a:xfrm>
            <a:off x="7242250" y="464850"/>
            <a:ext cx="1190000" cy="119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29450" y="1590050"/>
            <a:ext cx="7688700" cy="2749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i="1" lang="sr" sz="1200">
                <a:solidFill>
                  <a:srgbClr val="000000"/>
                </a:solidFill>
                <a:latin typeface="Times New Roman"/>
                <a:ea typeface="Times New Roman"/>
                <a:cs typeface="Times New Roman"/>
                <a:sym typeface="Times New Roman"/>
              </a:rPr>
              <a:t>Fizička organizacija podataka</a:t>
            </a:r>
            <a:endParaRPr b="1" i="1"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rPr lang="sr" sz="1200">
                <a:solidFill>
                  <a:srgbClr val="000000"/>
                </a:solidFill>
                <a:latin typeface="Times New Roman"/>
                <a:ea typeface="Times New Roman"/>
                <a:cs typeface="Times New Roman"/>
                <a:sym typeface="Times New Roman"/>
              </a:rPr>
              <a:t>Logička organizacija kao osnovno mesto čuvanja podataka vidi relaciju, odnosno tabelu. Fizička organizacija ide i dalje od toga. Ozbiljni sistemi omogućavaju veoma precizno upravljanje elementima fizičke organizacije podataka. Fizička organizacija podataka počiva na mnogo važnih koncepata kao što: prostori za tabele, stranice, baferi za stranice, particionisane tabele, kompresija podataka, katanci i različiti drugi koncepti često specifični za određene implementacije.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729450" y="1333100"/>
            <a:ext cx="7688700" cy="3006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i="1" lang="sr" sz="1200">
                <a:solidFill>
                  <a:srgbClr val="000000"/>
                </a:solidFill>
                <a:latin typeface="Times New Roman"/>
                <a:ea typeface="Times New Roman"/>
                <a:cs typeface="Times New Roman"/>
                <a:sym typeface="Times New Roman"/>
              </a:rPr>
              <a:t>Indeksi</a:t>
            </a:r>
            <a:endParaRPr b="1" i="1"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solidFill>
                  <a:srgbClr val="000000"/>
                </a:solidFill>
                <a:latin typeface="Times New Roman"/>
                <a:ea typeface="Times New Roman"/>
                <a:cs typeface="Times New Roman"/>
                <a:sym typeface="Times New Roman"/>
              </a:rPr>
              <a:t>Indeksi su pomoćne strukture podataka koje omogućavaju brže pristupanje podacima, odnosno brže pretraživanje po unapred izabranom ključu. Svaka tabela može da ima više indeksa sa različitim ključevima. Postoje:</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800"/>
              </a:spcBef>
              <a:spcAft>
                <a:spcPts val="0"/>
              </a:spcAft>
              <a:buClr>
                <a:srgbClr val="000000"/>
              </a:buClr>
              <a:buSzPts val="1200"/>
              <a:buFont typeface="Times New Roman"/>
              <a:buChar char="●"/>
            </a:pPr>
            <a:r>
              <a:rPr i="1" lang="sr" sz="1200">
                <a:solidFill>
                  <a:srgbClr val="000000"/>
                </a:solidFill>
                <a:latin typeface="Times New Roman"/>
                <a:ea typeface="Times New Roman"/>
                <a:cs typeface="Times New Roman"/>
                <a:sym typeface="Times New Roman"/>
              </a:rPr>
              <a:t>Jedinstveni indeksi</a:t>
            </a:r>
            <a:endParaRPr i="1"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i="1" lang="sr" sz="1200">
                <a:solidFill>
                  <a:srgbClr val="000000"/>
                </a:solidFill>
                <a:latin typeface="Times New Roman"/>
                <a:ea typeface="Times New Roman"/>
                <a:cs typeface="Times New Roman"/>
                <a:sym typeface="Times New Roman"/>
              </a:rPr>
              <a:t>Grupišući indeksi</a:t>
            </a:r>
            <a:endParaRPr i="1"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i="1" lang="sr" sz="1200">
                <a:solidFill>
                  <a:srgbClr val="000000"/>
                </a:solidFill>
                <a:latin typeface="Times New Roman"/>
                <a:ea typeface="Times New Roman"/>
                <a:cs typeface="Times New Roman"/>
                <a:sym typeface="Times New Roman"/>
              </a:rPr>
              <a:t>Bit-mapirani indeksi</a:t>
            </a:r>
            <a:endParaRPr i="1"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i="1" lang="sr" sz="1200">
                <a:solidFill>
                  <a:srgbClr val="000000"/>
                </a:solidFill>
                <a:latin typeface="Times New Roman"/>
                <a:ea typeface="Times New Roman"/>
                <a:cs typeface="Times New Roman"/>
                <a:sym typeface="Times New Roman"/>
              </a:rPr>
              <a:t>Indeksi sa strukturom B stabla</a:t>
            </a:r>
            <a:r>
              <a:rPr lang="sr" sz="1200">
                <a:solidFill>
                  <a:srgbClr val="000000"/>
                </a:solidFill>
                <a:latin typeface="Times New Roman"/>
                <a:ea typeface="Times New Roman"/>
                <a:cs typeface="Times New Roman"/>
                <a:sym typeface="Times New Roman"/>
              </a:rPr>
              <a:t> – ideja je da se podaci čuvaju u balansiranom stablu</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800"/>
              </a:spcBef>
              <a:spcAft>
                <a:spcPts val="0"/>
              </a:spcAft>
              <a:buClr>
                <a:srgbClr val="000000"/>
              </a:buClr>
              <a:buSzPts val="1200"/>
              <a:buFont typeface="Times New Roman"/>
              <a:buChar char="●"/>
            </a:pPr>
            <a:r>
              <a:rPr i="1" lang="sr" sz="1200">
                <a:solidFill>
                  <a:srgbClr val="000000"/>
                </a:solidFill>
                <a:latin typeface="Times New Roman"/>
                <a:ea typeface="Times New Roman"/>
                <a:cs typeface="Times New Roman"/>
                <a:sym typeface="Times New Roman"/>
              </a:rPr>
              <a:t>Heš tabele</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729450" y="1396975"/>
            <a:ext cx="7688700" cy="2943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800"/>
              </a:spcAft>
              <a:buNone/>
            </a:pPr>
            <a:r>
              <a:rPr lang="sr" sz="1200">
                <a:solidFill>
                  <a:srgbClr val="000000"/>
                </a:solidFill>
                <a:latin typeface="Times New Roman"/>
                <a:ea typeface="Times New Roman"/>
                <a:cs typeface="Times New Roman"/>
                <a:sym typeface="Times New Roman"/>
              </a:rPr>
              <a:t>Danas su uobičajni indeksi upravo oni sa strukturom B-stabla. Prednosti ovih indeksa su jednostavni i efikasni algoritmi za održavanje, a slabosti su što ne rade posebno dobro ako je mnogo redova a malo različitih vrednosti ključa, odnosno ako ima mnogo ponavljanja ključa. </a:t>
            </a:r>
            <a:endParaRPr/>
          </a:p>
        </p:txBody>
      </p:sp>
      <p:pic>
        <p:nvPicPr>
          <p:cNvPr id="152" name="Google Shape;152;p24"/>
          <p:cNvPicPr preferRelativeResize="0"/>
          <p:nvPr/>
        </p:nvPicPr>
        <p:blipFill>
          <a:blip r:embed="rId3">
            <a:alphaModFix/>
          </a:blip>
          <a:stretch>
            <a:fillRect/>
          </a:stretch>
        </p:blipFill>
        <p:spPr>
          <a:xfrm>
            <a:off x="1602000" y="2623250"/>
            <a:ext cx="5943600" cy="203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729450" y="1558425"/>
            <a:ext cx="7688700" cy="2781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i="1" lang="sr" sz="1200">
                <a:solidFill>
                  <a:srgbClr val="000000"/>
                </a:solidFill>
                <a:latin typeface="Times New Roman"/>
                <a:ea typeface="Times New Roman"/>
                <a:cs typeface="Times New Roman"/>
                <a:sym typeface="Times New Roman"/>
              </a:rPr>
              <a:t>Heš tabele </a:t>
            </a:r>
            <a:r>
              <a:rPr lang="sr" sz="1200">
                <a:solidFill>
                  <a:srgbClr val="000000"/>
                </a:solidFill>
                <a:latin typeface="Times New Roman"/>
                <a:ea typeface="Times New Roman"/>
                <a:cs typeface="Times New Roman"/>
                <a:sym typeface="Times New Roman"/>
              </a:rPr>
              <a:t>su alternativa klasičnim indeksima. Ovde se računaju heš vrednosti na osnovu ključnih atributa, a onda se pomoću dobijene vrednosti neposredno pristupa podacima. Alternativa ovom pristupu bi bilo da se vrši indeksiranje po heš vrednostima. Prednost heš tabela je efikasnije pristupanje pojedinačnim redovima sa tačno zadatim ključem, a slabost je ta što heš tabele nisu dobre za sekvencijalno pristupanje većem broju redova ili ako operator poređenja nije jednakost.</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solidFill>
                  <a:srgbClr val="000000"/>
                </a:solidFill>
                <a:latin typeface="Times New Roman"/>
                <a:ea typeface="Times New Roman"/>
                <a:cs typeface="Times New Roman"/>
                <a:sym typeface="Times New Roman"/>
              </a:rPr>
              <a:t>Idealan broj i vrsta indeksa zavise od vrste, namene i strukture tabele i baze podataka, kao i načina upotrebe.</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b="1" i="1" lang="sr" sz="1200">
                <a:solidFill>
                  <a:srgbClr val="000000"/>
                </a:solidFill>
                <a:latin typeface="Times New Roman"/>
                <a:ea typeface="Times New Roman"/>
                <a:cs typeface="Times New Roman"/>
                <a:sym typeface="Times New Roman"/>
              </a:rPr>
              <a:t>Upravljanje memorijom</a:t>
            </a:r>
            <a:endParaRPr b="1" i="1"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solidFill>
                  <a:srgbClr val="000000"/>
                </a:solidFill>
                <a:latin typeface="Times New Roman"/>
                <a:ea typeface="Times New Roman"/>
                <a:cs typeface="Times New Roman"/>
                <a:sym typeface="Times New Roman"/>
              </a:rPr>
              <a:t>Važno je da se pri administriranju SUBP (Sisem za upravljanje bazom podataka) dobro upravlja memorijom. Ako se memorija ne koristi dovoljno, ili se koristi pogrešno, suviše će se pristupati disku. </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idx="1" type="body"/>
          </p:nvPr>
        </p:nvSpPr>
        <p:spPr>
          <a:xfrm>
            <a:off x="729450" y="907675"/>
            <a:ext cx="7688700" cy="3432000"/>
          </a:xfrm>
          <a:prstGeom prst="rect">
            <a:avLst/>
          </a:prstGeom>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None/>
            </a:pPr>
            <a:r>
              <a:rPr b="1" lang="sr" sz="2000">
                <a:solidFill>
                  <a:srgbClr val="000000"/>
                </a:solidFill>
                <a:latin typeface="Times New Roman"/>
                <a:ea typeface="Times New Roman"/>
                <a:cs typeface="Times New Roman"/>
                <a:sym typeface="Times New Roman"/>
              </a:rPr>
              <a:t>Optimizacija upita</a:t>
            </a:r>
            <a:endParaRPr b="1" sz="20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solidFill>
                  <a:srgbClr val="000000"/>
                </a:solidFill>
                <a:latin typeface="Times New Roman"/>
                <a:ea typeface="Times New Roman"/>
                <a:cs typeface="Times New Roman"/>
                <a:sym typeface="Times New Roman"/>
              </a:rPr>
              <a:t>Da bi se neki upit izvršio nad bazom podataka, najpre se pravi plan izvršavanja upita. Ovaj plan najčešće obuhvata sledeće:</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80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Redosled koraka</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Operacije koje se izvršavaju u pojedinim koracima</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Strukture podataka koje se upotrebljavaju</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Način svakog pojedinačnog pristupanja podacima</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Procenjenu cenu svakog od koraka i celog posla</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idx="1" type="body"/>
          </p:nvPr>
        </p:nvSpPr>
        <p:spPr>
          <a:xfrm>
            <a:off x="729450" y="888925"/>
            <a:ext cx="7688700" cy="3450900"/>
          </a:xfrm>
          <a:prstGeom prst="rect">
            <a:avLst/>
          </a:prstGeom>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None/>
            </a:pPr>
            <a:r>
              <a:rPr b="1" lang="sr" sz="2000">
                <a:solidFill>
                  <a:srgbClr val="000000"/>
                </a:solidFill>
                <a:latin typeface="Times New Roman"/>
                <a:ea typeface="Times New Roman"/>
                <a:cs typeface="Times New Roman"/>
                <a:sym typeface="Times New Roman"/>
              </a:rPr>
              <a:t>Optimizacija na nivou strukture podataka</a:t>
            </a:r>
            <a:endParaRPr b="1" sz="20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solidFill>
                  <a:srgbClr val="000000"/>
                </a:solidFill>
                <a:latin typeface="Times New Roman"/>
                <a:ea typeface="Times New Roman"/>
                <a:cs typeface="Times New Roman"/>
                <a:sym typeface="Times New Roman"/>
              </a:rPr>
              <a:t>Ako imamo uzorak upita i njihove planove izvršavanja, onda možemo da sprovedemo optimizaciju strukture baze podataka u cilju povećavanja performansi uzorka upita. Ovde govorimo o optimizaciji fizičkog dizajna menjanjem fizičke strukture baze podataka.</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solidFill>
                  <a:srgbClr val="000000"/>
                </a:solidFill>
                <a:latin typeface="Times New Roman"/>
                <a:ea typeface="Times New Roman"/>
                <a:cs typeface="Times New Roman"/>
                <a:sym typeface="Times New Roman"/>
              </a:rPr>
              <a:t>Uzorak upita je skup tipičnih upita za koje se zna da će činiti najčešći oblik pristupanja bazi podataka. Dobar uzorak se sastoji od:</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80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skupa upita i promena baze podataka</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procenjene učestalosti izvršavanja i posebno vršno opterećenje za svaki upit i promenu</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80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formulisanih ciljnih performansi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729450" y="1539100"/>
            <a:ext cx="7688700" cy="2800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sr" sz="1200">
                <a:solidFill>
                  <a:srgbClr val="000000"/>
                </a:solidFill>
                <a:latin typeface="Times New Roman"/>
                <a:ea typeface="Times New Roman"/>
                <a:cs typeface="Times New Roman"/>
                <a:sym typeface="Times New Roman"/>
              </a:rPr>
              <a:t>Cilj strukturne optimizacije je prepoznavanje indeksa koje moramo da napravimo kao i prepoznavanje potrebnih promena u fizičkoj šemi:</a:t>
            </a:r>
            <a:endParaRPr sz="1200">
              <a:solidFill>
                <a:srgbClr val="000000"/>
              </a:solidFill>
              <a:latin typeface="Times New Roman"/>
              <a:ea typeface="Times New Roman"/>
              <a:cs typeface="Times New Roman"/>
              <a:sym typeface="Times New Roman"/>
            </a:endParaRPr>
          </a:p>
          <a:p>
            <a:pPr indent="-304800" lvl="0" marL="685800" rtl="0" algn="just">
              <a:lnSpc>
                <a:spcPct val="150000"/>
              </a:lnSpc>
              <a:spcBef>
                <a:spcPts val="80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Alternativna normalizacija</a:t>
            </a:r>
            <a:endParaRPr sz="1200">
              <a:solidFill>
                <a:srgbClr val="000000"/>
              </a:solidFill>
              <a:latin typeface="Times New Roman"/>
              <a:ea typeface="Times New Roman"/>
              <a:cs typeface="Times New Roman"/>
              <a:sym typeface="Times New Roman"/>
            </a:endParaRPr>
          </a:p>
          <a:p>
            <a:pPr indent="-304800" lvl="0" marL="6858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Denormalizacija</a:t>
            </a:r>
            <a:endParaRPr sz="1200">
              <a:solidFill>
                <a:srgbClr val="000000"/>
              </a:solidFill>
              <a:latin typeface="Times New Roman"/>
              <a:ea typeface="Times New Roman"/>
              <a:cs typeface="Times New Roman"/>
              <a:sym typeface="Times New Roman"/>
            </a:endParaRPr>
          </a:p>
          <a:p>
            <a:pPr indent="-304800" lvl="0" marL="6858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Uvođenje pogleda da bi se sakrile načinjene promene</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nvSpPr>
        <p:spPr>
          <a:xfrm>
            <a:off x="1016500" y="1850025"/>
            <a:ext cx="7400100" cy="2947800"/>
          </a:xfrm>
          <a:prstGeom prst="rect">
            <a:avLst/>
          </a:prstGeom>
          <a:noFill/>
          <a:ln>
            <a:noFill/>
          </a:ln>
        </p:spPr>
        <p:txBody>
          <a:bodyPr anchorCtr="0" anchor="t" bIns="91425" lIns="91425" spcFirstLastPara="1" rIns="91425" wrap="square" tIns="91425">
            <a:noAutofit/>
          </a:bodyPr>
          <a:lstStyle/>
          <a:p>
            <a:pPr indent="457200" lvl="0" marL="914400" rtl="0" algn="l">
              <a:lnSpc>
                <a:spcPct val="115000"/>
              </a:lnSpc>
              <a:spcBef>
                <a:spcPts val="0"/>
              </a:spcBef>
              <a:spcAft>
                <a:spcPts val="1600"/>
              </a:spcAft>
              <a:buNone/>
            </a:pPr>
            <a:r>
              <a:rPr lang="sr" sz="4000">
                <a:solidFill>
                  <a:srgbClr val="595959"/>
                </a:solidFill>
                <a:latin typeface="Times New Roman"/>
                <a:ea typeface="Times New Roman"/>
                <a:cs typeface="Times New Roman"/>
                <a:sym typeface="Times New Roman"/>
              </a:rPr>
              <a:t>HVALA NA PAŽNJI!</a:t>
            </a:r>
            <a:endParaRPr sz="4000">
              <a:solidFill>
                <a:srgbClr val="59595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nvSpPr>
        <p:spPr>
          <a:xfrm>
            <a:off x="1781500" y="896800"/>
            <a:ext cx="6636600" cy="6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r" sz="3000">
                <a:solidFill>
                  <a:srgbClr val="1A1A1A"/>
                </a:solidFill>
                <a:latin typeface="Times New Roman"/>
                <a:ea typeface="Times New Roman"/>
                <a:cs typeface="Times New Roman"/>
                <a:sym typeface="Times New Roman"/>
              </a:rPr>
              <a:t>Sadržaj</a:t>
            </a:r>
            <a:endParaRPr b="1" sz="2600">
              <a:solidFill>
                <a:srgbClr val="1A1A1A"/>
              </a:solidFill>
              <a:latin typeface="Raleway"/>
              <a:ea typeface="Raleway"/>
              <a:cs typeface="Raleway"/>
              <a:sym typeface="Raleway"/>
            </a:endParaRPr>
          </a:p>
        </p:txBody>
      </p:sp>
      <p:sp>
        <p:nvSpPr>
          <p:cNvPr id="95" name="Google Shape;95;p14"/>
          <p:cNvSpPr txBox="1"/>
          <p:nvPr/>
        </p:nvSpPr>
        <p:spPr>
          <a:xfrm>
            <a:off x="729450" y="1812875"/>
            <a:ext cx="7688700" cy="25272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595959"/>
              </a:buClr>
              <a:buSzPts val="2400"/>
              <a:buFont typeface="Times New Roman"/>
              <a:buChar char="●"/>
            </a:pPr>
            <a:r>
              <a:rPr lang="sr" sz="2400">
                <a:solidFill>
                  <a:srgbClr val="595959"/>
                </a:solidFill>
                <a:latin typeface="Times New Roman"/>
                <a:ea typeface="Times New Roman"/>
                <a:cs typeface="Times New Roman"/>
                <a:sym typeface="Times New Roman"/>
              </a:rPr>
              <a:t>Projektovanje baze podataka</a:t>
            </a:r>
            <a:endParaRPr sz="2400">
              <a:solidFill>
                <a:srgbClr val="595959"/>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595959"/>
              </a:buClr>
              <a:buSzPts val="2400"/>
              <a:buFont typeface="Times New Roman"/>
              <a:buChar char="●"/>
            </a:pPr>
            <a:r>
              <a:rPr lang="sr" sz="2400">
                <a:solidFill>
                  <a:srgbClr val="595959"/>
                </a:solidFill>
                <a:latin typeface="Times New Roman"/>
                <a:ea typeface="Times New Roman"/>
                <a:cs typeface="Times New Roman"/>
                <a:sym typeface="Times New Roman"/>
              </a:rPr>
              <a:t>Fizičko projektovanje baze podataka</a:t>
            </a:r>
            <a:endParaRPr sz="2400">
              <a:solidFill>
                <a:srgbClr val="595959"/>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595959"/>
              </a:buClr>
              <a:buSzPts val="2400"/>
              <a:buFont typeface="Times New Roman"/>
              <a:buChar char="●"/>
            </a:pPr>
            <a:r>
              <a:rPr lang="sr" sz="2400">
                <a:solidFill>
                  <a:srgbClr val="595959"/>
                </a:solidFill>
                <a:latin typeface="Times New Roman"/>
                <a:ea typeface="Times New Roman"/>
                <a:cs typeface="Times New Roman"/>
                <a:sym typeface="Times New Roman"/>
              </a:rPr>
              <a:t>Prevodjenje iz logičkog modela podataka u fizičku bazu podataka</a:t>
            </a:r>
            <a:endParaRPr sz="2400">
              <a:solidFill>
                <a:srgbClr val="595959"/>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595959"/>
              </a:buClr>
              <a:buSzPts val="2400"/>
              <a:buFont typeface="Times New Roman"/>
              <a:buChar char="●"/>
            </a:pPr>
            <a:r>
              <a:rPr lang="sr" sz="2400">
                <a:solidFill>
                  <a:srgbClr val="595959"/>
                </a:solidFill>
                <a:latin typeface="Times New Roman"/>
                <a:ea typeface="Times New Roman"/>
                <a:cs typeface="Times New Roman"/>
                <a:sym typeface="Times New Roman"/>
              </a:rPr>
              <a:t>Optimizacija podataka</a:t>
            </a:r>
            <a:endParaRPr sz="2400">
              <a:solidFill>
                <a:srgbClr val="59595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nvSpPr>
        <p:spPr>
          <a:xfrm>
            <a:off x="1781500" y="721000"/>
            <a:ext cx="66366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r" sz="3000">
                <a:solidFill>
                  <a:srgbClr val="1A1A1A"/>
                </a:solidFill>
                <a:latin typeface="Times New Roman"/>
                <a:ea typeface="Times New Roman"/>
                <a:cs typeface="Times New Roman"/>
                <a:sym typeface="Times New Roman"/>
              </a:rPr>
              <a:t>Projektovanje baze podataka</a:t>
            </a:r>
            <a:endParaRPr b="1" sz="2600">
              <a:solidFill>
                <a:srgbClr val="1A1A1A"/>
              </a:solidFill>
              <a:latin typeface="Raleway"/>
              <a:ea typeface="Raleway"/>
              <a:cs typeface="Raleway"/>
              <a:sym typeface="Raleway"/>
            </a:endParaRPr>
          </a:p>
        </p:txBody>
      </p:sp>
      <p:sp>
        <p:nvSpPr>
          <p:cNvPr id="101" name="Google Shape;101;p15"/>
          <p:cNvSpPr txBox="1"/>
          <p:nvPr/>
        </p:nvSpPr>
        <p:spPr>
          <a:xfrm>
            <a:off x="729450" y="1390475"/>
            <a:ext cx="7688700" cy="2949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sr" sz="1200">
                <a:latin typeface="Times New Roman"/>
                <a:ea typeface="Times New Roman"/>
                <a:cs typeface="Times New Roman"/>
                <a:sym typeface="Times New Roman"/>
              </a:rPr>
              <a:t>Projektovanje baze podataka je proces organizovanja podataka prema modelu baze podataka. Modeliranje podataka je proces kreiranja modela podataka za podatke koji se smeštaju u bazu podataka i prvi je korak u procesu dizajniranja same baze.</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latin typeface="Times New Roman"/>
                <a:ea typeface="Times New Roman"/>
                <a:cs typeface="Times New Roman"/>
                <a:sym typeface="Times New Roman"/>
              </a:rPr>
              <a:t>Primarni ciljevi upotrebe modela podataka su:</a:t>
            </a:r>
            <a:endParaRPr sz="1200">
              <a:latin typeface="Times New Roman"/>
              <a:ea typeface="Times New Roman"/>
              <a:cs typeface="Times New Roman"/>
              <a:sym typeface="Times New Roman"/>
            </a:endParaRPr>
          </a:p>
          <a:p>
            <a:pPr indent="-304800" lvl="0" marL="457200" rtl="0" algn="just">
              <a:lnSpc>
                <a:spcPct val="150000"/>
              </a:lnSpc>
              <a:spcBef>
                <a:spcPts val="800"/>
              </a:spcBef>
              <a:spcAft>
                <a:spcPts val="0"/>
              </a:spcAft>
              <a:buSzPts val="1200"/>
              <a:buFont typeface="Times New Roman"/>
              <a:buChar char="−"/>
            </a:pPr>
            <a:r>
              <a:rPr lang="sr" sz="1200">
                <a:latin typeface="Times New Roman"/>
                <a:ea typeface="Times New Roman"/>
                <a:cs typeface="Times New Roman"/>
                <a:sym typeface="Times New Roman"/>
              </a:rPr>
              <a:t>Osigurava da su svi podaci koji su zahtevani od baze podataka tačno predstavljeni</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sr" sz="1200">
                <a:latin typeface="Times New Roman"/>
                <a:ea typeface="Times New Roman"/>
                <a:cs typeface="Times New Roman"/>
                <a:sym typeface="Times New Roman"/>
              </a:rPr>
              <a:t>Propuštanje podataka će dovesti do stvaranja neispravnih izveštaja i generisaće pogrešne rezultate</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sr" sz="1200">
                <a:latin typeface="Times New Roman"/>
                <a:ea typeface="Times New Roman"/>
                <a:cs typeface="Times New Roman"/>
                <a:sym typeface="Times New Roman"/>
              </a:rPr>
              <a:t>Struktura modela podataka pomaže u definisanju relacijskih tabela, primarnih i stranih ključeva i smeštenih procedura</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sr" sz="1200">
                <a:latin typeface="Times New Roman"/>
                <a:ea typeface="Times New Roman"/>
                <a:cs typeface="Times New Roman"/>
                <a:sym typeface="Times New Roman"/>
              </a:rPr>
              <a:t>Omogućava jasnu sliku o osnovnim podacima i programeri ih mogu koristiti za kreiranje fizičke baze podataka</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sr" sz="1200">
                <a:latin typeface="Times New Roman"/>
                <a:ea typeface="Times New Roman"/>
                <a:cs typeface="Times New Roman"/>
                <a:sym typeface="Times New Roman"/>
              </a:rPr>
              <a:t>Korisno za identifikovanje nedostajućih i suvišnih podataka</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sr" sz="1200">
                <a:latin typeface="Times New Roman"/>
                <a:ea typeface="Times New Roman"/>
                <a:cs typeface="Times New Roman"/>
                <a:sym typeface="Times New Roman"/>
              </a:rPr>
              <a:t>Iako je početno stvaranje modela podataka dugotrajno, čini nadogradnju i održavanje IT infrastrukture jeftinijom i bržom</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200">
              <a:latin typeface="Times New Roman"/>
              <a:ea typeface="Times New Roman"/>
              <a:cs typeface="Times New Roman"/>
              <a:sym typeface="Times New Roman"/>
            </a:endParaRPr>
          </a:p>
          <a:p>
            <a:pPr indent="0" lvl="0" marL="0" rtl="0" algn="just">
              <a:lnSpc>
                <a:spcPct val="115000"/>
              </a:lnSpc>
              <a:spcBef>
                <a:spcPts val="80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9450" y="914675"/>
            <a:ext cx="7688700" cy="3425400"/>
          </a:xfrm>
          <a:prstGeom prst="rect">
            <a:avLst/>
          </a:prstGeom>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None/>
            </a:pPr>
            <a:r>
              <a:rPr lang="sr" sz="1800">
                <a:solidFill>
                  <a:srgbClr val="000000"/>
                </a:solidFill>
                <a:latin typeface="Times New Roman"/>
                <a:ea typeface="Times New Roman"/>
                <a:cs typeface="Times New Roman"/>
                <a:sym typeface="Times New Roman"/>
              </a:rPr>
              <a:t>Projektovanje podataka može biti konceptualno, logičko i fizičko.</a:t>
            </a:r>
            <a:endParaRPr b="1" i="1" sz="18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i="1" lang="sr" sz="1200">
                <a:solidFill>
                  <a:srgbClr val="000000"/>
                </a:solidFill>
                <a:latin typeface="Times New Roman"/>
                <a:ea typeface="Times New Roman"/>
                <a:cs typeface="Times New Roman"/>
                <a:sym typeface="Times New Roman"/>
              </a:rPr>
              <a:t>Konceptualni model</a:t>
            </a:r>
            <a:r>
              <a:rPr lang="sr" sz="1200">
                <a:solidFill>
                  <a:srgbClr val="000000"/>
                </a:solidFill>
                <a:latin typeface="Times New Roman"/>
                <a:ea typeface="Times New Roman"/>
                <a:cs typeface="Times New Roman"/>
                <a:sym typeface="Times New Roman"/>
              </a:rPr>
              <a:t> podataka identifikuje odnose na najvišem nivou između različitih entiteta. </a:t>
            </a:r>
            <a:endParaRPr b="1" i="1"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i="1" lang="sr" sz="1200">
                <a:solidFill>
                  <a:srgbClr val="000000"/>
                </a:solidFill>
                <a:latin typeface="Times New Roman"/>
                <a:ea typeface="Times New Roman"/>
                <a:cs typeface="Times New Roman"/>
                <a:sym typeface="Times New Roman"/>
              </a:rPr>
              <a:t>Logički model</a:t>
            </a:r>
            <a:r>
              <a:rPr lang="sr" sz="1200">
                <a:solidFill>
                  <a:srgbClr val="000000"/>
                </a:solidFill>
                <a:latin typeface="Times New Roman"/>
                <a:ea typeface="Times New Roman"/>
                <a:cs typeface="Times New Roman"/>
                <a:sym typeface="Times New Roman"/>
              </a:rPr>
              <a:t> podataka opisuje podatke što je moguće detaljnije, bez obzira na to kako će se fizički implementirati u bazi podataka. </a:t>
            </a:r>
            <a:endParaRPr b="1" i="1"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i="1" lang="sr" sz="1200">
                <a:solidFill>
                  <a:srgbClr val="000000"/>
                </a:solidFill>
                <a:latin typeface="Times New Roman"/>
                <a:ea typeface="Times New Roman"/>
                <a:cs typeface="Times New Roman"/>
                <a:sym typeface="Times New Roman"/>
              </a:rPr>
              <a:t>Fizički model</a:t>
            </a:r>
            <a:r>
              <a:rPr lang="sr" sz="1200">
                <a:solidFill>
                  <a:srgbClr val="000000"/>
                </a:solidFill>
                <a:latin typeface="Times New Roman"/>
                <a:ea typeface="Times New Roman"/>
                <a:cs typeface="Times New Roman"/>
                <a:sym typeface="Times New Roman"/>
              </a:rPr>
              <a:t> podataka pokazuje kako će se model graditi u bazi podataka. Fizički model baze podataka prikazuje sve strukture tabele, uključujući ime kolone, tip podataka kolone, ograničenja kolone, primarni i strani ključ i odnose između tabela.</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200">
              <a:solidFill>
                <a:srgbClr val="000000"/>
              </a:solidFill>
              <a:latin typeface="Times New Roman"/>
              <a:ea typeface="Times New Roman"/>
              <a:cs typeface="Times New Roman"/>
              <a:sym typeface="Times New Roman"/>
            </a:endParaRPr>
          </a:p>
        </p:txBody>
      </p:sp>
      <p:pic>
        <p:nvPicPr>
          <p:cNvPr descr="pr.jpg" id="107" name="Google Shape;107;p16"/>
          <p:cNvPicPr preferRelativeResize="0"/>
          <p:nvPr/>
        </p:nvPicPr>
        <p:blipFill>
          <a:blip r:embed="rId3">
            <a:alphaModFix/>
          </a:blip>
          <a:stretch>
            <a:fillRect/>
          </a:stretch>
        </p:blipFill>
        <p:spPr>
          <a:xfrm>
            <a:off x="4278825" y="3154000"/>
            <a:ext cx="4090075" cy="190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29450" y="1544975"/>
            <a:ext cx="7688700" cy="2795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sr" sz="1200">
                <a:solidFill>
                  <a:srgbClr val="000000"/>
                </a:solidFill>
                <a:latin typeface="Times New Roman"/>
                <a:ea typeface="Times New Roman"/>
                <a:cs typeface="Times New Roman"/>
                <a:sym typeface="Times New Roman"/>
              </a:rPr>
              <a:t>Fizičko projektovanje baze podataka je proces pretvaranja modela podataka u fizičku strukturu podataka određenog sistema za upravljanje bazama podataka (Database Management System – DBMS).  Neke od karakteristika fizičkog modela podataka su:</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80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Fizički model podataka opisuje potrebu za podacima za jedan projekat ili aplikaciju, iako je možda integrisan sa drugim fizičkim modelima podataka zasnovanih na obimu projekta</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Model podataka sadrži odnose izmedju tabela koje se bave kardinalnošću i poništavanjem relacija</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Razvijen za specijalnu verziju DBMS-a, lokacije ili tehnologije koja će se koristiti u projektu</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Kolone treba da imaju tačne tipove podataka, dodeljene dužine i dodeljene početne vrednosti</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sr" sz="1200">
                <a:solidFill>
                  <a:srgbClr val="000000"/>
                </a:solidFill>
                <a:latin typeface="Times New Roman"/>
                <a:ea typeface="Times New Roman"/>
                <a:cs typeface="Times New Roman"/>
                <a:sym typeface="Times New Roman"/>
              </a:rPr>
              <a:t>Definisani su i primarni i strani ključevi, indeksi, profili pristupa i autorizacije, itd.</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600"/>
              </a:spcAft>
              <a:buNone/>
            </a:pPr>
            <a:r>
              <a:t/>
            </a:r>
            <a:endParaRPr/>
          </a:p>
        </p:txBody>
      </p:sp>
      <p:sp>
        <p:nvSpPr>
          <p:cNvPr id="113" name="Google Shape;113;p17"/>
          <p:cNvSpPr txBox="1"/>
          <p:nvPr/>
        </p:nvSpPr>
        <p:spPr>
          <a:xfrm>
            <a:off x="1717150" y="772500"/>
            <a:ext cx="66366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r" sz="3000">
                <a:solidFill>
                  <a:srgbClr val="1A1A1A"/>
                </a:solidFill>
                <a:latin typeface="Times New Roman"/>
                <a:ea typeface="Times New Roman"/>
                <a:cs typeface="Times New Roman"/>
                <a:sym typeface="Times New Roman"/>
              </a:rPr>
              <a:t>Fizičko p</a:t>
            </a:r>
            <a:r>
              <a:rPr lang="sr" sz="3000">
                <a:solidFill>
                  <a:srgbClr val="1A1A1A"/>
                </a:solidFill>
                <a:latin typeface="Times New Roman"/>
                <a:ea typeface="Times New Roman"/>
                <a:cs typeface="Times New Roman"/>
                <a:sym typeface="Times New Roman"/>
              </a:rPr>
              <a:t>rojektovanje baze podataka</a:t>
            </a:r>
            <a:endParaRPr b="1" sz="2600">
              <a:solidFill>
                <a:srgbClr val="1A1A1A"/>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729450" y="901250"/>
            <a:ext cx="7688700" cy="3438600"/>
          </a:xfrm>
          <a:prstGeom prst="rect">
            <a:avLst/>
          </a:prstGeom>
        </p:spPr>
        <p:txBody>
          <a:bodyPr anchorCtr="0" anchor="t" bIns="91425" lIns="91425" spcFirstLastPara="1" rIns="91425" wrap="square" tIns="91425">
            <a:noAutofit/>
          </a:bodyPr>
          <a:lstStyle/>
          <a:p>
            <a:pPr indent="457200" lvl="0" marL="457200" rtl="0" algn="just">
              <a:lnSpc>
                <a:spcPct val="150000"/>
              </a:lnSpc>
              <a:spcBef>
                <a:spcPts val="0"/>
              </a:spcBef>
              <a:spcAft>
                <a:spcPts val="0"/>
              </a:spcAft>
              <a:buNone/>
            </a:pPr>
            <a:r>
              <a:rPr lang="sr" sz="1600">
                <a:solidFill>
                  <a:srgbClr val="000000"/>
                </a:solidFill>
                <a:latin typeface="Times New Roman"/>
                <a:ea typeface="Times New Roman"/>
                <a:cs typeface="Times New Roman"/>
                <a:sym typeface="Times New Roman"/>
              </a:rPr>
              <a:t>Prevodjenje šeme u konkretnu bazu podataka zahteva kreiranje sledećih stvari:</a:t>
            </a:r>
            <a:endParaRPr sz="16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i="1" lang="sr" sz="1200">
                <a:solidFill>
                  <a:srgbClr val="000000"/>
                </a:solidFill>
                <a:latin typeface="Times New Roman"/>
                <a:ea typeface="Times New Roman"/>
                <a:cs typeface="Times New Roman"/>
                <a:sym typeface="Times New Roman"/>
              </a:rPr>
              <a:t>Prostori za tabele - </a:t>
            </a:r>
            <a:r>
              <a:rPr lang="sr" sz="1200">
                <a:solidFill>
                  <a:srgbClr val="000000"/>
                </a:solidFill>
                <a:latin typeface="Times New Roman"/>
                <a:ea typeface="Times New Roman"/>
                <a:cs typeface="Times New Roman"/>
                <a:sym typeface="Times New Roman"/>
              </a:rPr>
              <a:t>Osnovni skladišni prostor se obično naziva prostor za tabele (engl. table space).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i="1" lang="sr" sz="1200">
                <a:solidFill>
                  <a:srgbClr val="000000"/>
                </a:solidFill>
                <a:latin typeface="Times New Roman"/>
                <a:ea typeface="Times New Roman"/>
                <a:cs typeface="Times New Roman"/>
                <a:sym typeface="Times New Roman"/>
              </a:rPr>
              <a:t>Particionisane tabele - </a:t>
            </a:r>
            <a:r>
              <a:rPr lang="sr" sz="1200">
                <a:solidFill>
                  <a:srgbClr val="000000"/>
                </a:solidFill>
                <a:latin typeface="Times New Roman"/>
                <a:ea typeface="Times New Roman"/>
                <a:cs typeface="Times New Roman"/>
                <a:sym typeface="Times New Roman"/>
              </a:rPr>
              <a:t>Sadržaj tabele može da se podeli u više fizičkih celina (particija) na osnovu vrednosti ključa.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i="1" lang="sr" sz="1200">
                <a:solidFill>
                  <a:srgbClr val="000000"/>
                </a:solidFill>
                <a:latin typeface="Times New Roman"/>
                <a:ea typeface="Times New Roman"/>
                <a:cs typeface="Times New Roman"/>
                <a:sym typeface="Times New Roman"/>
              </a:rPr>
              <a:t>Indeksi - </a:t>
            </a:r>
            <a:r>
              <a:rPr lang="sr" sz="1200">
                <a:solidFill>
                  <a:srgbClr val="000000"/>
                </a:solidFill>
                <a:latin typeface="Times New Roman"/>
                <a:ea typeface="Times New Roman"/>
                <a:cs typeface="Times New Roman"/>
                <a:sym typeface="Times New Roman"/>
              </a:rPr>
              <a:t>Indeksi su pomoćne strukture podataka koje omogućavaju brže pristupanje podacima, odnosno brže pretraživanje po unapred izabranom ključu.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i="1" lang="sr" sz="1200">
                <a:solidFill>
                  <a:srgbClr val="000000"/>
                </a:solidFill>
                <a:latin typeface="Times New Roman"/>
                <a:ea typeface="Times New Roman"/>
                <a:cs typeface="Times New Roman"/>
                <a:sym typeface="Times New Roman"/>
              </a:rPr>
              <a:t>Katanac - </a:t>
            </a:r>
            <a:r>
              <a:rPr lang="sr" sz="1200">
                <a:solidFill>
                  <a:srgbClr val="000000"/>
                </a:solidFill>
                <a:latin typeface="Times New Roman"/>
                <a:ea typeface="Times New Roman"/>
                <a:cs typeface="Times New Roman"/>
                <a:sym typeface="Times New Roman"/>
              </a:rPr>
              <a:t>Uobičajan način implementiranja izolovanosti i transakcija pomoću mehanizma katanca.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i="1" lang="sr" sz="1200">
                <a:solidFill>
                  <a:srgbClr val="000000"/>
                </a:solidFill>
                <a:latin typeface="Times New Roman"/>
                <a:ea typeface="Times New Roman"/>
                <a:cs typeface="Times New Roman"/>
                <a:sym typeface="Times New Roman"/>
              </a:rPr>
              <a:t>Eskalacija katanca - </a:t>
            </a:r>
            <a:r>
              <a:rPr lang="sr" sz="1200">
                <a:solidFill>
                  <a:srgbClr val="000000"/>
                </a:solidFill>
                <a:latin typeface="Times New Roman"/>
                <a:ea typeface="Times New Roman"/>
                <a:cs typeface="Times New Roman"/>
                <a:sym typeface="Times New Roman"/>
              </a:rPr>
              <a:t>Veličina katanca može da bude različita. Tako katanac može da zaključava jedan red ili više redova ili jednu stranicu ili više stranica.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i="1" lang="sr" sz="1200">
                <a:solidFill>
                  <a:srgbClr val="000000"/>
                </a:solidFill>
                <a:latin typeface="Times New Roman"/>
                <a:ea typeface="Times New Roman"/>
                <a:cs typeface="Times New Roman"/>
                <a:sym typeface="Times New Roman"/>
              </a:rPr>
              <a:t>Bafer za stranice - </a:t>
            </a:r>
            <a:r>
              <a:rPr lang="sr" sz="1200">
                <a:solidFill>
                  <a:srgbClr val="000000"/>
                </a:solidFill>
                <a:latin typeface="Times New Roman"/>
                <a:ea typeface="Times New Roman"/>
                <a:cs typeface="Times New Roman"/>
                <a:sym typeface="Times New Roman"/>
              </a:rPr>
              <a:t>Bafer za stranice je memorijski prostor predvidjen za čuvanje kopije dela stranica jednog prostora za tabele, radi omogućavanja bržeg pristupa podacima.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nvSpPr>
        <p:spPr>
          <a:xfrm>
            <a:off x="1673975" y="856075"/>
            <a:ext cx="72936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r" sz="2000">
                <a:solidFill>
                  <a:srgbClr val="1A1A1A"/>
                </a:solidFill>
                <a:latin typeface="Times New Roman"/>
                <a:ea typeface="Times New Roman"/>
                <a:cs typeface="Times New Roman"/>
                <a:sym typeface="Times New Roman"/>
              </a:rPr>
              <a:t>Prevođenje iz logičkog modela podataka u fizičku bazu podataka</a:t>
            </a:r>
            <a:endParaRPr b="1" sz="2000">
              <a:solidFill>
                <a:srgbClr val="1A1A1A"/>
              </a:solidFill>
              <a:latin typeface="Times New Roman"/>
              <a:ea typeface="Times New Roman"/>
              <a:cs typeface="Times New Roman"/>
              <a:sym typeface="Times New Roman"/>
            </a:endParaRPr>
          </a:p>
        </p:txBody>
      </p:sp>
      <p:sp>
        <p:nvSpPr>
          <p:cNvPr id="124" name="Google Shape;124;p19"/>
          <p:cNvSpPr txBox="1"/>
          <p:nvPr/>
        </p:nvSpPr>
        <p:spPr>
          <a:xfrm>
            <a:off x="729450" y="1390475"/>
            <a:ext cx="7688700" cy="2949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sr" sz="1200">
                <a:latin typeface="Times New Roman"/>
                <a:ea typeface="Times New Roman"/>
                <a:cs typeface="Times New Roman"/>
                <a:sym typeface="Times New Roman"/>
              </a:rPr>
              <a:t>Fizičko projektovanje baze podataka prevodi logički model podataka u skup SQL izraza koji definišu bazu podataka. Za sisteme relacionih baza podataka, relativno je lako prevesti logički model podataka u fizičku bazu podataka. Na kraju je kreirana SQL baza podataka u koju se mogu smeštati podaci.</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latin typeface="Times New Roman"/>
                <a:ea typeface="Times New Roman"/>
                <a:cs typeface="Times New Roman"/>
                <a:sym typeface="Times New Roman"/>
              </a:rPr>
              <a:t>Postoje 4 pravila prevodjenja iz logičkog modela podataka u fizičku bazu podataka:</a:t>
            </a:r>
            <a:endParaRPr sz="1200">
              <a:latin typeface="Times New Roman"/>
              <a:ea typeface="Times New Roman"/>
              <a:cs typeface="Times New Roman"/>
              <a:sym typeface="Times New Roman"/>
            </a:endParaRPr>
          </a:p>
          <a:p>
            <a:pPr indent="-304800" lvl="0" marL="457200" rtl="0" algn="just">
              <a:lnSpc>
                <a:spcPct val="150000"/>
              </a:lnSpc>
              <a:spcBef>
                <a:spcPts val="800"/>
              </a:spcBef>
              <a:spcAft>
                <a:spcPts val="0"/>
              </a:spcAft>
              <a:buSzPts val="1200"/>
              <a:buFont typeface="Times New Roman"/>
              <a:buAutoNum type="arabicPeriod"/>
            </a:pPr>
            <a:r>
              <a:rPr lang="sr" sz="1200">
                <a:latin typeface="Times New Roman"/>
                <a:ea typeface="Times New Roman"/>
                <a:cs typeface="Times New Roman"/>
                <a:sym typeface="Times New Roman"/>
              </a:rPr>
              <a:t>Entiteti postaju tabele u fizičkoj bazi podataka.</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AutoNum type="arabicPeriod"/>
            </a:pPr>
            <a:r>
              <a:rPr lang="sr" sz="1200">
                <a:latin typeface="Times New Roman"/>
                <a:ea typeface="Times New Roman"/>
                <a:cs typeface="Times New Roman"/>
                <a:sym typeface="Times New Roman"/>
              </a:rPr>
              <a:t>Atributi postaju kolone u fizičkoj bazi podataka. Treba se izabrati odgovarajući tip podataka za svaku od kolona.</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AutoNum type="arabicPeriod"/>
            </a:pPr>
            <a:r>
              <a:rPr lang="sr" sz="1200">
                <a:latin typeface="Times New Roman"/>
                <a:ea typeface="Times New Roman"/>
                <a:cs typeface="Times New Roman"/>
                <a:sym typeface="Times New Roman"/>
              </a:rPr>
              <a:t>Jedinstveni identifikatori postaju kolone koje ne mogu da imaju NULL vrednosti. Ove kolone se nazivaju i primarni ključevi fizičke baze podataka. Moguće je kreirati jedinstveni indeks nad identifikatorima kako bi se iskoristila jedinstvenost.</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800"/>
              </a:spcAft>
              <a:buSzPts val="1200"/>
              <a:buFont typeface="Times New Roman"/>
              <a:buAutoNum type="arabicPeriod"/>
            </a:pPr>
            <a:r>
              <a:rPr lang="sr" sz="1200">
                <a:latin typeface="Times New Roman"/>
                <a:ea typeface="Times New Roman"/>
                <a:cs typeface="Times New Roman"/>
                <a:sym typeface="Times New Roman"/>
              </a:rPr>
              <a:t>Veze su modelirane kao strani ključevi.</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nvSpPr>
        <p:spPr>
          <a:xfrm>
            <a:off x="1673975" y="856075"/>
            <a:ext cx="72936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r" sz="2000">
                <a:solidFill>
                  <a:srgbClr val="1A1A1A"/>
                </a:solidFill>
                <a:latin typeface="Times New Roman"/>
                <a:ea typeface="Times New Roman"/>
                <a:cs typeface="Times New Roman"/>
                <a:sym typeface="Times New Roman"/>
              </a:rPr>
              <a:t>Optimizacija</a:t>
            </a:r>
            <a:r>
              <a:rPr b="1" lang="sr" sz="2000">
                <a:solidFill>
                  <a:srgbClr val="1A1A1A"/>
                </a:solidFill>
                <a:latin typeface="Times New Roman"/>
                <a:ea typeface="Times New Roman"/>
                <a:cs typeface="Times New Roman"/>
                <a:sym typeface="Times New Roman"/>
              </a:rPr>
              <a:t> podataka</a:t>
            </a:r>
            <a:endParaRPr b="1" sz="2000">
              <a:solidFill>
                <a:srgbClr val="1A1A1A"/>
              </a:solidFill>
              <a:latin typeface="Times New Roman"/>
              <a:ea typeface="Times New Roman"/>
              <a:cs typeface="Times New Roman"/>
              <a:sym typeface="Times New Roman"/>
            </a:endParaRPr>
          </a:p>
        </p:txBody>
      </p:sp>
      <p:sp>
        <p:nvSpPr>
          <p:cNvPr id="130" name="Google Shape;130;p20"/>
          <p:cNvSpPr txBox="1"/>
          <p:nvPr/>
        </p:nvSpPr>
        <p:spPr>
          <a:xfrm>
            <a:off x="729450" y="1390475"/>
            <a:ext cx="7688700" cy="2949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sr" sz="1200">
                <a:latin typeface="Times New Roman"/>
                <a:ea typeface="Times New Roman"/>
                <a:cs typeface="Times New Roman"/>
                <a:sym typeface="Times New Roman"/>
              </a:rPr>
              <a:t>Postoji nekoliko opcija u postizanju ciljanih performansi i sve one se mogu podeliti u tri kategorije:</a:t>
            </a:r>
            <a:endParaRPr sz="1200">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sr" sz="1200">
                <a:latin typeface="Times New Roman"/>
                <a:ea typeface="Times New Roman"/>
                <a:cs typeface="Times New Roman"/>
                <a:sym typeface="Times New Roman"/>
              </a:rPr>
              <a:t>1. Optimizacija na nivou interne organizacije podataka</a:t>
            </a:r>
            <a:endParaRPr sz="1200">
              <a:latin typeface="Times New Roman"/>
              <a:ea typeface="Times New Roman"/>
              <a:cs typeface="Times New Roman"/>
              <a:sym typeface="Times New Roman"/>
            </a:endParaRPr>
          </a:p>
          <a:p>
            <a:pPr indent="-304800" lvl="0" marL="914400" rtl="0" algn="just">
              <a:lnSpc>
                <a:spcPct val="150000"/>
              </a:lnSpc>
              <a:spcBef>
                <a:spcPts val="0"/>
              </a:spcBef>
              <a:spcAft>
                <a:spcPts val="0"/>
              </a:spcAft>
              <a:buSzPts val="1200"/>
              <a:buFont typeface="Times New Roman"/>
              <a:buChar char="⮚"/>
            </a:pPr>
            <a:r>
              <a:rPr lang="sr" sz="1200">
                <a:latin typeface="Times New Roman"/>
                <a:ea typeface="Times New Roman"/>
                <a:cs typeface="Times New Roman"/>
                <a:sym typeface="Times New Roman"/>
              </a:rPr>
              <a:t>Ostvaruje se kroz upravljanje internom organizacijom podataka, pomoćnim komponentama i resursima</a:t>
            </a:r>
            <a:endParaRPr sz="1200">
              <a:latin typeface="Times New Roman"/>
              <a:ea typeface="Times New Roman"/>
              <a:cs typeface="Times New Roman"/>
              <a:sym typeface="Times New Roman"/>
            </a:endParaRPr>
          </a:p>
          <a:p>
            <a:pPr indent="-304800" lvl="0" marL="914400" rtl="0" algn="just">
              <a:lnSpc>
                <a:spcPct val="150000"/>
              </a:lnSpc>
              <a:spcBef>
                <a:spcPts val="0"/>
              </a:spcBef>
              <a:spcAft>
                <a:spcPts val="0"/>
              </a:spcAft>
              <a:buSzPts val="1200"/>
              <a:buFont typeface="Times New Roman"/>
              <a:buChar char="⮚"/>
            </a:pPr>
            <a:r>
              <a:rPr lang="sr" sz="1200">
                <a:latin typeface="Times New Roman"/>
                <a:ea typeface="Times New Roman"/>
                <a:cs typeface="Times New Roman"/>
                <a:sym typeface="Times New Roman"/>
              </a:rPr>
              <a:t>Ne menja se logički model</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sr" sz="1200">
                <a:latin typeface="Times New Roman"/>
                <a:ea typeface="Times New Roman"/>
                <a:cs typeface="Times New Roman"/>
                <a:sym typeface="Times New Roman"/>
              </a:rPr>
              <a:t>2. Optimizacija na nivou upita</a:t>
            </a:r>
            <a:endParaRPr sz="1200">
              <a:latin typeface="Times New Roman"/>
              <a:ea typeface="Times New Roman"/>
              <a:cs typeface="Times New Roman"/>
              <a:sym typeface="Times New Roman"/>
            </a:endParaRPr>
          </a:p>
          <a:p>
            <a:pPr indent="-304800" lvl="0" marL="914400" rtl="0" algn="just">
              <a:lnSpc>
                <a:spcPct val="150000"/>
              </a:lnSpc>
              <a:spcBef>
                <a:spcPts val="0"/>
              </a:spcBef>
              <a:spcAft>
                <a:spcPts val="0"/>
              </a:spcAft>
              <a:buSzPts val="1200"/>
              <a:buFont typeface="Times New Roman"/>
              <a:buChar char="⮚"/>
            </a:pPr>
            <a:r>
              <a:rPr lang="sr" sz="1200">
                <a:latin typeface="Times New Roman"/>
                <a:ea typeface="Times New Roman"/>
                <a:cs typeface="Times New Roman"/>
                <a:sym typeface="Times New Roman"/>
              </a:rPr>
              <a:t>Vrši se pisanje upita na način koji omogućava njihovo efikasnije izvršavanje</a:t>
            </a:r>
            <a:endParaRPr sz="1200">
              <a:latin typeface="Times New Roman"/>
              <a:ea typeface="Times New Roman"/>
              <a:cs typeface="Times New Roman"/>
              <a:sym typeface="Times New Roman"/>
            </a:endParaRPr>
          </a:p>
          <a:p>
            <a:pPr indent="-304800" lvl="0" marL="914400" rtl="0" algn="l">
              <a:lnSpc>
                <a:spcPct val="107916"/>
              </a:lnSpc>
              <a:spcBef>
                <a:spcPts val="0"/>
              </a:spcBef>
              <a:spcAft>
                <a:spcPts val="0"/>
              </a:spcAft>
              <a:buSzPts val="1200"/>
              <a:buFont typeface="Times New Roman"/>
              <a:buChar char="⮚"/>
            </a:pPr>
            <a:r>
              <a:rPr lang="sr" sz="1200">
                <a:latin typeface="Times New Roman"/>
                <a:ea typeface="Times New Roman"/>
                <a:cs typeface="Times New Roman"/>
                <a:sym typeface="Times New Roman"/>
              </a:rPr>
              <a:t>Ne menja se logički model</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sr" sz="1200">
                <a:latin typeface="Times New Roman"/>
                <a:ea typeface="Times New Roman"/>
                <a:cs typeface="Times New Roman"/>
                <a:sym typeface="Times New Roman"/>
              </a:rPr>
              <a:t>3. Optimizacija na nivou strukture podataka</a:t>
            </a:r>
            <a:endParaRPr sz="1200">
              <a:latin typeface="Times New Roman"/>
              <a:ea typeface="Times New Roman"/>
              <a:cs typeface="Times New Roman"/>
              <a:sym typeface="Times New Roman"/>
            </a:endParaRPr>
          </a:p>
          <a:p>
            <a:pPr indent="-304800" lvl="0" marL="914400" rtl="0" algn="just">
              <a:lnSpc>
                <a:spcPct val="150000"/>
              </a:lnSpc>
              <a:spcBef>
                <a:spcPts val="0"/>
              </a:spcBef>
              <a:spcAft>
                <a:spcPts val="800"/>
              </a:spcAft>
              <a:buSzPts val="1200"/>
              <a:buFont typeface="Times New Roman"/>
              <a:buChar char="⮚"/>
            </a:pPr>
            <a:r>
              <a:rPr lang="sr" sz="1200">
                <a:latin typeface="Times New Roman"/>
                <a:ea typeface="Times New Roman"/>
                <a:cs typeface="Times New Roman"/>
                <a:sym typeface="Times New Roman"/>
              </a:rPr>
              <a:t>Fizička struktura podataka se menja u odnosu na logički model</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nvSpPr>
        <p:spPr>
          <a:xfrm>
            <a:off x="1673975" y="856075"/>
            <a:ext cx="72936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r" sz="2000">
                <a:solidFill>
                  <a:srgbClr val="1A1A1A"/>
                </a:solidFill>
                <a:latin typeface="Times New Roman"/>
                <a:ea typeface="Times New Roman"/>
                <a:cs typeface="Times New Roman"/>
                <a:sym typeface="Times New Roman"/>
              </a:rPr>
              <a:t>Optimizacija na nivou interne organizacije podataka</a:t>
            </a:r>
            <a:endParaRPr b="1" sz="2000">
              <a:solidFill>
                <a:srgbClr val="1A1A1A"/>
              </a:solidFill>
              <a:latin typeface="Times New Roman"/>
              <a:ea typeface="Times New Roman"/>
              <a:cs typeface="Times New Roman"/>
              <a:sym typeface="Times New Roman"/>
            </a:endParaRPr>
          </a:p>
        </p:txBody>
      </p:sp>
      <p:sp>
        <p:nvSpPr>
          <p:cNvPr id="136" name="Google Shape;136;p21"/>
          <p:cNvSpPr txBox="1"/>
          <p:nvPr/>
        </p:nvSpPr>
        <p:spPr>
          <a:xfrm>
            <a:off x="729450" y="1390475"/>
            <a:ext cx="7688700" cy="2949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sr">
                <a:latin typeface="Times New Roman"/>
                <a:ea typeface="Times New Roman"/>
                <a:cs typeface="Times New Roman"/>
                <a:sym typeface="Times New Roman"/>
              </a:rPr>
              <a:t>Optimizacija na nivou interne organizacije podataka podrazumeva upravljanje fizičkom organizacijom podataka (prostori za tabele, stranice, baferi stranica), upravljanje pomoćnim komponentama (indeksima) i upravljanje memorijom.</a:t>
            </a:r>
            <a:endParaRPr>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