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282" r:id="rId3"/>
    <p:sldId id="283" r:id="rId4"/>
    <p:sldId id="29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95" r:id="rId13"/>
    <p:sldId id="264" r:id="rId14"/>
    <p:sldId id="265" r:id="rId15"/>
    <p:sldId id="266" r:id="rId16"/>
    <p:sldId id="267" r:id="rId17"/>
    <p:sldId id="296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97" r:id="rId29"/>
    <p:sldId id="278" r:id="rId30"/>
    <p:sldId id="279" r:id="rId31"/>
    <p:sldId id="280" r:id="rId32"/>
    <p:sldId id="299" r:id="rId33"/>
    <p:sldId id="300" r:id="rId34"/>
    <p:sldId id="301" r:id="rId35"/>
    <p:sldId id="298" r:id="rId36"/>
    <p:sldId id="281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305" r:id="rId48"/>
    <p:sldId id="302" r:id="rId49"/>
    <p:sldId id="304" r:id="rId50"/>
    <p:sldId id="306" r:id="rId51"/>
    <p:sldId id="307" r:id="rId52"/>
    <p:sldId id="320" r:id="rId53"/>
    <p:sldId id="321" r:id="rId54"/>
    <p:sldId id="322" r:id="rId55"/>
    <p:sldId id="323" r:id="rId56"/>
    <p:sldId id="324" r:id="rId57"/>
    <p:sldId id="319" r:id="rId58"/>
    <p:sldId id="308" r:id="rId59"/>
    <p:sldId id="309" r:id="rId60"/>
    <p:sldId id="310" r:id="rId61"/>
    <p:sldId id="311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32" r:id="rId77"/>
    <p:sldId id="333" r:id="rId78"/>
    <p:sldId id="334" r:id="rId79"/>
    <p:sldId id="335" r:id="rId80"/>
    <p:sldId id="336" r:id="rId81"/>
    <p:sldId id="337" r:id="rId8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9" autoAdjust="0"/>
    <p:restoredTop sz="93797" autoAdjust="0"/>
  </p:normalViewPr>
  <p:slideViewPr>
    <p:cSldViewPr>
      <p:cViewPr varScale="1">
        <p:scale>
          <a:sx n="108" d="100"/>
          <a:sy n="108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4AEAE-5C9D-4CBC-802E-337C5AA5C854}" type="datetimeFigureOut">
              <a:rPr lang="fr-FR" smtClean="0"/>
              <a:pPr/>
              <a:t>10/06/2020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7F521-177D-409E-A96B-61DFC6BD34F1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33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36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38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39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40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41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42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43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44</a:t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45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46</a:t>
            </a:fld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48</a:t>
            </a:fld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49</a:t>
            </a:fld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50</a:t>
            </a:fld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52</a:t>
            </a:fld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53</a:t>
            </a:fld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54</a:t>
            </a:fld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55</a:t>
            </a:fld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56</a:t>
            </a:fld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58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59</a:t>
            </a:fld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60</a:t>
            </a:fld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61</a:t>
            </a:fld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63</a:t>
            </a:fld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64</a:t>
            </a:fld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65</a:t>
            </a:fld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66</a:t>
            </a:fld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67</a:t>
            </a:fld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68</a:t>
            </a:fld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70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71</a:t>
            </a:fld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72</a:t>
            </a:fld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73</a:t>
            </a:fld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74</a:t>
            </a:fld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76</a:t>
            </a:fld>
            <a:endParaRPr lang="fr-F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77</a:t>
            </a:fld>
            <a:endParaRPr lang="fr-F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78</a:t>
            </a:fld>
            <a:endParaRPr lang="fr-F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79</a:t>
            </a:fld>
            <a:endParaRPr lang="fr-F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80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7F521-177D-409E-A96B-61DFC6BD34F1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10/06/2020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php.net/manual/fr/reserved.variables.session.php" TargetMode="External"/><Relationship Id="rId3" Type="http://schemas.openxmlformats.org/officeDocument/2006/relationships/hyperlink" Target="http://php.net/manual/fr/reserved.variables.server.php" TargetMode="External"/><Relationship Id="rId7" Type="http://schemas.openxmlformats.org/officeDocument/2006/relationships/hyperlink" Target="http://php.net/manual/fr/reserved.variables.request.ph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hp.net/manual/fr/reserved.variables.files.php" TargetMode="External"/><Relationship Id="rId5" Type="http://schemas.openxmlformats.org/officeDocument/2006/relationships/hyperlink" Target="http://php.net/manual/fr/reserved.variables.post.php" TargetMode="External"/><Relationship Id="rId10" Type="http://schemas.openxmlformats.org/officeDocument/2006/relationships/hyperlink" Target="http://php.net/manual/fr/reserved.variables.cookies.php" TargetMode="External"/><Relationship Id="rId4" Type="http://schemas.openxmlformats.org/officeDocument/2006/relationships/hyperlink" Target="http://php.net/manual/fr/reserved.variables.get.php" TargetMode="External"/><Relationship Id="rId9" Type="http://schemas.openxmlformats.org/officeDocument/2006/relationships/hyperlink" Target="http://php.net/manual/fr/reserved.variables.environment.php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courses/protegez-vous-efficacement-contre-les-failles-web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setcookie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95536" y="260648"/>
            <a:ext cx="8424936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PHP &amp; MySQL</a:t>
            </a:r>
            <a:endParaRPr lang="fr-FR" sz="6000" b="1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pic>
        <p:nvPicPr>
          <p:cNvPr id="6" name="Image 5" descr="webde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204864"/>
            <a:ext cx="6912768" cy="403244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228184" y="2348880"/>
            <a:ext cx="21602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latin typeface="Berlin Sans FB" pitchFamily="34" charset="0"/>
              </a:rPr>
              <a:t>Création d’une page </a:t>
            </a:r>
            <a:r>
              <a:rPr lang="fr-FR" sz="3200" b="1" dirty="0" err="1" smtClean="0">
                <a:latin typeface="Berlin Sans FB" pitchFamily="34" charset="0"/>
              </a:rPr>
              <a:t>php</a:t>
            </a:r>
            <a:r>
              <a:rPr lang="fr-FR" sz="3200" b="1" dirty="0" smtClean="0">
                <a:latin typeface="Berlin Sans FB" pitchFamily="34" charset="0"/>
              </a:rPr>
              <a:t> </a:t>
            </a:r>
            <a:r>
              <a:rPr lang="fr-FR" sz="3200" b="1" dirty="0" smtClean="0">
                <a:solidFill>
                  <a:schemeClr val="tx1"/>
                </a:solidFill>
                <a:latin typeface="Berlin Sans FB" pitchFamily="34" charset="0"/>
              </a:rPr>
              <a:t>(</a:t>
            </a:r>
            <a:r>
              <a:rPr lang="fr-FR" sz="32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.</a:t>
            </a:r>
            <a:r>
              <a:rPr lang="fr-FR" sz="3200" b="1" dirty="0" err="1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php</a:t>
            </a:r>
            <a:r>
              <a:rPr lang="fr-FR" sz="32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)</a:t>
            </a:r>
            <a:endParaRPr lang="fr-FR" sz="3200" b="1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3528" y="980728"/>
            <a:ext cx="403244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commentaires :</a:t>
            </a:r>
            <a:endParaRPr lang="fr-FR" sz="3200" b="1" dirty="0">
              <a:solidFill>
                <a:srgbClr val="FF0000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9" name="ZoneTexte 8"/>
          <p:cNvSpPr txBox="1"/>
          <p:nvPr/>
        </p:nvSpPr>
        <p:spPr>
          <a:xfrm rot="10800000" flipV="1">
            <a:off x="467544" y="1916832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>
                <a:solidFill>
                  <a:srgbClr val="FF0000"/>
                </a:solidFill>
              </a:rPr>
              <a:t>Monolignes :</a:t>
            </a:r>
            <a:r>
              <a:rPr lang="fr-FR" sz="2000" b="1" dirty="0" smtClean="0">
                <a:solidFill>
                  <a:srgbClr val="FF0000"/>
                </a:solidFill>
              </a:rPr>
              <a:t>   </a:t>
            </a:r>
            <a:r>
              <a:rPr lang="fr-FR" sz="2000" b="1" dirty="0" smtClean="0">
                <a:solidFill>
                  <a:srgbClr val="00B050"/>
                </a:solidFill>
              </a:rPr>
              <a:t>//</a:t>
            </a:r>
            <a:endParaRPr lang="fr-FR" sz="2000" b="1" dirty="0" smtClean="0"/>
          </a:p>
          <a:p>
            <a:pPr lvl="1"/>
            <a:r>
              <a:rPr lang="fr-FR" sz="2000" dirty="0" smtClean="0"/>
              <a:t>&lt;?</a:t>
            </a:r>
            <a:r>
              <a:rPr lang="fr-FR" sz="2000" dirty="0" smtClean="0"/>
              <a:t>php</a:t>
            </a:r>
          </a:p>
          <a:p>
            <a:pPr lvl="1"/>
            <a:r>
              <a:rPr lang="fr-FR" sz="2000" dirty="0" smtClean="0">
                <a:solidFill>
                  <a:srgbClr val="FF0000"/>
                </a:solidFill>
              </a:rPr>
              <a:t>echo</a:t>
            </a:r>
            <a:r>
              <a:rPr lang="fr-FR" sz="2000" dirty="0" smtClean="0"/>
              <a:t> "J'habite en Chine."; </a:t>
            </a:r>
            <a:r>
              <a:rPr lang="fr-FR" sz="2000" dirty="0" smtClean="0">
                <a:solidFill>
                  <a:srgbClr val="00B050"/>
                </a:solidFill>
              </a:rPr>
              <a:t>// Cette ligne indique où j'habite</a:t>
            </a:r>
          </a:p>
          <a:p>
            <a:pPr lvl="1"/>
            <a:r>
              <a:rPr lang="fr-FR" sz="2000" dirty="0" smtClean="0">
                <a:solidFill>
                  <a:srgbClr val="00B050"/>
                </a:solidFill>
              </a:rPr>
              <a:t>// La ligne suivante indique mon âge</a:t>
            </a:r>
          </a:p>
          <a:p>
            <a:pPr lvl="1"/>
            <a:r>
              <a:rPr lang="fr-FR" sz="2000" dirty="0" smtClean="0">
                <a:solidFill>
                  <a:srgbClr val="FF0000"/>
                </a:solidFill>
              </a:rPr>
              <a:t>echo </a:t>
            </a:r>
            <a:r>
              <a:rPr lang="fr-FR" sz="2000" dirty="0" smtClean="0"/>
              <a:t> "J'ai 92 ans.« ;</a:t>
            </a:r>
          </a:p>
          <a:p>
            <a:pPr lvl="1"/>
            <a:r>
              <a:rPr lang="fr-FR" sz="2000" dirty="0" smtClean="0"/>
              <a:t>?&gt;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 rot="10800000" flipV="1">
            <a:off x="539552" y="4365104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>
                <a:solidFill>
                  <a:srgbClr val="FF0000"/>
                </a:solidFill>
              </a:rPr>
              <a:t>Multilignes :</a:t>
            </a:r>
            <a:r>
              <a:rPr lang="fr-FR" sz="2000" b="1" dirty="0" smtClean="0">
                <a:solidFill>
                  <a:srgbClr val="FF0000"/>
                </a:solidFill>
              </a:rPr>
              <a:t>   </a:t>
            </a:r>
            <a:r>
              <a:rPr lang="fr-FR" sz="2000" b="1" dirty="0" smtClean="0">
                <a:solidFill>
                  <a:srgbClr val="00B050"/>
                </a:solidFill>
              </a:rPr>
              <a:t>/*   */</a:t>
            </a:r>
          </a:p>
          <a:p>
            <a:pPr lvl="1"/>
            <a:r>
              <a:rPr lang="fr-FR" sz="2000" dirty="0" smtClean="0"/>
              <a:t>&lt;?php</a:t>
            </a:r>
          </a:p>
          <a:p>
            <a:pPr lvl="1"/>
            <a:r>
              <a:rPr lang="fr-FR" sz="2000" dirty="0" smtClean="0">
                <a:solidFill>
                  <a:srgbClr val="00B050"/>
                </a:solidFill>
              </a:rPr>
              <a:t>/* La ligne suivante indique mon âge</a:t>
            </a:r>
          </a:p>
          <a:p>
            <a:pPr lvl="1"/>
            <a:r>
              <a:rPr lang="fr-FR" sz="2000" dirty="0" smtClean="0">
                <a:solidFill>
                  <a:srgbClr val="00B050"/>
                </a:solidFill>
              </a:rPr>
              <a:t>Si vous ne me croyez pas...</a:t>
            </a:r>
          </a:p>
          <a:p>
            <a:pPr lvl="1"/>
            <a:r>
              <a:rPr lang="fr-FR" sz="2000" dirty="0" smtClean="0">
                <a:solidFill>
                  <a:srgbClr val="00B050"/>
                </a:solidFill>
              </a:rPr>
              <a:t>... vous avez raison ;o) */</a:t>
            </a:r>
          </a:p>
          <a:p>
            <a:pPr lvl="1"/>
            <a:r>
              <a:rPr lang="fr-FR" sz="2000" dirty="0" smtClean="0">
                <a:solidFill>
                  <a:srgbClr val="FF0000"/>
                </a:solidFill>
              </a:rPr>
              <a:t>echo</a:t>
            </a:r>
            <a:r>
              <a:rPr lang="fr-FR" sz="2000" dirty="0" smtClean="0"/>
              <a:t>   "J'ai 92 ans.";</a:t>
            </a:r>
          </a:p>
          <a:p>
            <a:pPr lvl="1"/>
            <a:r>
              <a:rPr lang="fr-FR" sz="2000" dirty="0" smtClean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Introduire une portion de page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9" name="ZoneTexte 8"/>
          <p:cNvSpPr txBox="1"/>
          <p:nvPr/>
        </p:nvSpPr>
        <p:spPr>
          <a:xfrm rot="10800000" flipV="1">
            <a:off x="971600" y="1196752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>
                <a:solidFill>
                  <a:srgbClr val="FF0000"/>
                </a:solidFill>
              </a:rPr>
              <a:t>Principe:</a:t>
            </a:r>
            <a:endParaRPr lang="fr-FR" sz="2400" dirty="0"/>
          </a:p>
        </p:txBody>
      </p:sp>
      <p:pic>
        <p:nvPicPr>
          <p:cNvPr id="10" name="Image 9" descr="pa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1556792"/>
            <a:ext cx="3960440" cy="273630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 rot="10800000" flipV="1">
            <a:off x="1115616" y="4725144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>
                <a:solidFill>
                  <a:srgbClr val="FF0000"/>
                </a:solidFill>
              </a:rPr>
              <a:t>Solution: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/>
              <a:t>   </a:t>
            </a:r>
            <a:r>
              <a:rPr lang="fr-FR" sz="2000" dirty="0" smtClean="0"/>
              <a:t>&lt;?php </a:t>
            </a:r>
            <a:r>
              <a:rPr lang="fr-FR" sz="2000" b="1" dirty="0" smtClean="0">
                <a:solidFill>
                  <a:srgbClr val="00B050"/>
                </a:solidFill>
              </a:rPr>
              <a:t>include</a:t>
            </a:r>
            <a:r>
              <a:rPr lang="fr-FR" sz="2000" dirty="0" smtClean="0"/>
              <a:t>("</a:t>
            </a:r>
            <a:r>
              <a:rPr lang="fr-FR" sz="2000" dirty="0" smtClean="0">
                <a:solidFill>
                  <a:srgbClr val="FF0000"/>
                </a:solidFill>
              </a:rPr>
              <a:t>entete.php</a:t>
            </a:r>
            <a:r>
              <a:rPr lang="fr-FR" sz="2000" dirty="0" smtClean="0"/>
              <a:t>"); ?&gt;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/>
              <a:t>    &lt;?php </a:t>
            </a:r>
            <a:r>
              <a:rPr lang="fr-FR" sz="2000" b="1" dirty="0" smtClean="0">
                <a:solidFill>
                  <a:srgbClr val="00B050"/>
                </a:solidFill>
              </a:rPr>
              <a:t>include</a:t>
            </a:r>
            <a:r>
              <a:rPr lang="fr-FR" sz="2000" dirty="0" smtClean="0"/>
              <a:t>("</a:t>
            </a:r>
            <a:r>
              <a:rPr lang="fr-FR" sz="2000" dirty="0" smtClean="0">
                <a:solidFill>
                  <a:srgbClr val="FF0000"/>
                </a:solidFill>
              </a:rPr>
              <a:t>menus.php</a:t>
            </a:r>
            <a:r>
              <a:rPr lang="fr-FR" sz="2000" dirty="0" smtClean="0"/>
              <a:t>"); ?&gt;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/>
              <a:t>    &lt;?php </a:t>
            </a:r>
            <a:r>
              <a:rPr lang="fr-FR" sz="2000" b="1" dirty="0" smtClean="0">
                <a:solidFill>
                  <a:srgbClr val="00B050"/>
                </a:solidFill>
              </a:rPr>
              <a:t>include</a:t>
            </a:r>
            <a:r>
              <a:rPr lang="fr-FR" sz="2000" dirty="0" smtClean="0"/>
              <a:t>( "</a:t>
            </a:r>
            <a:r>
              <a:rPr lang="fr-FR" sz="2000" dirty="0" smtClean="0">
                <a:solidFill>
                  <a:srgbClr val="FF0000"/>
                </a:solidFill>
              </a:rPr>
              <a:t>corps_de_page.php</a:t>
            </a:r>
            <a:r>
              <a:rPr lang="fr-FR" sz="2000" dirty="0" smtClean="0"/>
              <a:t>"); ?&gt;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/>
              <a:t>    &lt;?php </a:t>
            </a:r>
            <a:r>
              <a:rPr lang="fr-FR" sz="2000" b="1" dirty="0" smtClean="0">
                <a:solidFill>
                  <a:srgbClr val="00B050"/>
                </a:solidFill>
              </a:rPr>
              <a:t>include</a:t>
            </a:r>
            <a:r>
              <a:rPr lang="fr-FR" sz="2000" dirty="0" smtClean="0"/>
              <a:t>("</a:t>
            </a:r>
            <a:r>
              <a:rPr lang="fr-FR" sz="2000" dirty="0" smtClean="0">
                <a:solidFill>
                  <a:srgbClr val="FF0000"/>
                </a:solidFill>
              </a:rPr>
              <a:t>pied_de_page.php</a:t>
            </a:r>
            <a:r>
              <a:rPr lang="fr-FR" sz="2000" dirty="0" smtClean="0"/>
              <a:t>"); ?&gt;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780928"/>
            <a:ext cx="8604448" cy="830997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types de variables</a:t>
            </a:r>
            <a:endParaRPr lang="fr-FR" sz="4800" b="1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variables 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9" name="ZoneTexte 8"/>
          <p:cNvSpPr txBox="1"/>
          <p:nvPr/>
        </p:nvSpPr>
        <p:spPr>
          <a:xfrm rot="10800000" flipV="1">
            <a:off x="935088" y="1516143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Son nom:   </a:t>
            </a:r>
            <a:r>
              <a:rPr lang="fr-FR" sz="2000" dirty="0" smtClean="0"/>
              <a:t>Le nom d’une variable en PHP, doit toujours commencer par</a:t>
            </a:r>
            <a:r>
              <a:rPr lang="fr-FR" sz="2400" b="1" dirty="0" smtClean="0">
                <a:solidFill>
                  <a:srgbClr val="FF0000"/>
                </a:solidFill>
              </a:rPr>
              <a:t> $</a:t>
            </a:r>
            <a:r>
              <a:rPr lang="fr-FR" sz="2400" dirty="0" smtClean="0"/>
              <a:t> </a:t>
            </a:r>
            <a:r>
              <a:rPr lang="fr-FR" sz="2000" dirty="0" smtClean="0"/>
              <a:t>et ne doit pas contenir d’opérateurs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 rot="10800000" flipV="1">
            <a:off x="395536" y="3933056"/>
            <a:ext cx="8388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>
                <a:solidFill>
                  <a:srgbClr val="FF0000"/>
                </a:solidFill>
              </a:rPr>
              <a:t>Les différents types de variables:</a:t>
            </a:r>
          </a:p>
          <a:p>
            <a:r>
              <a:rPr lang="fr-FR" sz="2000" b="1" u="sng" dirty="0" smtClean="0">
                <a:solidFill>
                  <a:srgbClr val="FF0000"/>
                </a:solidFill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b="1" dirty="0" smtClean="0"/>
              <a:t>  </a:t>
            </a:r>
            <a:r>
              <a:rPr lang="fr-FR" sz="2000" dirty="0" smtClean="0"/>
              <a:t>Les chaines de caractères:  </a:t>
            </a:r>
            <a:r>
              <a:rPr lang="fr-FR" sz="2000" dirty="0" smtClean="0">
                <a:solidFill>
                  <a:srgbClr val="FF0000"/>
                </a:solidFill>
              </a:rPr>
              <a:t>(</a:t>
            </a:r>
            <a:r>
              <a:rPr lang="fr-FR" sz="2000" b="1" dirty="0" smtClean="0">
                <a:solidFill>
                  <a:srgbClr val="FF0000"/>
                </a:solidFill>
              </a:rPr>
              <a:t>string</a:t>
            </a:r>
            <a:r>
              <a:rPr lang="fr-FR" sz="2000" dirty="0" smtClean="0">
                <a:solidFill>
                  <a:srgbClr val="FF0000"/>
                </a:solidFill>
              </a:rPr>
              <a:t>)</a:t>
            </a:r>
            <a:r>
              <a:rPr lang="fr-FR" sz="2000" dirty="0" smtClean="0"/>
              <a:t>   ‘je suis un texte’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 smtClean="0"/>
              <a:t>  Les nombres entiers :  </a:t>
            </a:r>
            <a:r>
              <a:rPr lang="fr-FR" sz="2000" dirty="0" smtClean="0">
                <a:solidFill>
                  <a:srgbClr val="FF0000"/>
                </a:solidFill>
              </a:rPr>
              <a:t>(</a:t>
            </a:r>
            <a:r>
              <a:rPr lang="fr-FR" sz="2000" b="1" dirty="0" smtClean="0">
                <a:solidFill>
                  <a:srgbClr val="FF0000"/>
                </a:solidFill>
              </a:rPr>
              <a:t>int</a:t>
            </a:r>
            <a:r>
              <a:rPr lang="fr-FR" sz="2000" dirty="0" smtClean="0">
                <a:solidFill>
                  <a:srgbClr val="FF0000"/>
                </a:solidFill>
              </a:rPr>
              <a:t>)   </a:t>
            </a:r>
            <a:r>
              <a:rPr lang="fr-FR" sz="2000" dirty="0" smtClean="0"/>
              <a:t>2, -2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 smtClean="0"/>
              <a:t>  Les nombres décimaux: </a:t>
            </a:r>
            <a:r>
              <a:rPr lang="fr-FR" sz="2000" dirty="0" smtClean="0">
                <a:solidFill>
                  <a:srgbClr val="FF0000"/>
                </a:solidFill>
              </a:rPr>
              <a:t>(</a:t>
            </a:r>
            <a:r>
              <a:rPr lang="fr-FR" sz="2000" b="1" dirty="0" smtClean="0">
                <a:solidFill>
                  <a:srgbClr val="FF0000"/>
                </a:solidFill>
              </a:rPr>
              <a:t>float</a:t>
            </a:r>
            <a:r>
              <a:rPr lang="fr-FR" sz="2000" dirty="0" smtClean="0">
                <a:solidFill>
                  <a:srgbClr val="FF0000"/>
                </a:solidFill>
              </a:rPr>
              <a:t>)   </a:t>
            </a:r>
            <a:r>
              <a:rPr lang="fr-FR" sz="2000" dirty="0" smtClean="0"/>
              <a:t>2.723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 smtClean="0"/>
              <a:t>  Les booléens : </a:t>
            </a:r>
            <a:r>
              <a:rPr lang="fr-FR" sz="2000" dirty="0" smtClean="0">
                <a:solidFill>
                  <a:srgbClr val="FF0000"/>
                </a:solidFill>
              </a:rPr>
              <a:t>(</a:t>
            </a:r>
            <a:r>
              <a:rPr lang="fr-FR" sz="2000" b="1" dirty="0" smtClean="0">
                <a:solidFill>
                  <a:srgbClr val="FF0000"/>
                </a:solidFill>
              </a:rPr>
              <a:t>bool</a:t>
            </a:r>
            <a:r>
              <a:rPr lang="fr-FR" sz="2000" dirty="0" smtClean="0">
                <a:solidFill>
                  <a:srgbClr val="FF0000"/>
                </a:solidFill>
              </a:rPr>
              <a:t>)    </a:t>
            </a:r>
            <a:r>
              <a:rPr lang="fr-FR" sz="2000" b="1" dirty="0" smtClean="0"/>
              <a:t>true</a:t>
            </a:r>
            <a:r>
              <a:rPr lang="fr-FR" sz="2000" dirty="0" smtClean="0"/>
              <a:t> or </a:t>
            </a:r>
            <a:r>
              <a:rPr lang="fr-FR" sz="2000" b="1" dirty="0" smtClean="0"/>
              <a:t>false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 smtClean="0"/>
              <a:t>  Rien : </a:t>
            </a:r>
            <a:r>
              <a:rPr lang="fr-FR" sz="2000" b="1" dirty="0" smtClean="0">
                <a:solidFill>
                  <a:srgbClr val="FF0000"/>
                </a:solidFill>
              </a:rPr>
              <a:t>NULL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 rot="10800000" flipV="1">
            <a:off x="467544" y="119675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>
                <a:solidFill>
                  <a:srgbClr val="FF0000"/>
                </a:solidFill>
              </a:rPr>
              <a:t>Déclaration d’une variable :</a:t>
            </a:r>
            <a:endParaRPr lang="fr-FR" sz="2000" u="sng" dirty="0"/>
          </a:p>
        </p:txBody>
      </p:sp>
      <p:sp>
        <p:nvSpPr>
          <p:cNvPr id="8" name="ZoneTexte 7"/>
          <p:cNvSpPr txBox="1"/>
          <p:nvPr/>
        </p:nvSpPr>
        <p:spPr>
          <a:xfrm rot="10800000" flipV="1">
            <a:off x="395536" y="242088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70C0"/>
                </a:solidFill>
              </a:rPr>
              <a:t>Exemple de noms de variables :      </a:t>
            </a:r>
          </a:p>
          <a:p>
            <a:r>
              <a:rPr lang="fr-FR" sz="2000" b="1" dirty="0" smtClean="0">
                <a:solidFill>
                  <a:srgbClr val="0070C0"/>
                </a:solidFill>
              </a:rPr>
              <a:t>   </a:t>
            </a:r>
          </a:p>
          <a:p>
            <a:pPr lvl="2"/>
            <a:r>
              <a:rPr lang="fr-FR" sz="2000" dirty="0" err="1" smtClean="0"/>
              <a:t>mavar</a:t>
            </a:r>
            <a:r>
              <a:rPr lang="fr-FR" sz="2000" dirty="0" smtClean="0"/>
              <a:t>,    $</a:t>
            </a:r>
            <a:r>
              <a:rPr lang="fr-FR" sz="2000" dirty="0" err="1" smtClean="0"/>
              <a:t>mavar</a:t>
            </a:r>
            <a:r>
              <a:rPr lang="fr-FR" sz="2000" dirty="0" smtClean="0"/>
              <a:t>,    $var5,    $</a:t>
            </a:r>
            <a:r>
              <a:rPr lang="fr-FR" sz="2000" dirty="0" err="1" smtClean="0"/>
              <a:t>_mavar</a:t>
            </a:r>
            <a:r>
              <a:rPr lang="fr-FR" sz="2000" dirty="0" smtClean="0"/>
              <a:t>,</a:t>
            </a:r>
          </a:p>
          <a:p>
            <a:pPr lvl="2"/>
            <a:r>
              <a:rPr lang="fr-FR" sz="2000" dirty="0" smtClean="0"/>
              <a:t> $_5var,     $__élément1,    $hotel4*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variables 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23528" y="1124744"/>
            <a:ext cx="3024336" cy="400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Affectation de valeur :</a:t>
            </a:r>
            <a:endParaRPr lang="fr-FR" sz="20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13" name="ZoneTexte 12"/>
          <p:cNvSpPr txBox="1"/>
          <p:nvPr/>
        </p:nvSpPr>
        <p:spPr>
          <a:xfrm rot="10800000" flipV="1">
            <a:off x="1115616" y="1916832"/>
            <a:ext cx="6120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&lt;?php    </a:t>
            </a:r>
            <a:r>
              <a:rPr lang="fr-FR" sz="2000" dirty="0" smtClean="0">
                <a:solidFill>
                  <a:srgbClr val="00B050"/>
                </a:solidFill>
              </a:rPr>
              <a:t>$age_du_visiteur </a:t>
            </a:r>
            <a:r>
              <a:rPr lang="fr-FR" sz="2000" dirty="0" smtClean="0">
                <a:solidFill>
                  <a:srgbClr val="FF0000"/>
                </a:solidFill>
              </a:rPr>
              <a:t>= 17</a:t>
            </a:r>
            <a:r>
              <a:rPr lang="fr-FR" sz="2000" dirty="0" smtClean="0"/>
              <a:t>;    </a:t>
            </a:r>
            <a:r>
              <a:rPr lang="fr-FR" sz="2000" b="1" dirty="0" smtClean="0"/>
              <a:t>?&gt;</a:t>
            </a:r>
          </a:p>
          <a:p>
            <a:r>
              <a:rPr lang="fr-FR" sz="2000" b="1" dirty="0" smtClean="0"/>
              <a:t>&lt;?php    </a:t>
            </a:r>
            <a:r>
              <a:rPr lang="fr-FR" sz="2000" dirty="0" smtClean="0">
                <a:solidFill>
                  <a:srgbClr val="00B050"/>
                </a:solidFill>
              </a:rPr>
              <a:t>$nom_du_visiteur </a:t>
            </a:r>
            <a:r>
              <a:rPr lang="fr-FR" sz="2000" dirty="0" smtClean="0">
                <a:solidFill>
                  <a:srgbClr val="FF0000"/>
                </a:solidFill>
              </a:rPr>
              <a:t>= ‘’ Mathieu ‘’</a:t>
            </a:r>
            <a:r>
              <a:rPr lang="fr-FR" sz="2000" dirty="0" smtClean="0"/>
              <a:t>;    </a:t>
            </a:r>
            <a:r>
              <a:rPr lang="fr-FR" sz="2000" b="1" dirty="0" smtClean="0"/>
              <a:t>?&gt;</a:t>
            </a:r>
          </a:p>
          <a:p>
            <a:r>
              <a:rPr lang="fr-FR" sz="2000" b="1" dirty="0" smtClean="0"/>
              <a:t>&lt;?php    </a:t>
            </a:r>
            <a:r>
              <a:rPr lang="fr-FR" sz="2000" dirty="0" smtClean="0">
                <a:solidFill>
                  <a:srgbClr val="00B050"/>
                </a:solidFill>
              </a:rPr>
              <a:t>$poids_du_visiteur </a:t>
            </a:r>
            <a:r>
              <a:rPr lang="fr-FR" sz="2000" dirty="0" smtClean="0">
                <a:solidFill>
                  <a:srgbClr val="FF0000"/>
                </a:solidFill>
              </a:rPr>
              <a:t>= 54.3 </a:t>
            </a:r>
            <a:r>
              <a:rPr lang="fr-FR" sz="2000" dirty="0" smtClean="0"/>
              <a:t>;    </a:t>
            </a:r>
            <a:r>
              <a:rPr lang="fr-FR" sz="2000" b="1" dirty="0" smtClean="0"/>
              <a:t>?&gt;</a:t>
            </a:r>
          </a:p>
          <a:p>
            <a:r>
              <a:rPr lang="fr-FR" sz="2000" b="1" dirty="0" smtClean="0"/>
              <a:t>&lt;?php    </a:t>
            </a:r>
            <a:r>
              <a:rPr lang="fr-FR" sz="2000" dirty="0" smtClean="0">
                <a:solidFill>
                  <a:srgbClr val="00B050"/>
                </a:solidFill>
              </a:rPr>
              <a:t>$visiteur_marier </a:t>
            </a:r>
            <a:r>
              <a:rPr lang="fr-FR" sz="2000" dirty="0" smtClean="0">
                <a:solidFill>
                  <a:srgbClr val="FF0000"/>
                </a:solidFill>
              </a:rPr>
              <a:t>= true</a:t>
            </a:r>
            <a:r>
              <a:rPr lang="fr-FR" sz="2000" dirty="0" smtClean="0"/>
              <a:t>;    </a:t>
            </a:r>
            <a:r>
              <a:rPr lang="fr-FR" sz="2000" b="1" dirty="0" smtClean="0"/>
              <a:t>?&gt;</a:t>
            </a:r>
          </a:p>
          <a:p>
            <a:r>
              <a:rPr lang="fr-FR" sz="2000" b="1" dirty="0" smtClean="0"/>
              <a:t>&lt;?php    </a:t>
            </a:r>
            <a:r>
              <a:rPr lang="fr-FR" sz="2000" dirty="0" smtClean="0">
                <a:solidFill>
                  <a:srgbClr val="00B050"/>
                </a:solidFill>
              </a:rPr>
              <a:t>$pas_de_valeur</a:t>
            </a:r>
            <a:r>
              <a:rPr lang="fr-FR" sz="2000" dirty="0" smtClean="0">
                <a:solidFill>
                  <a:srgbClr val="FF0000"/>
                </a:solidFill>
              </a:rPr>
              <a:t>= NULL</a:t>
            </a:r>
            <a:r>
              <a:rPr lang="fr-FR" sz="2000" dirty="0" smtClean="0"/>
              <a:t>;    </a:t>
            </a:r>
            <a:r>
              <a:rPr lang="fr-FR" sz="2000" b="1" dirty="0" smtClean="0"/>
              <a:t>?&gt;</a:t>
            </a:r>
            <a:endParaRPr lang="fr-FR" sz="2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323528" y="4149080"/>
            <a:ext cx="280831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Afficher le contenu :</a:t>
            </a:r>
            <a:endParaRPr lang="fr-FR" sz="20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43608" y="4869160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&lt;?php</a:t>
            </a:r>
          </a:p>
          <a:p>
            <a:r>
              <a:rPr lang="fr-FR" sz="2000" dirty="0" smtClean="0">
                <a:solidFill>
                  <a:srgbClr val="00B050"/>
                </a:solidFill>
              </a:rPr>
              <a:t>       $age_du_visiteur</a:t>
            </a:r>
            <a:r>
              <a:rPr lang="fr-FR" sz="2000" dirty="0" smtClean="0"/>
              <a:t> = 17;</a:t>
            </a:r>
          </a:p>
          <a:p>
            <a:r>
              <a:rPr lang="fr-FR" sz="2000" dirty="0" smtClean="0"/>
              <a:t>       </a:t>
            </a:r>
            <a:r>
              <a:rPr lang="fr-FR" sz="2000" b="1" dirty="0" smtClean="0">
                <a:solidFill>
                  <a:srgbClr val="FF0000"/>
                </a:solidFill>
              </a:rPr>
              <a:t>echo</a:t>
            </a:r>
            <a:r>
              <a:rPr lang="fr-FR" sz="2000" dirty="0" smtClean="0"/>
              <a:t> </a:t>
            </a:r>
            <a:r>
              <a:rPr lang="fr-FR" sz="2000" dirty="0" smtClean="0">
                <a:solidFill>
                  <a:srgbClr val="00B050"/>
                </a:solidFill>
              </a:rPr>
              <a:t>$age_du_visiteur;</a:t>
            </a:r>
          </a:p>
          <a:p>
            <a:r>
              <a:rPr lang="fr-FR" sz="2000" b="1" dirty="0" smtClean="0"/>
              <a:t>?&gt;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La concaténation 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13" name="ZoneTexte 12"/>
          <p:cNvSpPr txBox="1"/>
          <p:nvPr/>
        </p:nvSpPr>
        <p:spPr>
          <a:xfrm rot="10800000" flipV="1">
            <a:off x="683568" y="1196752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 smtClean="0">
                <a:solidFill>
                  <a:srgbClr val="00B050"/>
                </a:solidFill>
              </a:rPr>
              <a:t>$age_du_visiteur </a:t>
            </a:r>
            <a:r>
              <a:rPr lang="fr-FR" sz="2000" dirty="0" smtClean="0"/>
              <a:t>= 17;</a:t>
            </a:r>
          </a:p>
          <a:p>
            <a:pPr lvl="1"/>
            <a:r>
              <a:rPr lang="fr-FR" sz="2000" dirty="0" smtClean="0">
                <a:solidFill>
                  <a:srgbClr val="FF0000"/>
                </a:solidFill>
              </a:rPr>
              <a:t>echo</a:t>
            </a:r>
            <a:r>
              <a:rPr lang="fr-FR" sz="2000" dirty="0" smtClean="0"/>
              <a:t>  "Le visiteur a "; </a:t>
            </a:r>
          </a:p>
          <a:p>
            <a:pPr lvl="1"/>
            <a:r>
              <a:rPr lang="fr-FR" sz="2000" dirty="0" smtClean="0">
                <a:solidFill>
                  <a:srgbClr val="FF0000"/>
                </a:solidFill>
              </a:rPr>
              <a:t>echo</a:t>
            </a:r>
            <a:r>
              <a:rPr lang="fr-FR" sz="2000" dirty="0" smtClean="0"/>
              <a:t>  </a:t>
            </a:r>
            <a:r>
              <a:rPr lang="fr-FR" sz="2000" dirty="0" smtClean="0">
                <a:solidFill>
                  <a:srgbClr val="00B050"/>
                </a:solidFill>
              </a:rPr>
              <a:t>$age_du_visiteur</a:t>
            </a:r>
            <a:r>
              <a:rPr lang="fr-FR" sz="2000" dirty="0" smtClean="0"/>
              <a:t>; </a:t>
            </a:r>
          </a:p>
          <a:p>
            <a:pPr lvl="1"/>
            <a:r>
              <a:rPr lang="fr-FR" sz="2000" dirty="0" smtClean="0">
                <a:solidFill>
                  <a:srgbClr val="FF0000"/>
                </a:solidFill>
              </a:rPr>
              <a:t>echo</a:t>
            </a:r>
            <a:r>
              <a:rPr lang="fr-FR" sz="2000" dirty="0" smtClean="0"/>
              <a:t> " ans";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95536" y="4653136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Utilisation des guillemets simples:</a:t>
            </a:r>
          </a:p>
          <a:p>
            <a:pPr lvl="2"/>
            <a:r>
              <a:rPr lang="fr-FR" sz="2000" dirty="0" smtClean="0">
                <a:solidFill>
                  <a:srgbClr val="FF0000"/>
                </a:solidFill>
              </a:rPr>
              <a:t>echo</a:t>
            </a:r>
            <a:r>
              <a:rPr lang="fr-FR" sz="2000" dirty="0" smtClean="0"/>
              <a:t>  ‘Le visiteur a </a:t>
            </a:r>
            <a:r>
              <a:rPr lang="fr-FR" sz="2000" dirty="0" smtClean="0">
                <a:solidFill>
                  <a:srgbClr val="00B050"/>
                </a:solidFill>
              </a:rPr>
              <a:t>$age_du_visiteur </a:t>
            </a:r>
            <a:r>
              <a:rPr lang="fr-FR" sz="2000" dirty="0" smtClean="0"/>
              <a:t>ans’; </a:t>
            </a:r>
            <a:endParaRPr lang="fr-FR" sz="2000" dirty="0" smtClean="0"/>
          </a:p>
          <a:p>
            <a:pPr lvl="2"/>
            <a:r>
              <a:rPr lang="fr-FR" sz="2000" dirty="0"/>
              <a:t> </a:t>
            </a:r>
            <a:r>
              <a:rPr lang="fr-FR" sz="2000" dirty="0" smtClean="0"/>
              <a:t>                                                                         </a:t>
            </a:r>
            <a:r>
              <a:rPr lang="fr-FR" sz="2000" dirty="0" smtClean="0"/>
              <a:t>     </a:t>
            </a:r>
            <a:r>
              <a:rPr lang="fr-FR" sz="2000" b="1" dirty="0" smtClean="0">
                <a:solidFill>
                  <a:srgbClr val="00B0F0"/>
                </a:solidFill>
              </a:rPr>
              <a:t>// NE MARCHE PAS</a:t>
            </a:r>
            <a:r>
              <a:rPr lang="fr-FR" sz="2000" dirty="0" smtClean="0"/>
              <a:t> </a:t>
            </a:r>
            <a:endParaRPr lang="fr-FR" sz="2000" b="1" dirty="0" smtClean="0">
              <a:solidFill>
                <a:srgbClr val="00B0F0"/>
              </a:solidFill>
            </a:endParaRPr>
          </a:p>
          <a:p>
            <a:pPr lvl="2"/>
            <a:endParaRPr lang="fr-FR" sz="2000" b="1" dirty="0" smtClean="0">
              <a:solidFill>
                <a:srgbClr val="FF0000"/>
              </a:solidFill>
            </a:endParaRPr>
          </a:p>
          <a:p>
            <a:pPr lvl="2"/>
            <a:r>
              <a:rPr lang="fr-FR" sz="2000" dirty="0" smtClean="0">
                <a:solidFill>
                  <a:srgbClr val="FF0000"/>
                </a:solidFill>
              </a:rPr>
              <a:t>echo</a:t>
            </a:r>
            <a:r>
              <a:rPr lang="fr-FR" sz="2000" dirty="0" smtClean="0"/>
              <a:t>  'Le visiteur a ' . </a:t>
            </a:r>
            <a:r>
              <a:rPr lang="fr-FR" sz="2000" dirty="0" smtClean="0">
                <a:solidFill>
                  <a:srgbClr val="00B050"/>
                </a:solidFill>
              </a:rPr>
              <a:t>$age_du_visiteur </a:t>
            </a:r>
            <a:r>
              <a:rPr lang="fr-FR" sz="2000" dirty="0" smtClean="0"/>
              <a:t>. ' ans</a:t>
            </a:r>
            <a:r>
              <a:rPr lang="fr-FR" sz="2000" dirty="0" smtClean="0"/>
              <a:t>';</a:t>
            </a:r>
          </a:p>
          <a:p>
            <a:pPr lvl="2"/>
            <a:endParaRPr lang="fr-FR" sz="2000" dirty="0"/>
          </a:p>
          <a:p>
            <a:pPr lvl="2"/>
            <a:r>
              <a:rPr lang="fr-FR" sz="2000" dirty="0" smtClean="0"/>
              <a:t>Echo  « le visiteur $</a:t>
            </a:r>
            <a:r>
              <a:rPr lang="fr-FR" sz="2000" dirty="0" err="1" smtClean="0"/>
              <a:t>age_du_visiteur</a:t>
            </a:r>
            <a:r>
              <a:rPr lang="fr-FR" sz="2000" dirty="0" smtClean="0"/>
              <a:t>»</a:t>
            </a:r>
            <a:endParaRPr lang="fr-FR" sz="20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395536" y="3140968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Utilisation des guillemets doubles :</a:t>
            </a:r>
          </a:p>
          <a:p>
            <a:pPr lvl="2"/>
            <a:r>
              <a:rPr lang="fr-FR" sz="2000" dirty="0" smtClean="0">
                <a:solidFill>
                  <a:srgbClr val="FF0000"/>
                </a:solidFill>
              </a:rPr>
              <a:t>echo</a:t>
            </a:r>
            <a:r>
              <a:rPr lang="fr-FR" sz="2000" dirty="0" smtClean="0"/>
              <a:t> "Le visiteur a </a:t>
            </a:r>
            <a:r>
              <a:rPr lang="fr-FR" sz="2000" dirty="0" smtClean="0">
                <a:solidFill>
                  <a:srgbClr val="00B050"/>
                </a:solidFill>
              </a:rPr>
              <a:t>$age_du_visiteur </a:t>
            </a:r>
            <a:r>
              <a:rPr lang="fr-FR" sz="2000" dirty="0" smtClean="0"/>
              <a:t>ans";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Faire des calculs simples 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3528" y="1052736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400" b="1" u="sng" dirty="0" smtClean="0">
                <a:solidFill>
                  <a:srgbClr val="FF0000"/>
                </a:solidFill>
              </a:rPr>
              <a:t>Opérations de bases :</a:t>
            </a:r>
            <a:r>
              <a:rPr lang="fr-FR" sz="2400" b="1" dirty="0" smtClean="0">
                <a:solidFill>
                  <a:srgbClr val="FF0000"/>
                </a:solidFill>
              </a:rPr>
              <a:t>  </a:t>
            </a:r>
            <a:r>
              <a:rPr lang="fr-FR" sz="2400" b="1" dirty="0" smtClean="0"/>
              <a:t> </a:t>
            </a:r>
            <a:r>
              <a:rPr lang="fr-FR" sz="2800" b="1" dirty="0" smtClean="0"/>
              <a:t>+    -    *   </a:t>
            </a:r>
            <a:r>
              <a:rPr lang="fr-FR" sz="2800" b="1" dirty="0" smtClean="0"/>
              <a:t>/ %</a:t>
            </a:r>
            <a:endParaRPr lang="fr-FR" sz="2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827584" y="1844824"/>
            <a:ext cx="64087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&lt;?php</a:t>
            </a:r>
          </a:p>
          <a:p>
            <a:pPr lvl="1"/>
            <a:r>
              <a:rPr lang="fr-FR" sz="2000" dirty="0" smtClean="0">
                <a:solidFill>
                  <a:srgbClr val="FF0000"/>
                </a:solidFill>
              </a:rPr>
              <a:t>$nombre </a:t>
            </a:r>
            <a:r>
              <a:rPr lang="fr-FR" sz="2000" dirty="0" smtClean="0"/>
              <a:t>= 2 + 4</a:t>
            </a:r>
          </a:p>
          <a:p>
            <a:pPr lvl="1"/>
            <a:r>
              <a:rPr lang="fr-FR" sz="2000" dirty="0" smtClean="0"/>
              <a:t>  </a:t>
            </a:r>
            <a:r>
              <a:rPr lang="fr-FR" sz="2000" dirty="0" smtClean="0">
                <a:solidFill>
                  <a:srgbClr val="00B050"/>
                </a:solidFill>
              </a:rPr>
              <a:t>//on rajoute un peu de difficulté</a:t>
            </a:r>
          </a:p>
          <a:p>
            <a:pPr lvl="1"/>
            <a:r>
              <a:rPr lang="fr-FR" sz="2000" dirty="0" smtClean="0">
                <a:solidFill>
                  <a:srgbClr val="FF0000"/>
                </a:solidFill>
              </a:rPr>
              <a:t>$nombre </a:t>
            </a:r>
            <a:r>
              <a:rPr lang="fr-FR" sz="2000" dirty="0" smtClean="0"/>
              <a:t>= 3 * 5 + 1;      </a:t>
            </a:r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$resultat </a:t>
            </a:r>
            <a:r>
              <a:rPr lang="fr-FR" dirty="0" smtClean="0"/>
              <a:t>= (</a:t>
            </a:r>
            <a:r>
              <a:rPr lang="fr-FR" dirty="0" smtClean="0">
                <a:solidFill>
                  <a:srgbClr val="FF0000"/>
                </a:solidFill>
              </a:rPr>
              <a:t>$nombre </a:t>
            </a:r>
            <a:r>
              <a:rPr lang="fr-FR" dirty="0" smtClean="0"/>
              <a:t>+ 5) * </a:t>
            </a:r>
            <a:r>
              <a:rPr lang="fr-FR" dirty="0" smtClean="0">
                <a:solidFill>
                  <a:srgbClr val="FF0000"/>
                </a:solidFill>
              </a:rPr>
              <a:t>$nombre </a:t>
            </a:r>
            <a:r>
              <a:rPr lang="fr-FR" dirty="0" smtClean="0"/>
              <a:t>;</a:t>
            </a:r>
          </a:p>
          <a:p>
            <a:r>
              <a:rPr lang="fr-FR" dirty="0" smtClean="0"/>
              <a:t>?&gt;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67544" y="4221088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>
                <a:solidFill>
                  <a:srgbClr val="FF0000"/>
                </a:solidFill>
              </a:rPr>
              <a:t>Le modulo :</a:t>
            </a:r>
          </a:p>
          <a:p>
            <a:endParaRPr lang="fr-FR" sz="2400" b="1" dirty="0" smtClean="0">
              <a:solidFill>
                <a:srgbClr val="FF0000"/>
              </a:solidFill>
            </a:endParaRPr>
          </a:p>
          <a:p>
            <a:pPr lvl="1"/>
            <a:r>
              <a:rPr lang="fr-FR" sz="2000" dirty="0" smtClean="0"/>
              <a:t>&lt;?php</a:t>
            </a:r>
          </a:p>
          <a:p>
            <a:pPr lvl="2"/>
            <a:r>
              <a:rPr lang="fr-FR" sz="2000" dirty="0" smtClean="0">
                <a:solidFill>
                  <a:srgbClr val="00B050"/>
                </a:solidFill>
              </a:rPr>
              <a:t>$nombre </a:t>
            </a:r>
            <a:r>
              <a:rPr lang="fr-FR" sz="2000" dirty="0" smtClean="0"/>
              <a:t>= 10 % 5;</a:t>
            </a:r>
          </a:p>
          <a:p>
            <a:pPr lvl="1"/>
            <a:r>
              <a:rPr lang="fr-FR" sz="2000" dirty="0" smtClean="0"/>
              <a:t>?&gt;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780928"/>
            <a:ext cx="8604448" cy="830997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conditions</a:t>
            </a:r>
            <a:endParaRPr lang="fr-FR" sz="4800" b="1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conditions 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3528" y="1268760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Les symboles à connaître :</a:t>
            </a:r>
          </a:p>
          <a:p>
            <a:pPr marL="914400" lvl="3"/>
            <a:r>
              <a:rPr lang="fr-FR" sz="2400" b="1" dirty="0" smtClean="0">
                <a:solidFill>
                  <a:srgbClr val="FF0000"/>
                </a:solidFill>
              </a:rPr>
              <a:t>      </a:t>
            </a:r>
            <a:r>
              <a:rPr lang="fr-FR" sz="2400" dirty="0" smtClean="0"/>
              <a:t>== , &gt; , &lt; , &gt;= , &lt;= , !=</a:t>
            </a:r>
            <a:endParaRPr lang="fr-FR" sz="2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95536" y="2348880"/>
            <a:ext cx="874846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La structure if… else :</a:t>
            </a:r>
          </a:p>
          <a:p>
            <a:pPr lvl="1"/>
            <a:r>
              <a:rPr lang="fr-FR" sz="2400" dirty="0" smtClean="0"/>
              <a:t> </a:t>
            </a:r>
            <a:r>
              <a:rPr lang="en-US" sz="2000" dirty="0" smtClean="0"/>
              <a:t>&lt;?php</a:t>
            </a:r>
          </a:p>
          <a:p>
            <a:pPr lvl="2"/>
            <a:r>
              <a:rPr lang="en-US" sz="2000" dirty="0" smtClean="0">
                <a:solidFill>
                  <a:srgbClr val="00B050"/>
                </a:solidFill>
              </a:rPr>
              <a:t>$age </a:t>
            </a:r>
            <a:r>
              <a:rPr lang="en-US" sz="2000" dirty="0" smtClean="0"/>
              <a:t>= 8;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if</a:t>
            </a:r>
            <a:r>
              <a:rPr lang="en-US" sz="2000" dirty="0" smtClean="0"/>
              <a:t> ($age &lt;= 12)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{</a:t>
            </a:r>
          </a:p>
          <a:p>
            <a:pPr lvl="2"/>
            <a:r>
              <a:rPr lang="en-US" sz="2000" dirty="0" smtClean="0"/>
              <a:t>    echo "Salut gamin !";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}</a:t>
            </a:r>
          </a:p>
          <a:p>
            <a:pPr lvl="2"/>
            <a:r>
              <a:rPr lang="fr-FR" sz="2000" dirty="0" smtClean="0">
                <a:solidFill>
                  <a:srgbClr val="FF0000"/>
                </a:solidFill>
              </a:rPr>
              <a:t>else  </a:t>
            </a:r>
            <a:r>
              <a:rPr lang="fr-FR" sz="2000" dirty="0" smtClean="0">
                <a:solidFill>
                  <a:srgbClr val="00B050"/>
                </a:solidFill>
              </a:rPr>
              <a:t>// SINON</a:t>
            </a:r>
          </a:p>
          <a:p>
            <a:pPr lvl="2"/>
            <a:r>
              <a:rPr lang="fr-FR" sz="2000" dirty="0" smtClean="0">
                <a:solidFill>
                  <a:srgbClr val="FF0000"/>
                </a:solidFill>
              </a:rPr>
              <a:t>{</a:t>
            </a:r>
          </a:p>
          <a:p>
            <a:pPr lvl="2"/>
            <a:r>
              <a:rPr lang="fr-FR" sz="2000" dirty="0" smtClean="0">
                <a:solidFill>
                  <a:srgbClr val="FF0000"/>
                </a:solidFill>
              </a:rPr>
              <a:t>    echo </a:t>
            </a:r>
            <a:r>
              <a:rPr lang="fr-FR" sz="2000" dirty="0" smtClean="0"/>
              <a:t>"Ceci est un site pour enfants, vous êtes trop vieux. Au revoir ";</a:t>
            </a:r>
          </a:p>
          <a:p>
            <a:pPr lvl="2"/>
            <a:r>
              <a:rPr lang="fr-FR" sz="2000" dirty="0" smtClean="0">
                <a:solidFill>
                  <a:srgbClr val="FF0000"/>
                </a:solidFill>
              </a:rPr>
              <a:t>}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/>
              <a:t>?&gt;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conditions 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1340768"/>
            <a:ext cx="87484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La structure if, elseif, else :</a:t>
            </a:r>
          </a:p>
          <a:p>
            <a:endParaRPr lang="fr-FR" sz="2000" b="1" dirty="0" smtClean="0">
              <a:solidFill>
                <a:srgbClr val="FF0000"/>
              </a:solidFill>
            </a:endParaRPr>
          </a:p>
          <a:p>
            <a:r>
              <a:rPr lang="fr-FR" sz="2000" b="1" dirty="0" smtClean="0">
                <a:solidFill>
                  <a:srgbClr val="FF0000"/>
                </a:solidFill>
              </a:rPr>
              <a:t>&lt;?php</a:t>
            </a:r>
          </a:p>
          <a:p>
            <a:r>
              <a:rPr lang="fr-FR" sz="2000" b="1" dirty="0" smtClean="0">
                <a:solidFill>
                  <a:srgbClr val="FF0000"/>
                </a:solidFill>
              </a:rPr>
              <a:t>           </a:t>
            </a:r>
          </a:p>
          <a:p>
            <a:r>
              <a:rPr lang="fr-FR" sz="2000" b="1" dirty="0" smtClean="0">
                <a:solidFill>
                  <a:srgbClr val="FF0000"/>
                </a:solidFill>
              </a:rPr>
              <a:t>         </a:t>
            </a:r>
            <a:r>
              <a:rPr lang="fr-FR" sz="2000" dirty="0" smtClean="0"/>
              <a:t>$autorisation_entrer = "Oui";</a:t>
            </a:r>
          </a:p>
          <a:p>
            <a:endParaRPr lang="fr-FR" sz="2000" b="1" dirty="0" smtClean="0">
              <a:solidFill>
                <a:srgbClr val="FF0000"/>
              </a:solidFill>
            </a:endParaRPr>
          </a:p>
          <a:p>
            <a:pPr lvl="1"/>
            <a:r>
              <a:rPr lang="fr-FR" sz="2000" dirty="0" smtClean="0">
                <a:solidFill>
                  <a:srgbClr val="FF0000"/>
                </a:solidFill>
              </a:rPr>
              <a:t>if</a:t>
            </a:r>
            <a:r>
              <a:rPr lang="fr-FR" sz="2000" dirty="0" smtClean="0"/>
              <a:t> (</a:t>
            </a:r>
            <a:r>
              <a:rPr lang="fr-FR" sz="2000" dirty="0" smtClean="0">
                <a:solidFill>
                  <a:srgbClr val="00B050"/>
                </a:solidFill>
              </a:rPr>
              <a:t>$autorisation_entrer </a:t>
            </a:r>
            <a:r>
              <a:rPr lang="fr-FR" sz="2000" dirty="0" smtClean="0"/>
              <a:t>== "Oui") {</a:t>
            </a:r>
          </a:p>
          <a:p>
            <a:pPr lvl="1"/>
            <a:r>
              <a:rPr lang="fr-FR" sz="2000" dirty="0" smtClean="0"/>
              <a:t>    // instructions à exécuter quand on est autorisé à entrer</a:t>
            </a:r>
          </a:p>
          <a:p>
            <a:pPr lvl="1"/>
            <a:r>
              <a:rPr lang="fr-FR" sz="2000" dirty="0" smtClean="0"/>
              <a:t>}</a:t>
            </a:r>
          </a:p>
          <a:p>
            <a:pPr lvl="1"/>
            <a:r>
              <a:rPr lang="fr-FR" sz="2000" dirty="0" smtClean="0">
                <a:solidFill>
                  <a:srgbClr val="FF0000"/>
                </a:solidFill>
              </a:rPr>
              <a:t>elseif</a:t>
            </a:r>
            <a:r>
              <a:rPr lang="fr-FR" sz="2000" dirty="0" smtClean="0"/>
              <a:t> (</a:t>
            </a:r>
            <a:r>
              <a:rPr lang="fr-FR" sz="2000" dirty="0" smtClean="0">
                <a:solidFill>
                  <a:srgbClr val="00B050"/>
                </a:solidFill>
              </a:rPr>
              <a:t>$autorisation_entrer </a:t>
            </a:r>
            <a:r>
              <a:rPr lang="fr-FR" sz="2000" dirty="0" smtClean="0"/>
              <a:t>== "Non") {</a:t>
            </a:r>
          </a:p>
          <a:p>
            <a:pPr lvl="1"/>
            <a:r>
              <a:rPr lang="fr-FR" sz="2000" dirty="0" smtClean="0"/>
              <a:t>    // instructions à exécuter quand on n'est pas autorisé à entre</a:t>
            </a:r>
          </a:p>
          <a:p>
            <a:pPr lvl="1"/>
            <a:r>
              <a:rPr lang="fr-FR" sz="2000" dirty="0" smtClean="0"/>
              <a:t>}</a:t>
            </a:r>
          </a:p>
          <a:p>
            <a:pPr lvl="1"/>
            <a:r>
              <a:rPr lang="fr-FR" sz="2000" dirty="0" smtClean="0">
                <a:solidFill>
                  <a:srgbClr val="FF0000"/>
                </a:solidFill>
              </a:rPr>
              <a:t>else</a:t>
            </a:r>
            <a:r>
              <a:rPr lang="fr-FR" sz="2000" dirty="0" smtClean="0"/>
              <a:t> {</a:t>
            </a:r>
          </a:p>
          <a:p>
            <a:pPr lvl="1"/>
            <a:r>
              <a:rPr lang="fr-FR" sz="2000" dirty="0" smtClean="0"/>
              <a:t>    </a:t>
            </a:r>
            <a:r>
              <a:rPr lang="fr-FR" sz="2000" dirty="0" smtClean="0">
                <a:solidFill>
                  <a:srgbClr val="FF0000"/>
                </a:solidFill>
              </a:rPr>
              <a:t>echo</a:t>
            </a:r>
            <a:r>
              <a:rPr lang="fr-FR" sz="2000" dirty="0" smtClean="0"/>
              <a:t> "Euh, je ne connais pas ton âge, tu peux me le rappeler s'il te plaît ?";</a:t>
            </a:r>
          </a:p>
          <a:p>
            <a:pPr lvl="1"/>
            <a:r>
              <a:rPr lang="fr-FR" sz="2000" dirty="0" smtClean="0"/>
              <a:t>}</a:t>
            </a:r>
            <a:r>
              <a:rPr lang="fr-FR" sz="2000" b="1" dirty="0" smtClean="0">
                <a:solidFill>
                  <a:srgbClr val="FF0000"/>
                </a:solidFill>
              </a:rPr>
              <a:t>?&gt;</a:t>
            </a:r>
            <a:endParaRPr lang="fr-FR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260648"/>
            <a:ext cx="8424936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PLAN</a:t>
            </a:r>
            <a:endParaRPr lang="fr-FR" sz="6000" b="1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3528" y="2276872"/>
            <a:ext cx="8820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400000"/>
            </a:pPr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PART I :   </a:t>
            </a:r>
            <a:r>
              <a:rPr lang="fr-FR" sz="2400" b="1" dirty="0" smtClean="0">
                <a:latin typeface="Berlin Sans FB Demi" pitchFamily="34" charset="0"/>
              </a:rPr>
              <a:t>Découverte du langage PHP</a:t>
            </a:r>
          </a:p>
          <a:p>
            <a:endParaRPr lang="fr-F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fr-F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sz="2400" b="1" dirty="0" smtClean="0">
                <a:solidFill>
                  <a:srgbClr val="FF0000"/>
                </a:solidFill>
                <a:latin typeface="Berlin Sans FB Demi" pitchFamily="34" charset="0"/>
              </a:rPr>
              <a:t>PART II :  </a:t>
            </a:r>
            <a:r>
              <a:rPr lang="fr-FR" sz="2400" b="1" dirty="0" smtClean="0">
                <a:latin typeface="Berlin Sans FB Demi" pitchFamily="34" charset="0"/>
              </a:rPr>
              <a:t>Découverte du SGBD MySQL</a:t>
            </a:r>
          </a:p>
          <a:p>
            <a:endParaRPr lang="fr-FR" sz="2400" b="1" dirty="0" smtClean="0">
              <a:latin typeface="Berlin Sans FB Demi" pitchFamily="34" charset="0"/>
            </a:endParaRPr>
          </a:p>
          <a:p>
            <a:endParaRPr lang="fr-FR" sz="2400" b="1" dirty="0" smtClean="0">
              <a:latin typeface="Berlin Sans FB Demi" pitchFamily="34" charset="0"/>
            </a:endParaRPr>
          </a:p>
          <a:p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PART III : </a:t>
            </a:r>
            <a:r>
              <a:rPr lang="fr-FR" sz="2400" b="1" dirty="0" smtClean="0">
                <a:latin typeface="Berlin Sans FB Demi" pitchFamily="34" charset="0"/>
              </a:rPr>
              <a:t>Communication entre PHP et MySQL</a:t>
            </a:r>
            <a:endParaRPr lang="fr-FR" sz="24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conditions 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1340768"/>
            <a:ext cx="82809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Le Cas des booléens :</a:t>
            </a:r>
          </a:p>
          <a:p>
            <a:endParaRPr lang="fr-FR" sz="2000" b="1" dirty="0" smtClean="0">
              <a:solidFill>
                <a:srgbClr val="FF0000"/>
              </a:solidFill>
            </a:endParaRPr>
          </a:p>
          <a:p>
            <a:endParaRPr lang="fr-FR" sz="2000" b="1" dirty="0" smtClean="0">
              <a:solidFill>
                <a:srgbClr val="FF0000"/>
              </a:solidFill>
            </a:endParaRPr>
          </a:p>
          <a:p>
            <a:pPr lvl="1"/>
            <a:r>
              <a:rPr lang="fr-FR" sz="2000" dirty="0" smtClean="0"/>
              <a:t>&lt;?php</a:t>
            </a:r>
          </a:p>
          <a:p>
            <a:pPr lvl="2"/>
            <a:r>
              <a:rPr lang="fr-FR" sz="2000" b="1" dirty="0" smtClean="0">
                <a:solidFill>
                  <a:srgbClr val="FF0000"/>
                </a:solidFill>
              </a:rPr>
              <a:t>if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smtClean="0"/>
              <a:t>(</a:t>
            </a:r>
            <a:r>
              <a:rPr lang="fr-FR" sz="2000" dirty="0" smtClean="0">
                <a:solidFill>
                  <a:srgbClr val="00B050"/>
                </a:solidFill>
              </a:rPr>
              <a:t>$autorisation_entrer == </a:t>
            </a:r>
            <a:r>
              <a:rPr lang="fr-FR" sz="2000" dirty="0" smtClean="0">
                <a:solidFill>
                  <a:srgbClr val="FF0000"/>
                </a:solidFill>
              </a:rPr>
              <a:t>true</a:t>
            </a:r>
            <a:r>
              <a:rPr lang="fr-FR" sz="2000" dirty="0" smtClean="0"/>
              <a:t>)                  </a:t>
            </a:r>
            <a:r>
              <a:rPr lang="fr-FR" sz="2000" b="1" dirty="0" smtClean="0">
                <a:solidFill>
                  <a:srgbClr val="FF0000"/>
                </a:solidFill>
              </a:rPr>
              <a:t>if(</a:t>
            </a:r>
            <a:r>
              <a:rPr lang="fr-FR" sz="2000" b="1" dirty="0" smtClean="0"/>
              <a:t>$autorisation</a:t>
            </a:r>
            <a:r>
              <a:rPr lang="fr-FR" sz="2000" b="1" dirty="0" smtClean="0">
                <a:solidFill>
                  <a:srgbClr val="FF0000"/>
                </a:solidFill>
              </a:rPr>
              <a:t>)                  </a:t>
            </a:r>
          </a:p>
          <a:p>
            <a:pPr lvl="2"/>
            <a:r>
              <a:rPr lang="fr-FR" sz="2000" dirty="0" smtClean="0"/>
              <a:t>{</a:t>
            </a:r>
          </a:p>
          <a:p>
            <a:pPr lvl="2"/>
            <a:r>
              <a:rPr lang="fr-FR" sz="2000" dirty="0" smtClean="0"/>
              <a:t>    echo "Bienvenue petit Zéro. :o)";</a:t>
            </a:r>
          </a:p>
          <a:p>
            <a:pPr lvl="2"/>
            <a:r>
              <a:rPr lang="fr-FR" sz="2000" dirty="0" smtClean="0"/>
              <a:t>}</a:t>
            </a:r>
          </a:p>
          <a:p>
            <a:pPr lvl="2"/>
            <a:r>
              <a:rPr lang="fr-FR" sz="2000" b="1" dirty="0" smtClean="0">
                <a:solidFill>
                  <a:srgbClr val="FF0000"/>
                </a:solidFill>
              </a:rPr>
              <a:t>elseif</a:t>
            </a:r>
            <a:r>
              <a:rPr lang="fr-FR" sz="2000" dirty="0" smtClean="0"/>
              <a:t> (</a:t>
            </a:r>
            <a:r>
              <a:rPr lang="fr-FR" sz="2000" dirty="0" smtClean="0">
                <a:solidFill>
                  <a:srgbClr val="00B050"/>
                </a:solidFill>
              </a:rPr>
              <a:t>$autorisation_entrer == </a:t>
            </a:r>
            <a:r>
              <a:rPr lang="fr-FR" sz="2000" dirty="0" smtClean="0">
                <a:solidFill>
                  <a:srgbClr val="FF0000"/>
                </a:solidFill>
              </a:rPr>
              <a:t>false</a:t>
            </a:r>
            <a:r>
              <a:rPr lang="fr-FR" sz="2000" dirty="0" smtClean="0"/>
              <a:t>)         </a:t>
            </a:r>
            <a:r>
              <a:rPr lang="fr-FR" sz="2000" b="1" dirty="0" smtClean="0">
                <a:solidFill>
                  <a:srgbClr val="FF0000"/>
                </a:solidFill>
              </a:rPr>
              <a:t>elseif( ! </a:t>
            </a:r>
            <a:r>
              <a:rPr lang="fr-FR" sz="2000" b="1" dirty="0" smtClean="0"/>
              <a:t>$autorisation</a:t>
            </a:r>
            <a:r>
              <a:rPr lang="fr-FR" sz="2000" b="1" dirty="0" smtClean="0">
                <a:solidFill>
                  <a:srgbClr val="FF0000"/>
                </a:solidFill>
              </a:rPr>
              <a:t>) </a:t>
            </a:r>
            <a:endParaRPr lang="fr-FR" sz="2000" dirty="0" smtClean="0"/>
          </a:p>
          <a:p>
            <a:pPr lvl="2"/>
            <a:r>
              <a:rPr lang="fr-FR" sz="2000" dirty="0" smtClean="0"/>
              <a:t>{</a:t>
            </a:r>
          </a:p>
          <a:p>
            <a:pPr lvl="2"/>
            <a:r>
              <a:rPr lang="fr-FR" sz="2000" dirty="0" smtClean="0"/>
              <a:t>    echo "T'as pas le droit d'entrer !";</a:t>
            </a:r>
          </a:p>
          <a:p>
            <a:pPr lvl="2"/>
            <a:r>
              <a:rPr lang="fr-FR" sz="2000" dirty="0" smtClean="0"/>
              <a:t>}</a:t>
            </a:r>
          </a:p>
          <a:p>
            <a:pPr lvl="1"/>
            <a:r>
              <a:rPr lang="fr-FR" sz="2000" dirty="0" smtClean="0"/>
              <a:t>?&gt;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conditions 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1196752"/>
            <a:ext cx="874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Les conditions multiples:    </a:t>
            </a:r>
            <a:endParaRPr lang="fr-FR" sz="2000" dirty="0"/>
          </a:p>
        </p:txBody>
      </p:sp>
      <p:pic>
        <p:nvPicPr>
          <p:cNvPr id="6" name="Image 5" descr="mult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1628800"/>
            <a:ext cx="4032448" cy="115212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23528" y="3212976"/>
            <a:ext cx="4752528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AND :</a:t>
            </a:r>
          </a:p>
          <a:p>
            <a:r>
              <a:rPr lang="fr-FR" sz="2000" dirty="0" smtClean="0"/>
              <a:t> if ($age &lt;= 12  </a:t>
            </a:r>
            <a:r>
              <a:rPr lang="fr-FR" sz="2000" b="1" dirty="0" smtClean="0">
                <a:solidFill>
                  <a:srgbClr val="FF0000"/>
                </a:solidFill>
              </a:rPr>
              <a:t>&amp;&amp;</a:t>
            </a:r>
            <a:r>
              <a:rPr lang="fr-FR" sz="2000" dirty="0" smtClean="0">
                <a:solidFill>
                  <a:srgbClr val="FF0000"/>
                </a:solidFill>
              </a:rPr>
              <a:t>  </a:t>
            </a:r>
            <a:r>
              <a:rPr lang="fr-FR" sz="2000" dirty="0" smtClean="0"/>
              <a:t>$sexe == "garçon")</a:t>
            </a:r>
          </a:p>
          <a:p>
            <a:r>
              <a:rPr lang="fr-FR" sz="2000" dirty="0" smtClean="0"/>
              <a:t>{</a:t>
            </a:r>
          </a:p>
          <a:p>
            <a:r>
              <a:rPr lang="fr-FR" sz="2000" dirty="0" smtClean="0"/>
              <a:t>    echo "Tu peux rentrer!";</a:t>
            </a:r>
          </a:p>
          <a:p>
            <a:r>
              <a:rPr lang="fr-FR" sz="2000" dirty="0" smtClean="0"/>
              <a:t>}</a:t>
            </a:r>
            <a:endParaRPr lang="fr-FR" sz="2000" dirty="0"/>
          </a:p>
        </p:txBody>
      </p:sp>
      <p:sp>
        <p:nvSpPr>
          <p:cNvPr id="9" name="ZoneTexte 8"/>
          <p:cNvSpPr txBox="1"/>
          <p:nvPr/>
        </p:nvSpPr>
        <p:spPr>
          <a:xfrm>
            <a:off x="3779912" y="5013176"/>
            <a:ext cx="4860032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OR:</a:t>
            </a:r>
          </a:p>
          <a:p>
            <a:pPr lvl="1"/>
            <a:r>
              <a:rPr lang="fr-FR" sz="2000" dirty="0" smtClean="0"/>
              <a:t> if ($sexe== " fille" </a:t>
            </a:r>
            <a:r>
              <a:rPr lang="fr-FR" sz="2000" b="1" dirty="0" smtClean="0">
                <a:solidFill>
                  <a:srgbClr val="FF0000"/>
                </a:solidFill>
              </a:rPr>
              <a:t>||</a:t>
            </a:r>
            <a:r>
              <a:rPr lang="fr-FR" sz="2000" dirty="0" smtClean="0"/>
              <a:t> $sexe == "garçon")</a:t>
            </a:r>
          </a:p>
          <a:p>
            <a:pPr lvl="1"/>
            <a:r>
              <a:rPr lang="fr-FR" sz="2000" dirty="0" smtClean="0"/>
              <a:t>{</a:t>
            </a:r>
          </a:p>
          <a:p>
            <a:pPr lvl="1"/>
            <a:r>
              <a:rPr lang="fr-FR" sz="2000" dirty="0" smtClean="0"/>
              <a:t>    echo " Salut Terrien!";</a:t>
            </a:r>
          </a:p>
          <a:p>
            <a:pPr lvl="1"/>
            <a:r>
              <a:rPr lang="fr-FR" sz="2000" dirty="0" smtClean="0"/>
              <a:t>}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Astuces 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1268760"/>
            <a:ext cx="8748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b="1" dirty="0" smtClean="0"/>
              <a:t>&lt;?php</a:t>
            </a:r>
          </a:p>
          <a:p>
            <a:pPr lvl="2"/>
            <a:r>
              <a:rPr lang="fr-FR" sz="2000" dirty="0" smtClean="0">
                <a:solidFill>
                  <a:srgbClr val="00B050"/>
                </a:solidFill>
              </a:rPr>
              <a:t>if ($variable == 23)</a:t>
            </a:r>
          </a:p>
          <a:p>
            <a:pPr lvl="2"/>
            <a:r>
              <a:rPr lang="fr-FR" sz="2000" dirty="0" smtClean="0">
                <a:solidFill>
                  <a:srgbClr val="00B050"/>
                </a:solidFill>
              </a:rPr>
              <a:t>{</a:t>
            </a:r>
          </a:p>
          <a:p>
            <a:pPr lvl="2"/>
            <a:r>
              <a:rPr lang="fr-FR" sz="2000" dirty="0" smtClean="0"/>
              <a:t>    </a:t>
            </a:r>
            <a:r>
              <a:rPr lang="fr-FR" sz="2000" dirty="0" smtClean="0">
                <a:solidFill>
                  <a:srgbClr val="00B050"/>
                </a:solidFill>
              </a:rPr>
              <a:t>echo '</a:t>
            </a:r>
            <a:r>
              <a:rPr lang="fr-FR" sz="2000" dirty="0" smtClean="0">
                <a:solidFill>
                  <a:srgbClr val="0070C0"/>
                </a:solidFill>
              </a:rPr>
              <a:t>&lt;strong&gt;Bravo !&lt;/strong&gt; Vous avez trouvé le nombre mystère !';</a:t>
            </a:r>
          </a:p>
          <a:p>
            <a:pPr lvl="2"/>
            <a:r>
              <a:rPr lang="fr-FR" sz="2000" dirty="0" smtClean="0">
                <a:solidFill>
                  <a:srgbClr val="00B050"/>
                </a:solidFill>
              </a:rPr>
              <a:t>}</a:t>
            </a:r>
          </a:p>
          <a:p>
            <a:pPr lvl="1"/>
            <a:r>
              <a:rPr lang="fr-FR" sz="2000" b="1" dirty="0" smtClean="0"/>
              <a:t>?&gt;</a:t>
            </a:r>
            <a:endParaRPr lang="fr-FR" sz="2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827584" y="3789040"/>
            <a:ext cx="7920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&lt;?php</a:t>
            </a:r>
          </a:p>
          <a:p>
            <a:pPr lvl="1"/>
            <a:r>
              <a:rPr lang="fr-FR" sz="2000" dirty="0" smtClean="0">
                <a:solidFill>
                  <a:srgbClr val="00B050"/>
                </a:solidFill>
              </a:rPr>
              <a:t>if ($variable == 23)</a:t>
            </a:r>
          </a:p>
          <a:p>
            <a:pPr lvl="1"/>
            <a:r>
              <a:rPr lang="fr-FR" sz="2000" dirty="0" smtClean="0">
                <a:solidFill>
                  <a:srgbClr val="00B050"/>
                </a:solidFill>
              </a:rPr>
              <a:t>{</a:t>
            </a:r>
          </a:p>
          <a:p>
            <a:pPr lvl="1"/>
            <a:r>
              <a:rPr lang="fr-FR" sz="2000" dirty="0" smtClean="0">
                <a:solidFill>
                  <a:srgbClr val="00B050"/>
                </a:solidFill>
              </a:rPr>
              <a:t>?&gt;</a:t>
            </a:r>
          </a:p>
          <a:p>
            <a:pPr lvl="1"/>
            <a:r>
              <a:rPr lang="fr-FR" sz="2000" dirty="0" smtClean="0">
                <a:solidFill>
                  <a:srgbClr val="0070C0"/>
                </a:solidFill>
              </a:rPr>
              <a:t>&lt;strong&gt;Bravo !&lt;/strong&gt; Vous avez trouvé le nombre mystère !</a:t>
            </a:r>
          </a:p>
          <a:p>
            <a:pPr lvl="1"/>
            <a:r>
              <a:rPr lang="fr-FR" sz="2000" dirty="0" smtClean="0">
                <a:solidFill>
                  <a:srgbClr val="00B050"/>
                </a:solidFill>
              </a:rPr>
              <a:t>&lt;?php</a:t>
            </a:r>
          </a:p>
          <a:p>
            <a:pPr lvl="1"/>
            <a:r>
              <a:rPr lang="fr-FR" sz="2000" dirty="0" smtClean="0">
                <a:solidFill>
                  <a:srgbClr val="00B050"/>
                </a:solidFill>
              </a:rPr>
              <a:t>}</a:t>
            </a:r>
          </a:p>
          <a:p>
            <a:r>
              <a:rPr lang="fr-FR" sz="2000" b="1" dirty="0" smtClean="0"/>
              <a:t>?&gt;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conditions :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112474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Une alternative pratique : Switch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755576" y="1700808"/>
            <a:ext cx="74888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b="1" dirty="0" smtClean="0"/>
              <a:t>&lt;?php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if</a:t>
            </a:r>
            <a:r>
              <a:rPr lang="fr-FR" dirty="0" smtClean="0"/>
              <a:t> ($note == 0)</a:t>
            </a:r>
          </a:p>
          <a:p>
            <a:pPr lvl="2"/>
            <a:r>
              <a:rPr lang="fr-FR" dirty="0" smtClean="0"/>
              <a:t>{</a:t>
            </a:r>
          </a:p>
          <a:p>
            <a:pPr lvl="2"/>
            <a:r>
              <a:rPr lang="fr-FR" dirty="0" smtClean="0"/>
              <a:t>    echo "Tu es vraiment un gros Zéro !!!";</a:t>
            </a:r>
          </a:p>
          <a:p>
            <a:pPr lvl="2"/>
            <a:r>
              <a:rPr lang="fr-FR" dirty="0" smtClean="0"/>
              <a:t>}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elseif</a:t>
            </a:r>
            <a:r>
              <a:rPr lang="fr-FR" dirty="0" smtClean="0"/>
              <a:t> ($note == 5)</a:t>
            </a:r>
          </a:p>
          <a:p>
            <a:pPr lvl="2"/>
            <a:r>
              <a:rPr lang="fr-FR" dirty="0" smtClean="0"/>
              <a:t>{</a:t>
            </a:r>
          </a:p>
          <a:p>
            <a:pPr lvl="2"/>
            <a:r>
              <a:rPr lang="fr-FR" dirty="0" smtClean="0"/>
              <a:t>    echo "Tu es très mauvais";</a:t>
            </a:r>
          </a:p>
          <a:p>
            <a:pPr lvl="2"/>
            <a:r>
              <a:rPr lang="fr-FR" dirty="0" smtClean="0"/>
              <a:t>}</a:t>
            </a:r>
          </a:p>
          <a:p>
            <a:pPr lvl="2"/>
            <a:r>
              <a:rPr lang="fr-FR" dirty="0" smtClean="0"/>
              <a:t> </a:t>
            </a:r>
            <a:r>
              <a:rPr lang="fr-FR" b="1" dirty="0" smtClean="0">
                <a:solidFill>
                  <a:srgbClr val="FF0000"/>
                </a:solidFill>
              </a:rPr>
              <a:t>elseif</a:t>
            </a:r>
            <a:r>
              <a:rPr lang="fr-FR" dirty="0" smtClean="0"/>
              <a:t> ($note == 10)</a:t>
            </a:r>
          </a:p>
          <a:p>
            <a:pPr lvl="2"/>
            <a:r>
              <a:rPr lang="fr-FR" dirty="0" smtClean="0"/>
              <a:t>{</a:t>
            </a:r>
          </a:p>
          <a:p>
            <a:pPr lvl="2"/>
            <a:r>
              <a:rPr lang="fr-FR" dirty="0" smtClean="0"/>
              <a:t>    echo "Tu as pile poil la moyenne, c'est un peu juste…";</a:t>
            </a:r>
          </a:p>
          <a:p>
            <a:pPr lvl="2"/>
            <a:r>
              <a:rPr lang="fr-FR" dirty="0" smtClean="0"/>
              <a:t>} 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elseif</a:t>
            </a:r>
            <a:r>
              <a:rPr lang="fr-FR" dirty="0" smtClean="0"/>
              <a:t> ($note == 15)</a:t>
            </a:r>
          </a:p>
          <a:p>
            <a:pPr lvl="2"/>
            <a:r>
              <a:rPr lang="fr-FR" dirty="0" smtClean="0"/>
              <a:t>{</a:t>
            </a:r>
          </a:p>
          <a:p>
            <a:pPr lvl="2"/>
            <a:r>
              <a:rPr lang="fr-FR" dirty="0" smtClean="0"/>
              <a:t>    echo "Tu te débrouilles très bien !";</a:t>
            </a:r>
          </a:p>
          <a:p>
            <a:pPr lvl="2"/>
            <a:r>
              <a:rPr lang="fr-FR" dirty="0" smtClean="0"/>
              <a:t>}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conditions 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67544" y="2204864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fr-FR" dirty="0" smtClean="0">
                <a:solidFill>
                  <a:srgbClr val="00B050"/>
                </a:solidFill>
              </a:rPr>
              <a:t>---------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elseif</a:t>
            </a:r>
            <a:r>
              <a:rPr lang="fr-FR" dirty="0" smtClean="0"/>
              <a:t> ($note == 20)</a:t>
            </a:r>
          </a:p>
          <a:p>
            <a:pPr lvl="2"/>
            <a:r>
              <a:rPr lang="fr-FR" dirty="0" smtClean="0"/>
              <a:t>{</a:t>
            </a:r>
          </a:p>
          <a:p>
            <a:pPr lvl="2"/>
            <a:r>
              <a:rPr lang="fr-FR" dirty="0" smtClean="0"/>
              <a:t>    echo "Excellent travail, c'est parfait !";</a:t>
            </a:r>
          </a:p>
          <a:p>
            <a:pPr lvl="2"/>
            <a:r>
              <a:rPr lang="fr-FR" dirty="0" smtClean="0"/>
              <a:t>}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else</a:t>
            </a:r>
          </a:p>
          <a:p>
            <a:pPr lvl="2"/>
            <a:r>
              <a:rPr lang="fr-FR" dirty="0" smtClean="0"/>
              <a:t>{</a:t>
            </a:r>
          </a:p>
          <a:p>
            <a:pPr lvl="2"/>
            <a:r>
              <a:rPr lang="fr-FR" dirty="0" smtClean="0"/>
              <a:t>    echo "Désolé, je n'ai pas de message à afficher pour cette note";</a:t>
            </a:r>
          </a:p>
          <a:p>
            <a:pPr lvl="2"/>
            <a:r>
              <a:rPr lang="fr-FR" dirty="0" smtClean="0"/>
              <a:t>}</a:t>
            </a:r>
          </a:p>
          <a:p>
            <a:pPr lvl="1"/>
            <a:r>
              <a:rPr lang="fr-FR" b="1" dirty="0" smtClean="0"/>
              <a:t>?&gt;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conditions 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39552" y="1556792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b="1" dirty="0" smtClean="0"/>
              <a:t>&lt;?php</a:t>
            </a:r>
          </a:p>
          <a:p>
            <a:pPr lvl="1"/>
            <a:endParaRPr lang="fr-FR" dirty="0" smtClean="0"/>
          </a:p>
          <a:p>
            <a:pPr lvl="2"/>
            <a:r>
              <a:rPr lang="fr-FR" b="1" dirty="0" smtClean="0"/>
              <a:t>$note </a:t>
            </a:r>
            <a:r>
              <a:rPr lang="fr-FR" dirty="0" smtClean="0"/>
              <a:t>= 10;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switch</a:t>
            </a:r>
            <a:r>
              <a:rPr lang="fr-FR" dirty="0" smtClean="0"/>
              <a:t> ($note)         // on indique sur quelle variable on travaille</a:t>
            </a:r>
          </a:p>
          <a:p>
            <a:pPr lvl="2"/>
            <a:r>
              <a:rPr lang="fr-FR" dirty="0" smtClean="0"/>
              <a:t>{ </a:t>
            </a:r>
          </a:p>
          <a:p>
            <a:pPr lvl="2"/>
            <a:r>
              <a:rPr lang="fr-FR" dirty="0" smtClean="0"/>
              <a:t>    </a:t>
            </a:r>
            <a:r>
              <a:rPr lang="fr-FR" b="1" dirty="0" smtClean="0">
                <a:solidFill>
                  <a:srgbClr val="FF0000"/>
                </a:solidFill>
              </a:rPr>
              <a:t>case 0</a:t>
            </a:r>
            <a:r>
              <a:rPr lang="fr-FR" dirty="0" smtClean="0">
                <a:solidFill>
                  <a:srgbClr val="FF0000"/>
                </a:solidFill>
              </a:rPr>
              <a:t>:</a:t>
            </a:r>
            <a:r>
              <a:rPr lang="fr-FR" dirty="0" smtClean="0"/>
              <a:t>                   // dans le cas où $note vaut 0</a:t>
            </a:r>
          </a:p>
          <a:p>
            <a:pPr lvl="2"/>
            <a:r>
              <a:rPr lang="fr-FR" dirty="0" smtClean="0"/>
              <a:t>        echo "Tu es vraiment un gros Zér0 !!!";</a:t>
            </a:r>
          </a:p>
          <a:p>
            <a:pPr lvl="2"/>
            <a:r>
              <a:rPr lang="fr-FR" dirty="0" smtClean="0"/>
              <a:t>    </a:t>
            </a:r>
            <a:r>
              <a:rPr lang="fr-FR" b="1" dirty="0" smtClean="0">
                <a:solidFill>
                  <a:srgbClr val="FF0000"/>
                </a:solidFill>
              </a:rPr>
              <a:t>break;</a:t>
            </a:r>
          </a:p>
          <a:p>
            <a:pPr lvl="2"/>
            <a:r>
              <a:rPr lang="fr-FR" dirty="0" smtClean="0"/>
              <a:t>    </a:t>
            </a:r>
          </a:p>
          <a:p>
            <a:pPr lvl="2"/>
            <a:r>
              <a:rPr lang="fr-FR" dirty="0" smtClean="0"/>
              <a:t>    </a:t>
            </a:r>
            <a:r>
              <a:rPr lang="fr-FR" b="1" dirty="0" smtClean="0">
                <a:solidFill>
                  <a:srgbClr val="FF0000"/>
                </a:solidFill>
              </a:rPr>
              <a:t>case 5:                   </a:t>
            </a:r>
            <a:r>
              <a:rPr lang="fr-FR" dirty="0" smtClean="0"/>
              <a:t>// dans le cas où $note vaut 5</a:t>
            </a:r>
          </a:p>
          <a:p>
            <a:pPr lvl="2"/>
            <a:r>
              <a:rPr lang="fr-FR" dirty="0" smtClean="0"/>
              <a:t>        echo "Tu es très mauvais";</a:t>
            </a:r>
          </a:p>
          <a:p>
            <a:pPr lvl="2"/>
            <a:r>
              <a:rPr lang="fr-FR" dirty="0" smtClean="0"/>
              <a:t>    </a:t>
            </a:r>
            <a:r>
              <a:rPr lang="fr-FR" b="1" dirty="0" smtClean="0">
                <a:solidFill>
                  <a:srgbClr val="FF0000"/>
                </a:solidFill>
              </a:rPr>
              <a:t>break;</a:t>
            </a:r>
          </a:p>
          <a:p>
            <a:pPr lvl="2"/>
            <a:r>
              <a:rPr lang="fr-FR" dirty="0" smtClean="0"/>
              <a:t> 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    case 10:                 </a:t>
            </a:r>
            <a:r>
              <a:rPr lang="fr-FR" dirty="0" smtClean="0"/>
              <a:t>// etc. etc.</a:t>
            </a:r>
          </a:p>
          <a:p>
            <a:pPr lvl="2"/>
            <a:r>
              <a:rPr lang="fr-FR" dirty="0" smtClean="0"/>
              <a:t>        echo "Tu as la moyenne, c'est un peu juste…";</a:t>
            </a:r>
          </a:p>
          <a:p>
            <a:pPr lvl="2"/>
            <a:r>
              <a:rPr lang="fr-FR" dirty="0" smtClean="0"/>
              <a:t>    </a:t>
            </a:r>
            <a:r>
              <a:rPr lang="fr-FR" b="1" dirty="0" smtClean="0">
                <a:solidFill>
                  <a:srgbClr val="FF0000"/>
                </a:solidFill>
              </a:rPr>
              <a:t>break;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conditions 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67544" y="1628800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b="1" dirty="0" smtClean="0">
                <a:solidFill>
                  <a:srgbClr val="00B050"/>
                </a:solidFill>
              </a:rPr>
              <a:t>             ------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   </a:t>
            </a:r>
            <a:r>
              <a:rPr lang="fr-FR" b="1" dirty="0" smtClean="0">
                <a:solidFill>
                  <a:srgbClr val="FF0000"/>
                </a:solidFill>
              </a:rPr>
              <a:t>case 15:</a:t>
            </a:r>
          </a:p>
          <a:p>
            <a:pPr lvl="2"/>
            <a:r>
              <a:rPr lang="fr-FR" dirty="0" smtClean="0"/>
              <a:t>        echo "Tu te débrouilles très bien !";</a:t>
            </a:r>
          </a:p>
          <a:p>
            <a:pPr lvl="2"/>
            <a:r>
              <a:rPr lang="fr-FR" dirty="0" smtClean="0"/>
              <a:t>    </a:t>
            </a:r>
            <a:r>
              <a:rPr lang="fr-FR" b="1" dirty="0" smtClean="0">
                <a:solidFill>
                  <a:srgbClr val="FF0000"/>
                </a:solidFill>
              </a:rPr>
              <a:t>break;</a:t>
            </a:r>
          </a:p>
          <a:p>
            <a:pPr lvl="2"/>
            <a:r>
              <a:rPr lang="fr-FR" dirty="0" smtClean="0"/>
              <a:t>    </a:t>
            </a:r>
          </a:p>
          <a:p>
            <a:pPr lvl="2"/>
            <a:r>
              <a:rPr lang="fr-FR" dirty="0" smtClean="0"/>
              <a:t>    </a:t>
            </a:r>
            <a:r>
              <a:rPr lang="fr-FR" b="1" dirty="0" smtClean="0">
                <a:solidFill>
                  <a:srgbClr val="FF0000"/>
                </a:solidFill>
              </a:rPr>
              <a:t>case 20:</a:t>
            </a:r>
          </a:p>
          <a:p>
            <a:pPr lvl="2"/>
            <a:r>
              <a:rPr lang="fr-FR" dirty="0" smtClean="0"/>
              <a:t>        echo "Excellent travail, c'est parfait !";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    break;</a:t>
            </a:r>
          </a:p>
          <a:p>
            <a:pPr lvl="2"/>
            <a:r>
              <a:rPr lang="fr-FR" dirty="0" smtClean="0"/>
              <a:t>    </a:t>
            </a:r>
          </a:p>
          <a:p>
            <a:pPr lvl="2"/>
            <a:r>
              <a:rPr lang="fr-FR" dirty="0" smtClean="0"/>
              <a:t>    </a:t>
            </a:r>
            <a:r>
              <a:rPr lang="fr-FR" b="1" dirty="0" smtClean="0">
                <a:solidFill>
                  <a:srgbClr val="FF0000"/>
                </a:solidFill>
              </a:rPr>
              <a:t>default:</a:t>
            </a:r>
          </a:p>
          <a:p>
            <a:pPr lvl="2"/>
            <a:r>
              <a:rPr lang="fr-FR" dirty="0" smtClean="0"/>
              <a:t>        echo "Désolé, je n'ai pas de message à afficher pour cette note";</a:t>
            </a:r>
          </a:p>
          <a:p>
            <a:pPr lvl="2"/>
            <a:r>
              <a:rPr lang="fr-FR" b="1" dirty="0" smtClean="0"/>
              <a:t>}</a:t>
            </a:r>
          </a:p>
          <a:p>
            <a:pPr lvl="1"/>
            <a:r>
              <a:rPr lang="fr-FR" b="1" dirty="0" smtClean="0"/>
              <a:t>?&gt;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conditions 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23528" y="1196752"/>
            <a:ext cx="5760640" cy="4616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fr-FR" sz="2400" b="1" dirty="0" smtClean="0">
                <a:solidFill>
                  <a:schemeClr val="tx1"/>
                </a:solidFill>
                <a:latin typeface="Berlin Sans FB Demi" pitchFamily="34" charset="0"/>
              </a:rPr>
              <a:t>Les ternaires : </a:t>
            </a:r>
            <a:r>
              <a:rPr lang="fr-FR" sz="2400" b="1" dirty="0" smtClean="0">
                <a:solidFill>
                  <a:srgbClr val="FF0000"/>
                </a:solidFill>
                <a:latin typeface="Berlin Sans FB Demi" pitchFamily="34" charset="0"/>
              </a:rPr>
              <a:t>des conditions condensées </a:t>
            </a:r>
            <a:endParaRPr lang="fr-FR" sz="2400" dirty="0">
              <a:solidFill>
                <a:srgbClr val="FF0000"/>
              </a:solidFill>
              <a:latin typeface="Berlin Sans FB Demi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5536" y="1988840"/>
            <a:ext cx="3816424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endParaRPr lang="en-US" dirty="0" smtClean="0"/>
          </a:p>
          <a:p>
            <a:pPr lvl="1"/>
            <a:r>
              <a:rPr lang="en-US" b="1" dirty="0" smtClean="0"/>
              <a:t>&lt;?php</a:t>
            </a:r>
          </a:p>
          <a:p>
            <a:pPr lvl="1"/>
            <a:endParaRPr lang="en-US" dirty="0" smtClean="0"/>
          </a:p>
          <a:p>
            <a:pPr lvl="2"/>
            <a:r>
              <a:rPr lang="en-US" b="1" dirty="0" smtClean="0"/>
              <a:t>$age </a:t>
            </a:r>
            <a:r>
              <a:rPr lang="en-US" dirty="0" smtClean="0"/>
              <a:t>= 24;</a:t>
            </a:r>
          </a:p>
          <a:p>
            <a:pPr lvl="2"/>
            <a:r>
              <a:rPr lang="en-US" dirty="0" smtClean="0"/>
              <a:t>if ($age &gt;= 18)</a:t>
            </a:r>
          </a:p>
          <a:p>
            <a:pPr lvl="2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     $majeur = </a:t>
            </a:r>
            <a:r>
              <a:rPr lang="en-US" b="1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else</a:t>
            </a:r>
          </a:p>
          <a:p>
            <a:pPr lvl="2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     $majeur = </a:t>
            </a:r>
            <a:r>
              <a:rPr lang="en-US" b="1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}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?&gt;</a:t>
            </a:r>
          </a:p>
          <a:p>
            <a:pPr lvl="1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572000" y="2852936"/>
            <a:ext cx="4320480" cy="2154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Résumé :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/>
              <a:t> </a:t>
            </a:r>
            <a:r>
              <a:rPr lang="fr-FR" b="1" dirty="0" smtClean="0"/>
              <a:t>&lt;?php</a:t>
            </a:r>
          </a:p>
          <a:p>
            <a:pPr lvl="1"/>
            <a:r>
              <a:rPr lang="fr-FR" b="1" dirty="0" smtClean="0"/>
              <a:t>$age </a:t>
            </a:r>
            <a:r>
              <a:rPr lang="fr-FR" dirty="0" smtClean="0"/>
              <a:t>= 24;</a:t>
            </a:r>
          </a:p>
          <a:p>
            <a:pPr lvl="1"/>
            <a:r>
              <a:rPr lang="fr-FR" b="1" dirty="0" smtClean="0"/>
              <a:t>$majeur </a:t>
            </a:r>
            <a:r>
              <a:rPr lang="fr-FR" dirty="0" smtClean="0"/>
              <a:t>= ($age &gt;= 18) ? </a:t>
            </a:r>
            <a:r>
              <a:rPr lang="fr-FR" b="1" dirty="0" smtClean="0">
                <a:solidFill>
                  <a:srgbClr val="FF0000"/>
                </a:solidFill>
              </a:rPr>
              <a:t>true</a:t>
            </a:r>
            <a:r>
              <a:rPr lang="fr-FR" dirty="0" smtClean="0"/>
              <a:t> : </a:t>
            </a:r>
            <a:r>
              <a:rPr lang="fr-FR" b="1" dirty="0" smtClean="0">
                <a:solidFill>
                  <a:srgbClr val="FF0000"/>
                </a:solidFill>
              </a:rPr>
              <a:t>false</a:t>
            </a:r>
            <a:r>
              <a:rPr lang="fr-FR" dirty="0" smtClean="0"/>
              <a:t>; </a:t>
            </a:r>
          </a:p>
          <a:p>
            <a:r>
              <a:rPr lang="fr-FR" b="1" dirty="0" smtClean="0"/>
              <a:t>?&gt;</a:t>
            </a:r>
            <a:endParaRPr lang="en-US" b="1" dirty="0" smtClean="0"/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780928"/>
            <a:ext cx="8604448" cy="830997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boucles</a:t>
            </a:r>
            <a:endParaRPr lang="fr-FR" sz="4800" b="1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boucles 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1124744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Une boucle simple : </a:t>
            </a:r>
            <a:r>
              <a:rPr lang="fr-FR" sz="2000" b="1" dirty="0" smtClean="0"/>
              <a:t>while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1259632" y="249289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fr-FR" dirty="0"/>
          </a:p>
        </p:txBody>
      </p:sp>
      <p:pic>
        <p:nvPicPr>
          <p:cNvPr id="9" name="Image 8" descr="bouc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1988840"/>
            <a:ext cx="5486233" cy="143026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23528" y="3861048"/>
            <a:ext cx="806489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Comment faire:</a:t>
            </a:r>
          </a:p>
          <a:p>
            <a:endParaRPr lang="fr-FR" b="1" dirty="0" smtClean="0"/>
          </a:p>
          <a:p>
            <a:pPr lvl="2"/>
            <a:r>
              <a:rPr lang="fr-FR" b="1" dirty="0" smtClean="0"/>
              <a:t>&lt;?php</a:t>
            </a:r>
          </a:p>
          <a:p>
            <a:pPr lvl="3"/>
            <a:r>
              <a:rPr lang="fr-FR" b="1" dirty="0" smtClean="0">
                <a:solidFill>
                  <a:srgbClr val="FF0000"/>
                </a:solidFill>
              </a:rPr>
              <a:t>while</a:t>
            </a:r>
            <a:r>
              <a:rPr lang="fr-FR" dirty="0" smtClean="0"/>
              <a:t> (</a:t>
            </a:r>
            <a:r>
              <a:rPr lang="fr-FR" b="1" dirty="0" smtClean="0">
                <a:solidFill>
                  <a:srgbClr val="00B050"/>
                </a:solidFill>
              </a:rPr>
              <a:t>$continuer_boucle </a:t>
            </a:r>
            <a:r>
              <a:rPr lang="fr-FR" dirty="0" smtClean="0"/>
              <a:t>== </a:t>
            </a:r>
            <a:r>
              <a:rPr lang="fr-FR" b="1" dirty="0" smtClean="0">
                <a:solidFill>
                  <a:srgbClr val="FF0000"/>
                </a:solidFill>
              </a:rPr>
              <a:t>true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{</a:t>
            </a:r>
          </a:p>
          <a:p>
            <a:pPr lvl="3"/>
            <a:r>
              <a:rPr lang="fr-FR" i="1" dirty="0" smtClean="0"/>
              <a:t>     </a:t>
            </a:r>
            <a:r>
              <a:rPr lang="fr-FR" b="1" dirty="0" smtClean="0"/>
              <a:t>// instructions à exécuter dans la boucle</a:t>
            </a:r>
          </a:p>
          <a:p>
            <a:pPr lvl="3"/>
            <a:r>
              <a:rPr lang="fr-FR" dirty="0" smtClean="0"/>
              <a:t>}</a:t>
            </a:r>
          </a:p>
          <a:p>
            <a:pPr lvl="2"/>
            <a:r>
              <a:rPr lang="fr-FR" b="1" dirty="0" smtClean="0"/>
              <a:t>?&gt;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1520" y="2492896"/>
            <a:ext cx="8712968" cy="2677656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FF0000"/>
                </a:solidFill>
                <a:latin typeface="Berlin Sans FB Demi" pitchFamily="34" charset="0"/>
                <a:ea typeface="Adobe Myungjo Std M" pitchFamily="18" charset="-128"/>
              </a:rPr>
              <a:t>PART I</a:t>
            </a:r>
          </a:p>
          <a:p>
            <a:pPr algn="ctr">
              <a:buSzPct val="400000"/>
            </a:pPr>
            <a:r>
              <a:rPr lang="fr-FR" sz="5400" b="1" dirty="0" smtClean="0">
                <a:latin typeface="Berlin Sans FB Demi" pitchFamily="34" charset="0"/>
              </a:rPr>
              <a:t>Découverte du langage 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boucles 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83568" y="1484784"/>
            <a:ext cx="76328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Exemple:</a:t>
            </a:r>
          </a:p>
          <a:p>
            <a:pPr marL="0" lvl="1"/>
            <a:endParaRPr lang="fr-FR" sz="2000" b="1" dirty="0" smtClean="0">
              <a:solidFill>
                <a:srgbClr val="FF0000"/>
              </a:solidFill>
            </a:endParaRPr>
          </a:p>
          <a:p>
            <a:pPr marL="457200" lvl="2"/>
            <a:r>
              <a:rPr lang="fr-FR" sz="2000" b="1" dirty="0" smtClean="0"/>
              <a:t>&lt;?php</a:t>
            </a:r>
          </a:p>
          <a:p>
            <a:pPr marL="457200" lvl="2"/>
            <a:endParaRPr lang="fr-FR" sz="2000" dirty="0" smtClean="0"/>
          </a:p>
          <a:p>
            <a:pPr marL="914400" lvl="3"/>
            <a:r>
              <a:rPr lang="fr-FR" sz="2000" dirty="0" smtClean="0">
                <a:solidFill>
                  <a:srgbClr val="00B050"/>
                </a:solidFill>
              </a:rPr>
              <a:t>$nombre_de_lignes </a:t>
            </a:r>
            <a:r>
              <a:rPr lang="fr-FR" sz="2000" dirty="0" smtClean="0"/>
              <a:t>= 1;</a:t>
            </a:r>
          </a:p>
          <a:p>
            <a:pPr marL="914400" lvl="3"/>
            <a:endParaRPr lang="fr-FR" sz="2000" dirty="0" smtClean="0"/>
          </a:p>
          <a:p>
            <a:pPr marL="914400" lvl="3"/>
            <a:r>
              <a:rPr lang="fr-FR" sz="2000" b="1" dirty="0" smtClean="0">
                <a:solidFill>
                  <a:srgbClr val="FF0000"/>
                </a:solidFill>
              </a:rPr>
              <a:t>while </a:t>
            </a:r>
            <a:r>
              <a:rPr lang="fr-FR" sz="2000" dirty="0" smtClean="0"/>
              <a:t>(</a:t>
            </a:r>
            <a:r>
              <a:rPr lang="fr-FR" sz="2000" dirty="0" smtClean="0">
                <a:solidFill>
                  <a:srgbClr val="00B050"/>
                </a:solidFill>
              </a:rPr>
              <a:t>$nombre_de_lignes </a:t>
            </a:r>
            <a:r>
              <a:rPr lang="fr-FR" sz="2000" b="1" dirty="0" smtClean="0">
                <a:solidFill>
                  <a:srgbClr val="0070C0"/>
                </a:solidFill>
              </a:rPr>
              <a:t>&lt;= 100</a:t>
            </a:r>
            <a:r>
              <a:rPr lang="fr-FR" sz="2000" dirty="0" smtClean="0"/>
              <a:t>)</a:t>
            </a:r>
          </a:p>
          <a:p>
            <a:pPr marL="914400" lvl="3"/>
            <a:r>
              <a:rPr lang="fr-FR" sz="2000" dirty="0" smtClean="0">
                <a:solidFill>
                  <a:srgbClr val="FF0000"/>
                </a:solidFill>
              </a:rPr>
              <a:t>{</a:t>
            </a:r>
          </a:p>
          <a:p>
            <a:pPr marL="914400" lvl="3"/>
            <a:r>
              <a:rPr lang="fr-FR" sz="2000" dirty="0" smtClean="0"/>
              <a:t>    </a:t>
            </a:r>
            <a:r>
              <a:rPr lang="fr-FR" sz="2000" b="1" dirty="0" smtClean="0">
                <a:solidFill>
                  <a:srgbClr val="FF0000"/>
                </a:solidFill>
              </a:rPr>
              <a:t>echo</a:t>
            </a:r>
            <a:r>
              <a:rPr lang="fr-FR" sz="2000" dirty="0" smtClean="0"/>
              <a:t> 'Ceci est la ligne n°' .</a:t>
            </a:r>
            <a:r>
              <a:rPr lang="fr-FR" sz="2000" dirty="0" smtClean="0">
                <a:solidFill>
                  <a:srgbClr val="00B050"/>
                </a:solidFill>
              </a:rPr>
              <a:t> $nombre_de_lignes </a:t>
            </a:r>
            <a:r>
              <a:rPr lang="fr-FR" sz="2000" dirty="0" smtClean="0"/>
              <a:t>. '&lt;br /&gt;';</a:t>
            </a:r>
          </a:p>
          <a:p>
            <a:pPr marL="914400" lvl="3"/>
            <a:r>
              <a:rPr lang="fr-FR" sz="2000" dirty="0" smtClean="0"/>
              <a:t>    </a:t>
            </a:r>
            <a:r>
              <a:rPr lang="fr-FR" sz="2000" dirty="0" smtClean="0">
                <a:solidFill>
                  <a:srgbClr val="00B050"/>
                </a:solidFill>
              </a:rPr>
              <a:t>$nombre_de_lignes</a:t>
            </a:r>
            <a:r>
              <a:rPr lang="fr-FR" sz="2000" b="1" dirty="0" smtClean="0">
                <a:solidFill>
                  <a:srgbClr val="0070C0"/>
                </a:solidFill>
              </a:rPr>
              <a:t>++</a:t>
            </a:r>
            <a:r>
              <a:rPr lang="fr-FR" sz="2000" dirty="0" smtClean="0"/>
              <a:t>;</a:t>
            </a:r>
          </a:p>
          <a:p>
            <a:pPr marL="914400" lvl="3"/>
            <a:r>
              <a:rPr lang="fr-FR" sz="2000" dirty="0" smtClean="0">
                <a:solidFill>
                  <a:srgbClr val="FF0000"/>
                </a:solidFill>
              </a:rPr>
              <a:t>}</a:t>
            </a:r>
          </a:p>
          <a:p>
            <a:pPr marL="914400" lvl="3"/>
            <a:endParaRPr lang="fr-FR" sz="2000" dirty="0" smtClean="0"/>
          </a:p>
          <a:p>
            <a:pPr marL="457200" lvl="2"/>
            <a:r>
              <a:rPr lang="fr-FR" sz="2000" b="1" dirty="0" smtClean="0"/>
              <a:t>?&gt;</a:t>
            </a:r>
            <a:endParaRPr lang="fr-FR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boucles 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1412776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Une boucle plus complexe : </a:t>
            </a:r>
            <a:r>
              <a:rPr lang="fr-FR" sz="2000" b="1" dirty="0" smtClean="0"/>
              <a:t>for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1259632" y="249289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23528" y="2636912"/>
            <a:ext cx="88204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Comment faire:</a:t>
            </a:r>
            <a:endParaRPr lang="fr-FR" b="1" dirty="0" smtClean="0"/>
          </a:p>
          <a:p>
            <a:endParaRPr lang="fr-FR" b="1" dirty="0" smtClean="0"/>
          </a:p>
          <a:p>
            <a:pPr lvl="1"/>
            <a:r>
              <a:rPr lang="fr-FR" b="1" dirty="0" smtClean="0"/>
              <a:t>&lt;?php</a:t>
            </a:r>
          </a:p>
          <a:p>
            <a:pPr lvl="1"/>
            <a:endParaRPr lang="fr-FR" b="1" dirty="0" smtClean="0"/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for </a:t>
            </a:r>
            <a:r>
              <a:rPr lang="fr-FR" dirty="0" smtClean="0"/>
              <a:t>(</a:t>
            </a:r>
            <a:r>
              <a:rPr lang="fr-FR" dirty="0" smtClean="0">
                <a:solidFill>
                  <a:srgbClr val="00B050"/>
                </a:solidFill>
              </a:rPr>
              <a:t>$nombre_de_lignes </a:t>
            </a:r>
            <a:r>
              <a:rPr lang="fr-FR" dirty="0" smtClean="0"/>
              <a:t>= 1; </a:t>
            </a:r>
            <a:r>
              <a:rPr lang="fr-FR" dirty="0" smtClean="0">
                <a:solidFill>
                  <a:srgbClr val="00B050"/>
                </a:solidFill>
              </a:rPr>
              <a:t>$nombre_de_lignes </a:t>
            </a:r>
            <a:r>
              <a:rPr lang="fr-FR" dirty="0" smtClean="0"/>
              <a:t>&lt;= 100;</a:t>
            </a:r>
            <a:r>
              <a:rPr lang="fr-FR" dirty="0" smtClean="0">
                <a:solidFill>
                  <a:srgbClr val="00B050"/>
                </a:solidFill>
              </a:rPr>
              <a:t>$nombre_de_lignes</a:t>
            </a:r>
            <a:r>
              <a:rPr lang="fr-FR" dirty="0" smtClean="0"/>
              <a:t>++)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{</a:t>
            </a:r>
          </a:p>
          <a:p>
            <a:pPr lvl="2"/>
            <a:r>
              <a:rPr lang="fr-FR" dirty="0" smtClean="0"/>
              <a:t>    </a:t>
            </a:r>
            <a:r>
              <a:rPr lang="fr-FR" dirty="0" smtClean="0">
                <a:solidFill>
                  <a:srgbClr val="FF0000"/>
                </a:solidFill>
              </a:rPr>
              <a:t>echo </a:t>
            </a:r>
            <a:r>
              <a:rPr lang="fr-FR" dirty="0" smtClean="0"/>
              <a:t> 'Ceci est la ligne n°' . </a:t>
            </a:r>
            <a:r>
              <a:rPr lang="fr-FR" dirty="0" smtClean="0">
                <a:solidFill>
                  <a:srgbClr val="00B050"/>
                </a:solidFill>
              </a:rPr>
              <a:t>$nombre_de_lignes </a:t>
            </a:r>
            <a:r>
              <a:rPr lang="fr-FR" dirty="0" smtClean="0"/>
              <a:t>. '&lt;br /&gt;';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}</a:t>
            </a:r>
          </a:p>
          <a:p>
            <a:pPr lvl="2"/>
            <a:endParaRPr lang="fr-FR" b="1" dirty="0" smtClean="0"/>
          </a:p>
          <a:p>
            <a:pPr lvl="1"/>
            <a:r>
              <a:rPr lang="fr-FR" b="1" dirty="0" smtClean="0"/>
              <a:t>?&gt;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780928"/>
            <a:ext cx="8604448" cy="830997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variables système</a:t>
            </a:r>
            <a:endParaRPr lang="fr-FR" sz="4800" b="1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variables système</a:t>
            </a:r>
            <a:endParaRPr lang="fr-FR" sz="4000" b="1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5536" y="112474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Les variables systèmes ou d’environnement :</a:t>
            </a:r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791072" y="1556792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dirty="0" smtClean="0"/>
              <a:t>Les variables systèmes ou d’environnement permettant au programme d'avoir des informations sur son environnement. L'environnement, dans le cas du script PHP est :</a:t>
            </a:r>
            <a:endParaRPr lang="fr-FR" sz="2000" b="1" dirty="0" smtClean="0"/>
          </a:p>
          <a:p>
            <a:pPr lvl="2">
              <a:buFont typeface="Arial" pitchFamily="34" charset="0"/>
              <a:buChar char="•"/>
            </a:pPr>
            <a:r>
              <a:rPr lang="fr-FR" sz="2000" b="1" dirty="0" smtClean="0"/>
              <a:t>  Le serveur</a:t>
            </a:r>
          </a:p>
          <a:p>
            <a:pPr lvl="2">
              <a:buFont typeface="Arial" pitchFamily="34" charset="0"/>
              <a:buChar char="•"/>
            </a:pPr>
            <a:r>
              <a:rPr lang="fr-FR" sz="2000" b="1" dirty="0" smtClean="0"/>
              <a:t>  Le client</a:t>
            </a:r>
            <a:endParaRPr lang="fr-FR" sz="2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791072" y="3212976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dirty="0" smtClean="0"/>
              <a:t>Ces variables sont créées dès qu’une page PHP est appelée.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467544" y="3789040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Listes non exhaustive des variables systèmes : 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151112" y="4272677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3"/>
              </a:rPr>
              <a:t>$_SERVER</a:t>
            </a:r>
            <a:r>
              <a:rPr lang="fr-FR" dirty="0" smtClean="0"/>
              <a:t> — Variables de serveur et d'exécution</a:t>
            </a:r>
          </a:p>
          <a:p>
            <a:r>
              <a:rPr lang="fr-FR" dirty="0" smtClean="0">
                <a:hlinkClick r:id="rId4"/>
              </a:rPr>
              <a:t>$_GET</a:t>
            </a:r>
            <a:r>
              <a:rPr lang="fr-FR" dirty="0" smtClean="0"/>
              <a:t> — Variables HTTP GET</a:t>
            </a:r>
          </a:p>
          <a:p>
            <a:r>
              <a:rPr lang="fr-FR" dirty="0" smtClean="0">
                <a:hlinkClick r:id="rId5"/>
              </a:rPr>
              <a:t>$_POST</a:t>
            </a:r>
            <a:r>
              <a:rPr lang="fr-FR" dirty="0" smtClean="0"/>
              <a:t> — Variables HTTP POST</a:t>
            </a:r>
          </a:p>
          <a:p>
            <a:r>
              <a:rPr lang="fr-FR" dirty="0" smtClean="0">
                <a:hlinkClick r:id="rId6"/>
              </a:rPr>
              <a:t>$_FILES</a:t>
            </a:r>
            <a:r>
              <a:rPr lang="fr-FR" dirty="0" smtClean="0"/>
              <a:t> — Variable de téléchargement de fichier via HTTP</a:t>
            </a:r>
          </a:p>
          <a:p>
            <a:r>
              <a:rPr lang="fr-FR" dirty="0" smtClean="0">
                <a:hlinkClick r:id="rId7"/>
              </a:rPr>
              <a:t>$_REQUEST</a:t>
            </a:r>
            <a:r>
              <a:rPr lang="fr-FR" dirty="0" smtClean="0"/>
              <a:t> — Variables de requête HTTP</a:t>
            </a:r>
          </a:p>
          <a:p>
            <a:r>
              <a:rPr lang="fr-FR" dirty="0" smtClean="0">
                <a:hlinkClick r:id="rId8"/>
              </a:rPr>
              <a:t>$_SESSION</a:t>
            </a:r>
            <a:r>
              <a:rPr lang="fr-FR" dirty="0" smtClean="0"/>
              <a:t> — Variables de session</a:t>
            </a:r>
          </a:p>
          <a:p>
            <a:r>
              <a:rPr lang="fr-FR" dirty="0" smtClean="0">
                <a:hlinkClick r:id="rId9"/>
              </a:rPr>
              <a:t>$_ENV</a:t>
            </a:r>
            <a:r>
              <a:rPr lang="fr-FR" dirty="0" smtClean="0"/>
              <a:t> — Variables d'environnement</a:t>
            </a:r>
          </a:p>
          <a:p>
            <a:r>
              <a:rPr lang="fr-FR" dirty="0" smtClean="0">
                <a:hlinkClick r:id="rId10"/>
              </a:rPr>
              <a:t>$_COOKIE</a:t>
            </a:r>
            <a:r>
              <a:rPr lang="fr-FR" dirty="0" smtClean="0"/>
              <a:t> — Cookies HTTP,   </a:t>
            </a:r>
            <a:r>
              <a:rPr lang="fr-FR" dirty="0" err="1" smtClean="0"/>
              <a:t>etc</a:t>
            </a:r>
            <a:r>
              <a:rPr lang="fr-FR" dirty="0" smtClean="0"/>
              <a:t>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variables système</a:t>
            </a:r>
            <a:endParaRPr lang="fr-FR" sz="4000" b="1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5536" y="112474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Affichage des valeurs:</a:t>
            </a:r>
            <a:endParaRPr lang="fr-FR" sz="2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27584" y="162880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Avec</a:t>
            </a:r>
            <a:r>
              <a:rPr lang="fr-FR" b="1" dirty="0" smtClean="0"/>
              <a:t> $_SERVEUR  </a:t>
            </a:r>
            <a:r>
              <a:rPr lang="fr-FR" dirty="0" smtClean="0"/>
              <a:t>on fait:  </a:t>
            </a:r>
            <a:r>
              <a:rPr lang="fr-FR" b="1" dirty="0" err="1" smtClean="0">
                <a:solidFill>
                  <a:srgbClr val="0070C0"/>
                </a:solidFill>
              </a:rPr>
              <a:t>getenv</a:t>
            </a:r>
            <a:r>
              <a:rPr lang="fr-FR" dirty="0" smtClean="0"/>
              <a:t>("</a:t>
            </a:r>
            <a:r>
              <a:rPr lang="fr-FR" dirty="0" smtClean="0">
                <a:solidFill>
                  <a:srgbClr val="00B050"/>
                </a:solidFill>
              </a:rPr>
              <a:t>attribut</a:t>
            </a:r>
            <a:r>
              <a:rPr lang="fr-FR" dirty="0" smtClean="0"/>
              <a:t>") ou  $_</a:t>
            </a:r>
            <a:r>
              <a:rPr lang="fr-FR" b="1" dirty="0" smtClean="0">
                <a:solidFill>
                  <a:srgbClr val="0070C0"/>
                </a:solidFill>
              </a:rPr>
              <a:t>SERVER</a:t>
            </a:r>
            <a:r>
              <a:rPr lang="fr-FR" dirty="0" smtClean="0"/>
              <a:t>["</a:t>
            </a:r>
            <a:r>
              <a:rPr lang="fr-FR" dirty="0" smtClean="0">
                <a:solidFill>
                  <a:srgbClr val="00B050"/>
                </a:solidFill>
              </a:rPr>
              <a:t>attribut</a:t>
            </a:r>
            <a:r>
              <a:rPr lang="fr-FR" dirty="0" smtClean="0"/>
              <a:t>"] 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151112" y="227687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F0"/>
                </a:solidFill>
              </a:rPr>
              <a:t>Exemple :</a:t>
            </a:r>
            <a:r>
              <a:rPr lang="fr-FR" b="1" dirty="0" smtClean="0">
                <a:solidFill>
                  <a:srgbClr val="FF0000"/>
                </a:solidFill>
              </a:rPr>
              <a:t>   </a:t>
            </a:r>
            <a:r>
              <a:rPr lang="fr-FR" b="1" dirty="0" err="1" smtClean="0">
                <a:solidFill>
                  <a:srgbClr val="0070C0"/>
                </a:solidFill>
              </a:rPr>
              <a:t>getenv</a:t>
            </a:r>
            <a:r>
              <a:rPr lang="fr-FR" dirty="0" smtClean="0"/>
              <a:t>("</a:t>
            </a:r>
            <a:r>
              <a:rPr lang="fr-FR" dirty="0" smtClean="0">
                <a:solidFill>
                  <a:srgbClr val="00B050"/>
                </a:solidFill>
              </a:rPr>
              <a:t>SERVER_NAME</a:t>
            </a:r>
            <a:r>
              <a:rPr lang="fr-FR" dirty="0" smtClean="0"/>
              <a:t>") ou </a:t>
            </a:r>
            <a:r>
              <a:rPr lang="fr-FR" b="1" dirty="0" smtClean="0">
                <a:solidFill>
                  <a:srgbClr val="0070C0"/>
                </a:solidFill>
              </a:rPr>
              <a:t>$_SERVER</a:t>
            </a:r>
            <a:r>
              <a:rPr lang="fr-FR" dirty="0" smtClean="0"/>
              <a:t>["</a:t>
            </a:r>
            <a:r>
              <a:rPr lang="fr-FR" dirty="0" smtClean="0">
                <a:solidFill>
                  <a:srgbClr val="00B050"/>
                </a:solidFill>
              </a:rPr>
              <a:t>SERVER_NAME</a:t>
            </a:r>
            <a:r>
              <a:rPr lang="fr-FR" dirty="0" smtClean="0"/>
              <a:t>"] </a:t>
            </a:r>
            <a:endParaRPr lang="fr-FR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935088" y="292494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F0"/>
                </a:solidFill>
              </a:rPr>
              <a:t>Autres attributs : </a:t>
            </a:r>
            <a:r>
              <a:rPr lang="fr-FR" b="1" dirty="0" smtClean="0"/>
              <a:t>SERVER_ADMIN, REQUEST_METHOD, DATE_GMT, DATE_LOCAL</a:t>
            </a:r>
            <a:r>
              <a:rPr lang="fr-FR" dirty="0" smtClean="0"/>
              <a:t> , …</a:t>
            </a:r>
            <a:endParaRPr lang="fr-FR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395536" y="393305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Les constates PHP : </a:t>
            </a:r>
            <a:r>
              <a:rPr lang="fr-FR" sz="2000" dirty="0" smtClean="0"/>
              <a:t>Elles sont prédéfinis en PHP. Les plus utilisé sont :</a:t>
            </a:r>
            <a:endParaRPr lang="fr-FR" sz="2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83568" y="4437112"/>
            <a:ext cx="73129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00B050"/>
                </a:solidFill>
              </a:rPr>
              <a:t>PH_OS</a:t>
            </a:r>
            <a:r>
              <a:rPr lang="fr-FR" sz="1600" dirty="0" smtClean="0">
                <a:solidFill>
                  <a:srgbClr val="00B050"/>
                </a:solidFill>
              </a:rPr>
              <a:t>: </a:t>
            </a:r>
            <a:r>
              <a:rPr lang="fr-FR" sz="1600" dirty="0" smtClean="0"/>
              <a:t>retourne des informations sur le système d'exploitation installé sur le serveur.</a:t>
            </a:r>
            <a:endParaRPr lang="fr-FR" sz="1600" dirty="0" smtClean="0">
              <a:solidFill>
                <a:srgbClr val="00B050"/>
              </a:solidFill>
            </a:endParaRPr>
          </a:p>
          <a:p>
            <a:endParaRPr lang="fr-FR" sz="1600" b="1" dirty="0" smtClean="0">
              <a:solidFill>
                <a:srgbClr val="00B050"/>
              </a:solidFill>
            </a:endParaRPr>
          </a:p>
          <a:p>
            <a:r>
              <a:rPr lang="fr-FR" sz="1600" b="1" dirty="0" smtClean="0">
                <a:solidFill>
                  <a:srgbClr val="00B050"/>
                </a:solidFill>
              </a:rPr>
              <a:t>PHP_VERSION</a:t>
            </a:r>
            <a:r>
              <a:rPr lang="fr-FR" sz="1600" dirty="0" smtClean="0">
                <a:solidFill>
                  <a:srgbClr val="00B050"/>
                </a:solidFill>
              </a:rPr>
              <a:t>: r</a:t>
            </a:r>
            <a:r>
              <a:rPr lang="fr-FR" sz="1600" dirty="0" smtClean="0"/>
              <a:t>etourne la version du langage PHP installée sur le serveur Web.</a:t>
            </a:r>
          </a:p>
          <a:p>
            <a:endParaRPr lang="fr-FR" sz="1600" dirty="0" smtClean="0"/>
          </a:p>
          <a:p>
            <a:r>
              <a:rPr lang="fr-FR" sz="1600" b="1" dirty="0" smtClean="0"/>
              <a:t>__</a:t>
            </a:r>
            <a:r>
              <a:rPr lang="fr-FR" sz="1600" b="1" dirty="0" smtClean="0">
                <a:solidFill>
                  <a:srgbClr val="00B050"/>
                </a:solidFill>
              </a:rPr>
              <a:t>FILE__: </a:t>
            </a:r>
            <a:r>
              <a:rPr lang="fr-FR" sz="1600" dirty="0" smtClean="0"/>
              <a:t>retourne le nom du fichier en cours (qui exécute le script PHP).</a:t>
            </a:r>
          </a:p>
          <a:p>
            <a:endParaRPr lang="fr-FR" sz="1600" dirty="0" smtClean="0"/>
          </a:p>
          <a:p>
            <a:r>
              <a:rPr lang="fr-FR" sz="1600" b="1" dirty="0" smtClean="0">
                <a:solidFill>
                  <a:srgbClr val="00B050"/>
                </a:solidFill>
              </a:rPr>
              <a:t>__LINE__</a:t>
            </a:r>
            <a:r>
              <a:rPr lang="fr-FR" sz="1600" dirty="0" smtClean="0">
                <a:solidFill>
                  <a:srgbClr val="00B050"/>
                </a:solidFill>
              </a:rPr>
              <a:t>: </a:t>
            </a:r>
            <a:r>
              <a:rPr lang="fr-FR" sz="1600" dirty="0" smtClean="0"/>
              <a:t>retourne numéro de la ligne qui exécute la constante.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780928"/>
            <a:ext cx="8604448" cy="830997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fonctions de base</a:t>
            </a:r>
            <a:endParaRPr lang="fr-FR" sz="4800" b="1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fonctions de base 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1484784"/>
            <a:ext cx="5040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Pourquoi  les fonctions ?</a:t>
            </a:r>
          </a:p>
          <a:p>
            <a:pPr marL="0" lvl="1"/>
            <a:endParaRPr lang="fr-FR" sz="2000" b="1" dirty="0" smtClean="0">
              <a:solidFill>
                <a:srgbClr val="FF0000"/>
              </a:solidFill>
            </a:endParaRPr>
          </a:p>
          <a:p>
            <a:pPr marL="457200" lvl="2">
              <a:buFont typeface="Wingdings" pitchFamily="2" charset="2"/>
              <a:buChar char="q"/>
            </a:pPr>
            <a:r>
              <a:rPr lang="fr-FR" sz="2000" b="1" dirty="0" smtClean="0"/>
              <a:t>  </a:t>
            </a:r>
            <a:r>
              <a:rPr lang="fr-FR" sz="2000" dirty="0" smtClean="0"/>
              <a:t>Répéter le même code (logique </a:t>
            </a:r>
            <a:r>
              <a:rPr lang="fr-FR" sz="2000" b="1" dirty="0" smtClean="0">
                <a:solidFill>
                  <a:srgbClr val="00B050"/>
                </a:solidFill>
              </a:rPr>
              <a:t>DRY</a:t>
            </a:r>
            <a:r>
              <a:rPr lang="fr-FR" sz="2000" b="1" dirty="0" smtClean="0"/>
              <a:t>)</a:t>
            </a:r>
            <a:r>
              <a:rPr lang="fr-FR" sz="2000" dirty="0" smtClean="0"/>
              <a:t> </a:t>
            </a:r>
          </a:p>
          <a:p>
            <a:pPr marL="457200" lvl="2">
              <a:buFont typeface="Wingdings" pitchFamily="2" charset="2"/>
              <a:buChar char="q"/>
            </a:pPr>
            <a:r>
              <a:rPr lang="fr-FR" sz="2000" dirty="0" smtClean="0"/>
              <a:t>  Opérations un peu longues </a:t>
            </a:r>
            <a:r>
              <a:rPr lang="fr-FR" sz="2000" b="1" dirty="0" smtClean="0">
                <a:solidFill>
                  <a:srgbClr val="00B050"/>
                </a:solidFill>
              </a:rPr>
              <a:t> </a:t>
            </a:r>
            <a:endParaRPr lang="fr-FR" sz="2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796136" y="1484784"/>
            <a:ext cx="288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Solutions :</a:t>
            </a:r>
          </a:p>
          <a:p>
            <a:endParaRPr lang="fr-FR" sz="2000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fr-FR" sz="2000" dirty="0" smtClean="0"/>
              <a:t>  Les boucles</a:t>
            </a:r>
          </a:p>
          <a:p>
            <a:pPr lvl="1">
              <a:buFont typeface="Wingdings" pitchFamily="2" charset="2"/>
              <a:buChar char="q"/>
            </a:pPr>
            <a:r>
              <a:rPr lang="fr-FR" sz="2000" dirty="0" smtClean="0"/>
              <a:t>  Les fonctions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23528" y="3645024"/>
            <a:ext cx="5760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Qu’est-ce qu’une fonction </a:t>
            </a:r>
          </a:p>
          <a:p>
            <a:pPr marL="0" lvl="1"/>
            <a:endParaRPr lang="fr-FR" sz="2000" b="1" dirty="0" smtClean="0">
              <a:solidFill>
                <a:srgbClr val="FF0000"/>
              </a:solidFill>
            </a:endParaRPr>
          </a:p>
          <a:p>
            <a:pPr marL="457200" lvl="2"/>
            <a:r>
              <a:rPr lang="fr-FR" sz="2000" dirty="0" smtClean="0"/>
              <a:t>Série d’inscriptions qui effectue des actions et qui retourne une valeur. </a:t>
            </a:r>
          </a:p>
          <a:p>
            <a:pPr marL="457200" lvl="2"/>
            <a:endParaRPr lang="fr-FR" sz="2000" dirty="0" smtClean="0"/>
          </a:p>
          <a:p>
            <a:pPr marL="457200" lvl="2"/>
            <a:r>
              <a:rPr lang="fr-FR" sz="2000" dirty="0" smtClean="0"/>
              <a:t>Une fonction est comme un robot.</a:t>
            </a:r>
            <a:endParaRPr lang="fr-FR" sz="2000" dirty="0"/>
          </a:p>
        </p:txBody>
      </p:sp>
      <p:pic>
        <p:nvPicPr>
          <p:cNvPr id="11" name="Image 10" descr="ro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3861048"/>
            <a:ext cx="1512168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fonctions de base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1196752"/>
            <a:ext cx="727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Exemple de dialogue avec une fonction : </a:t>
            </a:r>
          </a:p>
          <a:p>
            <a:pPr marL="0" lvl="1"/>
            <a:endParaRPr lang="fr-FR" sz="2000" b="1" dirty="0" smtClean="0">
              <a:solidFill>
                <a:srgbClr val="FF0000"/>
              </a:solidFill>
            </a:endParaRPr>
          </a:p>
          <a:p>
            <a:pPr marL="457200" lvl="2"/>
            <a:r>
              <a:rPr lang="fr-FR" sz="2000" dirty="0" smtClean="0"/>
              <a:t>Faites une fonction qui calcule le cube d’un nombre. </a:t>
            </a:r>
            <a:endParaRPr lang="fr-FR" sz="2000" dirty="0"/>
          </a:p>
        </p:txBody>
      </p:sp>
      <p:pic>
        <p:nvPicPr>
          <p:cNvPr id="7" name="Image 6" descr="r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2420888"/>
            <a:ext cx="5760640" cy="18722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99592" y="5013176"/>
            <a:ext cx="6728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Cette fonction prend l’information </a:t>
            </a:r>
            <a:r>
              <a:rPr lang="fr-FR" b="1" dirty="0" smtClean="0"/>
              <a:t> </a:t>
            </a:r>
            <a:r>
              <a:rPr lang="fr-FR" dirty="0" smtClean="0">
                <a:solidFill>
                  <a:srgbClr val="0070C0"/>
                </a:solidFill>
              </a:rPr>
              <a:t>4</a:t>
            </a:r>
            <a:r>
              <a:rPr lang="fr-FR" b="1" dirty="0" smtClean="0"/>
              <a:t> </a:t>
            </a:r>
            <a:r>
              <a:rPr lang="fr-FR" dirty="0" smtClean="0"/>
              <a:t>et retourne  </a:t>
            </a:r>
            <a:r>
              <a:rPr lang="fr-FR" b="1" dirty="0" smtClean="0">
                <a:solidFill>
                  <a:srgbClr val="0070C0"/>
                </a:solidFill>
              </a:rPr>
              <a:t>64</a:t>
            </a:r>
            <a:r>
              <a:rPr lang="fr-FR" dirty="0" smtClean="0"/>
              <a:t> comme résultat :</a:t>
            </a:r>
          </a:p>
          <a:p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   </a:t>
            </a:r>
            <a:r>
              <a:rPr lang="fr-FR" b="1" dirty="0" smtClean="0">
                <a:solidFill>
                  <a:srgbClr val="0070C0"/>
                </a:solidFill>
              </a:rPr>
              <a:t>4</a:t>
            </a:r>
            <a:r>
              <a:rPr lang="fr-FR" dirty="0" smtClean="0"/>
              <a:t>     Est  appelé </a:t>
            </a:r>
            <a:r>
              <a:rPr lang="fr-FR" b="1" dirty="0" smtClean="0">
                <a:solidFill>
                  <a:srgbClr val="00B050"/>
                </a:solidFill>
              </a:rPr>
              <a:t>paramètre</a:t>
            </a:r>
            <a:r>
              <a:rPr lang="fr-FR" dirty="0" smtClean="0"/>
              <a:t> de la fonction  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   </a:t>
            </a:r>
            <a:r>
              <a:rPr lang="fr-FR" b="1" dirty="0" smtClean="0">
                <a:solidFill>
                  <a:srgbClr val="0070C0"/>
                </a:solidFill>
              </a:rPr>
              <a:t>64</a:t>
            </a:r>
            <a:r>
              <a:rPr lang="fr-FR" dirty="0" smtClean="0"/>
              <a:t>   sa </a:t>
            </a:r>
            <a:r>
              <a:rPr lang="fr-FR" b="1" dirty="0" smtClean="0">
                <a:solidFill>
                  <a:srgbClr val="00B050"/>
                </a:solidFill>
              </a:rPr>
              <a:t>valeur de retour</a:t>
            </a:r>
            <a:endParaRPr lang="fr-FR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fonctions de base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119675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Appeler une fonction 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27584" y="1988840"/>
            <a:ext cx="28083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</a:rPr>
              <a:t>&lt;?</a:t>
            </a:r>
            <a:r>
              <a:rPr lang="fr-FR" sz="2000" b="1" dirty="0" err="1" smtClean="0">
                <a:solidFill>
                  <a:schemeClr val="accent6">
                    <a:lumMod val="75000"/>
                  </a:schemeClr>
                </a:solidFill>
              </a:rPr>
              <a:t>php</a:t>
            </a:r>
            <a:endParaRPr lang="fr-FR" sz="2000" dirty="0" smtClean="0"/>
          </a:p>
          <a:p>
            <a:pPr marL="457200" lvl="2"/>
            <a:r>
              <a:rPr lang="fr-FR" sz="2000" dirty="0" smtClean="0"/>
              <a:t>     </a:t>
            </a:r>
            <a:r>
              <a:rPr lang="fr-FR" sz="2000" dirty="0" err="1" smtClean="0"/>
              <a:t>calculCube</a:t>
            </a:r>
            <a:r>
              <a:rPr lang="fr-FR" sz="2000" dirty="0" smtClean="0"/>
              <a:t>();</a:t>
            </a:r>
          </a:p>
          <a:p>
            <a:pPr marL="457200" lvl="2"/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</a:rPr>
              <a:t>?&gt;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076056" y="1988840"/>
            <a:ext cx="28083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/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</a:rPr>
              <a:t>&lt;?</a:t>
            </a:r>
            <a:r>
              <a:rPr lang="fr-FR" sz="2000" b="1" dirty="0" err="1" smtClean="0">
                <a:solidFill>
                  <a:schemeClr val="accent6">
                    <a:lumMod val="75000"/>
                  </a:schemeClr>
                </a:solidFill>
              </a:rPr>
              <a:t>php</a:t>
            </a:r>
            <a:endParaRPr lang="fr-FR" sz="2000" dirty="0" smtClean="0"/>
          </a:p>
          <a:p>
            <a:pPr marL="457200" lvl="2"/>
            <a:r>
              <a:rPr lang="fr-FR" sz="2000" dirty="0" smtClean="0"/>
              <a:t>     </a:t>
            </a:r>
            <a:r>
              <a:rPr lang="fr-FR" sz="2000" dirty="0" err="1" smtClean="0"/>
              <a:t>calculCube</a:t>
            </a:r>
            <a:r>
              <a:rPr lang="fr-FR" sz="2000" dirty="0" smtClean="0"/>
              <a:t>( </a:t>
            </a:r>
            <a:r>
              <a:rPr lang="fr-FR" sz="2000" b="1" dirty="0" smtClean="0">
                <a:solidFill>
                  <a:srgbClr val="0070C0"/>
                </a:solidFill>
              </a:rPr>
              <a:t>4</a:t>
            </a:r>
            <a:r>
              <a:rPr lang="fr-FR" sz="2000" dirty="0" smtClean="0"/>
              <a:t> );</a:t>
            </a:r>
          </a:p>
          <a:p>
            <a:pPr marL="457200" lvl="2"/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</a:rPr>
              <a:t>?&gt;</a:t>
            </a:r>
          </a:p>
          <a:p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4211960" y="2348880"/>
            <a:ext cx="360040" cy="3600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67544" y="400506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Récupérer la valeur de retour de la fonction 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59632" y="4797152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&lt;?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</a:rPr>
              <a:t>php</a:t>
            </a:r>
            <a:endParaRPr lang="fr-F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 smtClean="0">
                <a:solidFill>
                  <a:srgbClr val="0070C0"/>
                </a:solidFill>
              </a:rPr>
              <a:t>      $volume </a:t>
            </a:r>
            <a:r>
              <a:rPr lang="fr-FR" dirty="0" smtClean="0"/>
              <a:t>= </a:t>
            </a:r>
            <a:r>
              <a:rPr lang="fr-FR" dirty="0" err="1" smtClean="0"/>
              <a:t>calculCube</a:t>
            </a:r>
            <a:r>
              <a:rPr lang="fr-FR" dirty="0" smtClean="0"/>
              <a:t>( </a:t>
            </a:r>
            <a:r>
              <a:rPr lang="fr-FR" b="1" dirty="0" smtClean="0">
                <a:solidFill>
                  <a:srgbClr val="0070C0"/>
                </a:solidFill>
              </a:rPr>
              <a:t>4</a:t>
            </a:r>
            <a:r>
              <a:rPr lang="fr-FR" dirty="0" smtClean="0"/>
              <a:t> );</a:t>
            </a:r>
          </a:p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?&gt;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364088" y="494116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Donc:</a:t>
            </a:r>
          </a:p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fr-FR" b="1" dirty="0" smtClean="0">
                <a:solidFill>
                  <a:srgbClr val="0070C0"/>
                </a:solidFill>
              </a:rPr>
              <a:t>$volume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b="1" dirty="0" smtClean="0"/>
              <a:t>=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64;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2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fonctions de base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119675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Les fonctions prêtes à l'emploi de PHP 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043608" y="2060848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Wingdings" pitchFamily="2" charset="2"/>
              <a:buChar char="§"/>
            </a:pPr>
            <a:r>
              <a:rPr lang="fr-FR" sz="1600" dirty="0" smtClean="0"/>
              <a:t>   Une fonction qui permet de rechercher et de remplacer des mots dans une variable.</a:t>
            </a:r>
          </a:p>
          <a:p>
            <a:pPr marL="0" lvl="1"/>
            <a:endParaRPr lang="fr-FR" sz="1600" dirty="0" smtClean="0"/>
          </a:p>
          <a:p>
            <a:pPr marL="0" lvl="1">
              <a:buFont typeface="Wingdings" pitchFamily="2" charset="2"/>
              <a:buChar char="§"/>
            </a:pPr>
            <a:r>
              <a:rPr lang="fr-FR" sz="1600" dirty="0" smtClean="0"/>
              <a:t>   Une fonction qui envoie un fichier sur un serveur. </a:t>
            </a:r>
          </a:p>
          <a:p>
            <a:pPr marL="0" lvl="1">
              <a:buFont typeface="Wingdings" pitchFamily="2" charset="2"/>
              <a:buChar char="§"/>
            </a:pPr>
            <a:endParaRPr lang="fr-FR" sz="1600" dirty="0" smtClean="0"/>
          </a:p>
          <a:p>
            <a:pPr marL="0" lvl="1">
              <a:buFont typeface="Wingdings" pitchFamily="2" charset="2"/>
              <a:buChar char="§"/>
            </a:pPr>
            <a:r>
              <a:rPr lang="fr-FR" sz="1600" dirty="0" smtClean="0"/>
              <a:t>   Une fonction qui permet de créer des images miniatures.</a:t>
            </a:r>
          </a:p>
          <a:p>
            <a:pPr marL="0" lvl="1">
              <a:buFont typeface="Wingdings" pitchFamily="2" charset="2"/>
              <a:buChar char="§"/>
            </a:pPr>
            <a:endParaRPr lang="fr-FR" sz="1600" dirty="0" smtClean="0"/>
          </a:p>
          <a:p>
            <a:pPr marL="0" lvl="1">
              <a:buFont typeface="Wingdings" pitchFamily="2" charset="2"/>
              <a:buChar char="§"/>
            </a:pPr>
            <a:r>
              <a:rPr lang="fr-FR" sz="1600" dirty="0" smtClean="0"/>
              <a:t>   Une fonction qui envoie un mail avec PHP .</a:t>
            </a:r>
          </a:p>
          <a:p>
            <a:pPr marL="0" lvl="1">
              <a:buFont typeface="Wingdings" pitchFamily="2" charset="2"/>
              <a:buChar char="§"/>
            </a:pPr>
            <a:endParaRPr lang="fr-FR" sz="1600" dirty="0" smtClean="0"/>
          </a:p>
          <a:p>
            <a:pPr marL="0" lvl="1">
              <a:buFont typeface="Wingdings" pitchFamily="2" charset="2"/>
              <a:buChar char="§"/>
            </a:pPr>
            <a:r>
              <a:rPr lang="fr-FR" sz="1600" dirty="0" smtClean="0"/>
              <a:t>   Une fonction qui permet de modifier des images.</a:t>
            </a:r>
          </a:p>
          <a:p>
            <a:pPr marL="0" lvl="1">
              <a:buFont typeface="Wingdings" pitchFamily="2" charset="2"/>
              <a:buChar char="§"/>
            </a:pPr>
            <a:endParaRPr lang="fr-FR" sz="1600" dirty="0" smtClean="0"/>
          </a:p>
          <a:p>
            <a:pPr marL="0" lvl="1">
              <a:buFont typeface="Wingdings" pitchFamily="2" charset="2"/>
              <a:buChar char="§"/>
            </a:pPr>
            <a:r>
              <a:rPr lang="fr-FR" sz="1600" dirty="0" smtClean="0"/>
              <a:t>   Une fonction qui crypte des mots de passe.</a:t>
            </a:r>
          </a:p>
          <a:p>
            <a:pPr marL="0" lvl="1">
              <a:buFont typeface="Wingdings" pitchFamily="2" charset="2"/>
              <a:buChar char="§"/>
            </a:pPr>
            <a:endParaRPr lang="fr-FR" sz="1600" dirty="0" smtClean="0"/>
          </a:p>
          <a:p>
            <a:pPr marL="0" lvl="1">
              <a:buFont typeface="Wingdings" pitchFamily="2" charset="2"/>
              <a:buChar char="§"/>
            </a:pPr>
            <a:r>
              <a:rPr lang="fr-FR" sz="1600" dirty="0" smtClean="0"/>
              <a:t>   Une fonction qui renvoie l'heure, la date…</a:t>
            </a:r>
          </a:p>
          <a:p>
            <a:pPr marL="0" lvl="1">
              <a:buFont typeface="Wingdings" pitchFamily="2" charset="2"/>
              <a:buChar char="§"/>
            </a:pPr>
            <a:endParaRPr lang="fr-FR" sz="1600" dirty="0" smtClean="0"/>
          </a:p>
          <a:p>
            <a:pPr marL="0" lvl="1">
              <a:buFont typeface="Wingdings" pitchFamily="2" charset="2"/>
              <a:buChar char="§"/>
            </a:pPr>
            <a:r>
              <a:rPr lang="fr-FR" sz="1600" dirty="0" smtClean="0"/>
              <a:t>   Etc.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780928"/>
            <a:ext cx="8604448" cy="830997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Introduction à PHP </a:t>
            </a:r>
            <a:endParaRPr lang="fr-FR" sz="4800" b="1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fonctions de base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119675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Traitement des chaînes de caractères 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043608" y="198884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Wingdings" pitchFamily="2" charset="2"/>
              <a:buChar char="§"/>
            </a:pPr>
            <a:r>
              <a:rPr lang="fr-FR" b="1" dirty="0" smtClean="0">
                <a:solidFill>
                  <a:srgbClr val="00B050"/>
                </a:solidFill>
              </a:rPr>
              <a:t>   </a:t>
            </a:r>
            <a:r>
              <a:rPr lang="fr-FR" b="1" dirty="0" err="1" smtClean="0">
                <a:solidFill>
                  <a:srgbClr val="00B050"/>
                </a:solidFill>
              </a:rPr>
              <a:t>strlen</a:t>
            </a:r>
            <a:r>
              <a:rPr lang="fr-FR" b="1" dirty="0" smtClean="0">
                <a:solidFill>
                  <a:srgbClr val="00B050"/>
                </a:solidFill>
              </a:rPr>
              <a:t> : </a:t>
            </a:r>
            <a:r>
              <a:rPr lang="fr-FR" b="1" dirty="0" smtClean="0"/>
              <a:t>longueur d'une chaîne</a:t>
            </a:r>
          </a:p>
          <a:p>
            <a:pPr marL="0" lvl="1"/>
            <a:endParaRPr lang="fr-FR" b="1" dirty="0" smtClean="0"/>
          </a:p>
          <a:p>
            <a:pPr marL="457200" lvl="2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       &lt;?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</a:rPr>
              <a:t>php</a:t>
            </a:r>
            <a:endParaRPr lang="fr-F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lvl="4"/>
            <a:r>
              <a:rPr lang="fr-FR" dirty="0" smtClean="0">
                <a:solidFill>
                  <a:srgbClr val="0070C0"/>
                </a:solidFill>
              </a:rPr>
              <a:t>$phrase </a:t>
            </a:r>
            <a:r>
              <a:rPr lang="fr-FR" dirty="0" smtClean="0"/>
              <a:t>= </a:t>
            </a:r>
            <a:r>
              <a:rPr lang="fr-FR" dirty="0" smtClean="0">
                <a:solidFill>
                  <a:srgbClr val="FF0000"/>
                </a:solidFill>
              </a:rPr>
              <a:t>'Bonjour les Zéros ! Je suis une phrase !';</a:t>
            </a:r>
          </a:p>
          <a:p>
            <a:pPr marL="1371600" lvl="4"/>
            <a:r>
              <a:rPr lang="fr-FR" dirty="0" smtClean="0">
                <a:solidFill>
                  <a:srgbClr val="0070C0"/>
                </a:solidFill>
              </a:rPr>
              <a:t>$longueur </a:t>
            </a:r>
            <a:r>
              <a:rPr lang="fr-FR" dirty="0" smtClean="0"/>
              <a:t>= </a:t>
            </a:r>
            <a:r>
              <a:rPr lang="fr-FR" dirty="0" err="1" smtClean="0">
                <a:solidFill>
                  <a:srgbClr val="00B050"/>
                </a:solidFill>
              </a:rPr>
              <a:t>strlen</a:t>
            </a:r>
            <a:r>
              <a:rPr lang="fr-FR" dirty="0" smtClean="0"/>
              <a:t>(</a:t>
            </a:r>
            <a:r>
              <a:rPr lang="fr-FR" dirty="0" smtClean="0">
                <a:solidFill>
                  <a:srgbClr val="0070C0"/>
                </a:solidFill>
              </a:rPr>
              <a:t>$phrase</a:t>
            </a:r>
            <a:r>
              <a:rPr lang="fr-FR" dirty="0" smtClean="0"/>
              <a:t>);</a:t>
            </a:r>
          </a:p>
          <a:p>
            <a:pPr marL="457200" lvl="2"/>
            <a:r>
              <a:rPr lang="fr-FR" b="1" dirty="0" smtClean="0"/>
              <a:t>      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?&gt;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43608" y="4365104"/>
            <a:ext cx="7632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Wingdings" pitchFamily="2" charset="2"/>
              <a:buChar char="§"/>
            </a:pPr>
            <a:r>
              <a:rPr lang="fr-FR" b="1" dirty="0" smtClean="0">
                <a:solidFill>
                  <a:srgbClr val="00B050"/>
                </a:solidFill>
              </a:rPr>
              <a:t>   </a:t>
            </a:r>
            <a:r>
              <a:rPr lang="fr-FR" b="1" dirty="0" err="1" smtClean="0">
                <a:solidFill>
                  <a:srgbClr val="00B050"/>
                </a:solidFill>
              </a:rPr>
              <a:t>str_replace</a:t>
            </a:r>
            <a:r>
              <a:rPr lang="fr-FR" b="1" dirty="0" smtClean="0">
                <a:solidFill>
                  <a:srgbClr val="00B050"/>
                </a:solidFill>
              </a:rPr>
              <a:t> : </a:t>
            </a:r>
            <a:r>
              <a:rPr lang="fr-FR" b="1" dirty="0" smtClean="0"/>
              <a:t>rechercher et remplacer</a:t>
            </a:r>
          </a:p>
          <a:p>
            <a:pPr marL="0" lvl="1"/>
            <a:endParaRPr lang="fr-FR" b="1" dirty="0" smtClean="0"/>
          </a:p>
          <a:p>
            <a:pPr marL="0" lvl="1"/>
            <a:endParaRPr lang="fr-FR" b="1" dirty="0" smtClean="0"/>
          </a:p>
          <a:p>
            <a:pPr marL="457200" lvl="2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       &lt;?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</a:rPr>
              <a:t>php</a:t>
            </a:r>
            <a:endParaRPr lang="fr-F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lvl="4"/>
            <a:r>
              <a:rPr lang="fr-FR" dirty="0" smtClean="0">
                <a:solidFill>
                  <a:srgbClr val="0070C0"/>
                </a:solidFill>
              </a:rPr>
              <a:t>$</a:t>
            </a:r>
            <a:r>
              <a:rPr lang="fr-FR" dirty="0" err="1" smtClean="0">
                <a:solidFill>
                  <a:srgbClr val="0070C0"/>
                </a:solidFill>
              </a:rPr>
              <a:t>ma_variable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fr-FR" dirty="0" err="1" smtClean="0">
                <a:solidFill>
                  <a:srgbClr val="00B050"/>
                </a:solidFill>
              </a:rPr>
              <a:t>str_replace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dirty="0" smtClean="0">
                <a:solidFill>
                  <a:srgbClr val="FF0000"/>
                </a:solidFill>
              </a:rPr>
              <a:t>'b', 'p', '</a:t>
            </a:r>
            <a:r>
              <a:rPr lang="fr-FR" dirty="0" err="1" smtClean="0">
                <a:solidFill>
                  <a:srgbClr val="FF0000"/>
                </a:solidFill>
              </a:rPr>
              <a:t>bim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bam</a:t>
            </a:r>
            <a:r>
              <a:rPr lang="fr-FR" dirty="0" smtClean="0">
                <a:solidFill>
                  <a:srgbClr val="FF0000"/>
                </a:solidFill>
              </a:rPr>
              <a:t> boum'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 marL="1371600" lvl="4"/>
            <a:r>
              <a:rPr lang="fr-FR" dirty="0" err="1" smtClean="0">
                <a:solidFill>
                  <a:srgbClr val="00B050"/>
                </a:solidFill>
              </a:rPr>
              <a:t>echo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fr-FR" dirty="0" smtClean="0">
                <a:solidFill>
                  <a:srgbClr val="0070C0"/>
                </a:solidFill>
              </a:rPr>
              <a:t>$</a:t>
            </a:r>
            <a:r>
              <a:rPr lang="fr-FR" dirty="0" err="1" smtClean="0">
                <a:solidFill>
                  <a:srgbClr val="0070C0"/>
                </a:solidFill>
              </a:rPr>
              <a:t>ma_variable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marL="457200" lvl="2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        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fonctions de base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1196752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Traitement des chaînes de caractères 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043608" y="1988840"/>
            <a:ext cx="7632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Wingdings" pitchFamily="2" charset="2"/>
              <a:buChar char="§"/>
            </a:pPr>
            <a:r>
              <a:rPr lang="fr-FR" b="1" dirty="0" smtClean="0">
                <a:solidFill>
                  <a:srgbClr val="00B050"/>
                </a:solidFill>
              </a:rPr>
              <a:t>   </a:t>
            </a:r>
            <a:r>
              <a:rPr lang="fr-FR" b="1" dirty="0" err="1" smtClean="0">
                <a:solidFill>
                  <a:srgbClr val="00B050"/>
                </a:solidFill>
              </a:rPr>
              <a:t>str_shuffle</a:t>
            </a:r>
            <a:r>
              <a:rPr lang="fr-FR" b="1" dirty="0" smtClean="0">
                <a:solidFill>
                  <a:srgbClr val="00B050"/>
                </a:solidFill>
              </a:rPr>
              <a:t> : </a:t>
            </a:r>
            <a:r>
              <a:rPr lang="fr-FR" b="1" dirty="0" smtClean="0"/>
              <a:t>mélanger les lettres</a:t>
            </a:r>
          </a:p>
          <a:p>
            <a:pPr marL="0" lvl="1">
              <a:buFont typeface="Wingdings" pitchFamily="2" charset="2"/>
              <a:buChar char="§"/>
            </a:pPr>
            <a:endParaRPr lang="fr-FR" b="1" dirty="0" smtClean="0"/>
          </a:p>
          <a:p>
            <a:pPr marL="914400" lvl="3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  &lt;?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</a:rPr>
              <a:t>php</a:t>
            </a:r>
            <a:endParaRPr lang="fr-F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lvl="4"/>
            <a:r>
              <a:rPr lang="fr-FR" dirty="0" smtClean="0">
                <a:solidFill>
                  <a:srgbClr val="0070C0"/>
                </a:solidFill>
              </a:rPr>
              <a:t>$chaine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= '</a:t>
            </a:r>
            <a:r>
              <a:rPr lang="fr-FR" dirty="0" smtClean="0">
                <a:solidFill>
                  <a:srgbClr val="FF0000"/>
                </a:solidFill>
              </a:rPr>
              <a:t>Cette chaîne va être mélangée !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';</a:t>
            </a:r>
          </a:p>
          <a:p>
            <a:pPr marL="1371600" lvl="4"/>
            <a:r>
              <a:rPr lang="fr-FR" dirty="0" smtClean="0">
                <a:solidFill>
                  <a:srgbClr val="0070C0"/>
                </a:solidFill>
              </a:rPr>
              <a:t>$chaine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fr-FR" dirty="0" err="1" smtClean="0">
                <a:solidFill>
                  <a:srgbClr val="00B050"/>
                </a:solidFill>
              </a:rPr>
              <a:t>str_shuffle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dirty="0" smtClean="0">
                <a:solidFill>
                  <a:srgbClr val="0070C0"/>
                </a:solidFill>
              </a:rPr>
              <a:t>$chaine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 marL="1371600" lvl="4"/>
            <a:r>
              <a:rPr lang="fr-FR" dirty="0" err="1" smtClean="0">
                <a:solidFill>
                  <a:srgbClr val="00B050"/>
                </a:solidFill>
              </a:rPr>
              <a:t>echo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rgbClr val="0070C0"/>
                </a:solidFill>
              </a:rPr>
              <a:t>$chaine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marL="914400" lvl="3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?&gt;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43608" y="4365104"/>
            <a:ext cx="7632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Wingdings" pitchFamily="2" charset="2"/>
              <a:buChar char="§"/>
            </a:pPr>
            <a:r>
              <a:rPr lang="fr-FR" b="1" dirty="0" smtClean="0">
                <a:solidFill>
                  <a:srgbClr val="00B050"/>
                </a:solidFill>
              </a:rPr>
              <a:t>   </a:t>
            </a:r>
            <a:r>
              <a:rPr lang="fr-FR" b="1" dirty="0" err="1" smtClean="0">
                <a:solidFill>
                  <a:srgbClr val="00B050"/>
                </a:solidFill>
              </a:rPr>
              <a:t>strtolower</a:t>
            </a:r>
            <a:r>
              <a:rPr lang="fr-FR" b="1" dirty="0" smtClean="0">
                <a:solidFill>
                  <a:srgbClr val="00B050"/>
                </a:solidFill>
              </a:rPr>
              <a:t> : </a:t>
            </a:r>
            <a:r>
              <a:rPr lang="fr-FR" b="1" dirty="0" smtClean="0"/>
              <a:t>écrire en minuscule</a:t>
            </a:r>
          </a:p>
          <a:p>
            <a:pPr marL="0" lvl="1"/>
            <a:endParaRPr lang="fr-FR" b="1" dirty="0" smtClean="0"/>
          </a:p>
          <a:p>
            <a:pPr marL="457200" lvl="2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        &lt;?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</a:rPr>
              <a:t>php</a:t>
            </a:r>
            <a:endParaRPr lang="fr-F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371600" lvl="4"/>
            <a:r>
              <a:rPr lang="fr-FR" dirty="0" smtClean="0">
                <a:solidFill>
                  <a:srgbClr val="0070C0"/>
                </a:solidFill>
              </a:rPr>
              <a:t>$chaine </a:t>
            </a:r>
            <a:r>
              <a:rPr lang="fr-FR" dirty="0" smtClean="0"/>
              <a:t>= </a:t>
            </a:r>
            <a:r>
              <a:rPr lang="fr-FR" dirty="0" smtClean="0">
                <a:solidFill>
                  <a:srgbClr val="FF0000"/>
                </a:solidFill>
              </a:rPr>
              <a:t>'COMMENT CA JE CRIE TROP FORT ???';</a:t>
            </a:r>
          </a:p>
          <a:p>
            <a:pPr marL="1371600" lvl="4"/>
            <a:r>
              <a:rPr lang="fr-FR" dirty="0" smtClean="0">
                <a:solidFill>
                  <a:srgbClr val="0070C0"/>
                </a:solidFill>
              </a:rPr>
              <a:t>$chaine </a:t>
            </a:r>
            <a:r>
              <a:rPr lang="fr-FR" dirty="0" smtClean="0"/>
              <a:t>= </a:t>
            </a:r>
            <a:r>
              <a:rPr lang="fr-FR" dirty="0" err="1" smtClean="0">
                <a:solidFill>
                  <a:srgbClr val="00B050"/>
                </a:solidFill>
              </a:rPr>
              <a:t>strtolower</a:t>
            </a:r>
            <a:r>
              <a:rPr lang="fr-FR" dirty="0" smtClean="0"/>
              <a:t>(</a:t>
            </a:r>
            <a:r>
              <a:rPr lang="fr-FR" dirty="0" smtClean="0">
                <a:solidFill>
                  <a:srgbClr val="0070C0"/>
                </a:solidFill>
              </a:rPr>
              <a:t>$chaine</a:t>
            </a:r>
            <a:r>
              <a:rPr lang="fr-FR" dirty="0" smtClean="0"/>
              <a:t>); </a:t>
            </a:r>
          </a:p>
          <a:p>
            <a:pPr marL="1371600" lvl="4"/>
            <a:r>
              <a:rPr lang="fr-FR" dirty="0" err="1" smtClean="0">
                <a:solidFill>
                  <a:srgbClr val="00B050"/>
                </a:solidFill>
              </a:rPr>
              <a:t>echo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70C0"/>
                </a:solidFill>
              </a:rPr>
              <a:t>$chaine;</a:t>
            </a:r>
          </a:p>
          <a:p>
            <a:pPr marL="457200" lvl="2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         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fonctions de base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119675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Récupérer la date 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71600" y="1844824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dirty="0" smtClean="0"/>
              <a:t>Nous allons voir la fonction </a:t>
            </a:r>
            <a:r>
              <a:rPr lang="fr-FR" b="1" dirty="0" smtClean="0">
                <a:solidFill>
                  <a:srgbClr val="00B050"/>
                </a:solidFill>
              </a:rPr>
              <a:t>date</a:t>
            </a:r>
            <a:r>
              <a:rPr lang="fr-FR" dirty="0" smtClean="0"/>
              <a:t>. C’est elle qui s’occupe des </a:t>
            </a:r>
            <a:r>
              <a:rPr lang="fr-FR" b="1" dirty="0" smtClean="0">
                <a:solidFill>
                  <a:srgbClr val="FF0000"/>
                </a:solidFill>
              </a:rPr>
              <a:t>heures </a:t>
            </a:r>
            <a:r>
              <a:rPr lang="fr-FR" dirty="0" smtClean="0"/>
              <a:t>et des </a:t>
            </a:r>
            <a:r>
              <a:rPr lang="fr-FR" b="1" dirty="0" smtClean="0">
                <a:solidFill>
                  <a:srgbClr val="FF0000"/>
                </a:solidFill>
              </a:rPr>
              <a:t>dates </a:t>
            </a:r>
            <a:r>
              <a:rPr lang="fr-FR" dirty="0" smtClean="0"/>
              <a:t>en PHP.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59994"/>
              </p:ext>
            </p:extLst>
          </p:nvPr>
        </p:nvGraphicFramePr>
        <p:xfrm>
          <a:off x="2267744" y="2852936"/>
          <a:ext cx="3312368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     </a:t>
                      </a:r>
                      <a:r>
                        <a:rPr lang="fr-FR" sz="1600" b="1" dirty="0" smtClean="0"/>
                        <a:t>Paramètre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      </a:t>
                      </a:r>
                      <a:r>
                        <a:rPr lang="fr-FR" sz="1600" b="1" dirty="0" smtClean="0"/>
                        <a:t>Description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  H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Heure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I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Jour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Mois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Y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Année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1043608" y="551723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b="1" dirty="0" smtClean="0">
                <a:solidFill>
                  <a:srgbClr val="FF0000"/>
                </a:solidFill>
              </a:rPr>
              <a:t>Remarque :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Le respect des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minuscules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te des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majuscules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est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fonctions de base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119675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Récupérer la date 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115616" y="1916832"/>
            <a:ext cx="74888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600" b="1" dirty="0" smtClean="0">
                <a:solidFill>
                  <a:schemeClr val="accent6">
                    <a:lumMod val="75000"/>
                  </a:schemeClr>
                </a:solidFill>
              </a:rPr>
              <a:t>&lt;?</a:t>
            </a:r>
            <a:r>
              <a:rPr lang="fr-FR" sz="1600" b="1" dirty="0" err="1" smtClean="0">
                <a:solidFill>
                  <a:schemeClr val="accent6">
                    <a:lumMod val="75000"/>
                  </a:schemeClr>
                </a:solidFill>
              </a:rPr>
              <a:t>php</a:t>
            </a:r>
            <a:endParaRPr lang="fr-F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lvl="1"/>
            <a:endParaRPr lang="fr-F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2"/>
            <a:r>
              <a:rPr lang="fr-FR" sz="1600" dirty="0" smtClean="0">
                <a:solidFill>
                  <a:srgbClr val="0070C0"/>
                </a:solidFill>
              </a:rPr>
              <a:t>// Enregistrons les informations de date dans des variables</a:t>
            </a:r>
          </a:p>
          <a:p>
            <a:pPr marL="457200" lvl="2"/>
            <a:endParaRPr lang="fr-FR" sz="1600" dirty="0" smtClean="0">
              <a:solidFill>
                <a:srgbClr val="0070C0"/>
              </a:solidFill>
            </a:endParaRPr>
          </a:p>
          <a:p>
            <a:pPr marL="457200" lvl="2"/>
            <a:r>
              <a:rPr lang="fr-FR" sz="1600" dirty="0" smtClean="0"/>
              <a:t>$jour = </a:t>
            </a:r>
            <a:r>
              <a:rPr lang="fr-FR" sz="1600" dirty="0" smtClean="0">
                <a:solidFill>
                  <a:srgbClr val="00B050"/>
                </a:solidFill>
              </a:rPr>
              <a:t>date</a:t>
            </a:r>
            <a:r>
              <a:rPr lang="fr-FR" sz="1600" dirty="0" smtClean="0"/>
              <a:t>(</a:t>
            </a:r>
            <a:r>
              <a:rPr lang="fr-FR" sz="1600" dirty="0" smtClean="0">
                <a:solidFill>
                  <a:srgbClr val="FF0000"/>
                </a:solidFill>
              </a:rPr>
              <a:t>'d'</a:t>
            </a:r>
            <a:r>
              <a:rPr lang="fr-FR" sz="1600" dirty="0" smtClean="0"/>
              <a:t>);</a:t>
            </a:r>
          </a:p>
          <a:p>
            <a:pPr marL="457200" lvl="2"/>
            <a:r>
              <a:rPr lang="fr-FR" sz="1600" dirty="0" smtClean="0"/>
              <a:t>$mois = </a:t>
            </a:r>
            <a:r>
              <a:rPr lang="fr-FR" sz="1600" dirty="0" smtClean="0">
                <a:solidFill>
                  <a:srgbClr val="00B050"/>
                </a:solidFill>
              </a:rPr>
              <a:t>date</a:t>
            </a:r>
            <a:r>
              <a:rPr lang="fr-FR" sz="1600" dirty="0" smtClean="0"/>
              <a:t>(</a:t>
            </a:r>
            <a:r>
              <a:rPr lang="fr-FR" sz="1600" dirty="0" smtClean="0">
                <a:solidFill>
                  <a:srgbClr val="FF0000"/>
                </a:solidFill>
              </a:rPr>
              <a:t>'m'</a:t>
            </a:r>
            <a:r>
              <a:rPr lang="fr-FR" sz="1600" dirty="0" smtClean="0"/>
              <a:t>);</a:t>
            </a:r>
          </a:p>
          <a:p>
            <a:pPr marL="457200" lvl="2"/>
            <a:r>
              <a:rPr lang="fr-FR" sz="1600" dirty="0" smtClean="0"/>
              <a:t>$</a:t>
            </a:r>
            <a:r>
              <a:rPr lang="fr-FR" sz="1600" dirty="0" err="1" smtClean="0"/>
              <a:t>annee</a:t>
            </a:r>
            <a:r>
              <a:rPr lang="fr-FR" sz="1600" dirty="0" smtClean="0"/>
              <a:t> = </a:t>
            </a:r>
            <a:r>
              <a:rPr lang="fr-FR" sz="1600" dirty="0" smtClean="0">
                <a:solidFill>
                  <a:srgbClr val="00B050"/>
                </a:solidFill>
              </a:rPr>
              <a:t>date</a:t>
            </a:r>
            <a:r>
              <a:rPr lang="fr-FR" sz="1600" dirty="0" smtClean="0"/>
              <a:t>(</a:t>
            </a:r>
            <a:r>
              <a:rPr lang="fr-FR" sz="1600" dirty="0" smtClean="0">
                <a:solidFill>
                  <a:srgbClr val="FF0000"/>
                </a:solidFill>
              </a:rPr>
              <a:t>'Y'</a:t>
            </a:r>
            <a:r>
              <a:rPr lang="fr-FR" sz="1600" dirty="0" smtClean="0"/>
              <a:t>);</a:t>
            </a:r>
          </a:p>
          <a:p>
            <a:pPr marL="457200" lvl="2"/>
            <a:endParaRPr lang="fr-FR" sz="1600" dirty="0" smtClean="0"/>
          </a:p>
          <a:p>
            <a:pPr marL="457200" lvl="2"/>
            <a:r>
              <a:rPr lang="fr-FR" sz="1600" dirty="0" smtClean="0"/>
              <a:t>$heure = </a:t>
            </a:r>
            <a:r>
              <a:rPr lang="fr-FR" sz="1600" dirty="0" smtClean="0">
                <a:solidFill>
                  <a:srgbClr val="00B050"/>
                </a:solidFill>
              </a:rPr>
              <a:t>date</a:t>
            </a:r>
            <a:r>
              <a:rPr lang="fr-FR" sz="1600" dirty="0" smtClean="0"/>
              <a:t>(</a:t>
            </a:r>
            <a:r>
              <a:rPr lang="fr-FR" sz="1600" dirty="0" smtClean="0">
                <a:solidFill>
                  <a:srgbClr val="FF0000"/>
                </a:solidFill>
              </a:rPr>
              <a:t>'H'</a:t>
            </a:r>
            <a:r>
              <a:rPr lang="fr-FR" sz="1600" dirty="0" smtClean="0"/>
              <a:t>);</a:t>
            </a:r>
          </a:p>
          <a:p>
            <a:pPr marL="457200" lvl="2"/>
            <a:r>
              <a:rPr lang="fr-FR" sz="1600" dirty="0" smtClean="0"/>
              <a:t>$minute = </a:t>
            </a:r>
            <a:r>
              <a:rPr lang="fr-FR" sz="1600" dirty="0" smtClean="0">
                <a:solidFill>
                  <a:srgbClr val="00B050"/>
                </a:solidFill>
              </a:rPr>
              <a:t>date</a:t>
            </a:r>
            <a:r>
              <a:rPr lang="fr-FR" sz="1600" dirty="0" smtClean="0"/>
              <a:t>(</a:t>
            </a:r>
            <a:r>
              <a:rPr lang="fr-FR" sz="1600" dirty="0" smtClean="0">
                <a:solidFill>
                  <a:srgbClr val="FF0000"/>
                </a:solidFill>
              </a:rPr>
              <a:t>'i')</a:t>
            </a:r>
            <a:r>
              <a:rPr lang="fr-FR" sz="1600" dirty="0" smtClean="0"/>
              <a:t>;</a:t>
            </a:r>
          </a:p>
          <a:p>
            <a:pPr marL="457200" lvl="2"/>
            <a:endParaRPr lang="fr-FR" sz="1600" dirty="0" smtClean="0"/>
          </a:p>
          <a:p>
            <a:pPr marL="457200" lvl="2"/>
            <a:r>
              <a:rPr lang="fr-FR" sz="1600" dirty="0" smtClean="0">
                <a:solidFill>
                  <a:srgbClr val="0070C0"/>
                </a:solidFill>
              </a:rPr>
              <a:t>// Maintenant on peut afficher ce qu'on a recueilli</a:t>
            </a:r>
          </a:p>
          <a:p>
            <a:pPr marL="457200" lvl="2"/>
            <a:endParaRPr lang="fr-FR" sz="1600" dirty="0" smtClean="0"/>
          </a:p>
          <a:p>
            <a:pPr marL="457200" lvl="2"/>
            <a:r>
              <a:rPr lang="fr-FR" sz="1600" dirty="0" err="1" smtClean="0">
                <a:solidFill>
                  <a:srgbClr val="00B050"/>
                </a:solidFill>
              </a:rPr>
              <a:t>echo</a:t>
            </a:r>
            <a:r>
              <a:rPr lang="fr-FR" sz="1600" dirty="0" smtClean="0"/>
              <a:t> </a:t>
            </a:r>
            <a:r>
              <a:rPr lang="fr-FR" sz="1600" dirty="0" smtClean="0">
                <a:solidFill>
                  <a:srgbClr val="FF0000"/>
                </a:solidFill>
              </a:rPr>
              <a:t>'Bonjour ! Nous sommes le ' </a:t>
            </a:r>
            <a:r>
              <a:rPr lang="fr-FR" sz="1600" dirty="0" smtClean="0"/>
              <a:t>. $jour .</a:t>
            </a:r>
            <a:r>
              <a:rPr lang="fr-FR" sz="1600" dirty="0" smtClean="0">
                <a:solidFill>
                  <a:srgbClr val="FF0000"/>
                </a:solidFill>
              </a:rPr>
              <a:t> '/' </a:t>
            </a:r>
            <a:r>
              <a:rPr lang="fr-FR" sz="1600" dirty="0" smtClean="0"/>
              <a:t>. $mois .</a:t>
            </a:r>
            <a:r>
              <a:rPr lang="fr-FR" sz="1600" dirty="0" smtClean="0">
                <a:solidFill>
                  <a:srgbClr val="FF0000"/>
                </a:solidFill>
              </a:rPr>
              <a:t> '/' </a:t>
            </a:r>
            <a:r>
              <a:rPr lang="fr-FR" sz="1600" dirty="0" smtClean="0"/>
              <a:t>.$</a:t>
            </a:r>
            <a:r>
              <a:rPr lang="fr-FR" sz="1600" dirty="0" err="1" smtClean="0"/>
              <a:t>annee</a:t>
            </a:r>
            <a:r>
              <a:rPr lang="fr-FR" sz="1600" dirty="0" smtClean="0"/>
              <a:t> . </a:t>
            </a:r>
          </a:p>
          <a:p>
            <a:pPr marL="457200" lvl="2"/>
            <a:r>
              <a:rPr lang="fr-FR" sz="1600" dirty="0" smtClean="0">
                <a:solidFill>
                  <a:srgbClr val="FF0000"/>
                </a:solidFill>
              </a:rPr>
              <a:t>          'et il est ' </a:t>
            </a:r>
            <a:r>
              <a:rPr lang="fr-FR" sz="1600" dirty="0" smtClean="0"/>
              <a:t>. $heure. </a:t>
            </a:r>
            <a:r>
              <a:rPr lang="fr-FR" sz="1600" dirty="0" smtClean="0">
                <a:solidFill>
                  <a:srgbClr val="FF0000"/>
                </a:solidFill>
              </a:rPr>
              <a:t>' h ' </a:t>
            </a:r>
            <a:r>
              <a:rPr lang="fr-FR" sz="1600" dirty="0" smtClean="0"/>
              <a:t>. $minute;</a:t>
            </a:r>
          </a:p>
          <a:p>
            <a:pPr marL="0" lvl="1"/>
            <a:endParaRPr lang="fr-FR" sz="1600" dirty="0" smtClean="0"/>
          </a:p>
          <a:p>
            <a:pPr marL="0" lvl="1"/>
            <a:r>
              <a:rPr lang="fr-FR" sz="1600" b="1" dirty="0" smtClean="0">
                <a:solidFill>
                  <a:schemeClr val="accent6">
                    <a:lumMod val="75000"/>
                  </a:schemeClr>
                </a:solidFill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fonctions de base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112474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Fonctions de gestion des images 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43608" y="1844824"/>
            <a:ext cx="69127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>
                <a:solidFill>
                  <a:srgbClr val="00B050"/>
                </a:solidFill>
              </a:rPr>
              <a:t>Creation </a:t>
            </a:r>
            <a:r>
              <a:rPr lang="fr-FR" b="1" dirty="0" smtClean="0">
                <a:solidFill>
                  <a:srgbClr val="00B050"/>
                </a:solidFill>
              </a:rPr>
              <a:t>une image à partir d’une image vide :</a:t>
            </a:r>
          </a:p>
          <a:p>
            <a:pPr marL="0"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2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&lt;?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php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3"/>
            <a:r>
              <a:rPr lang="en-US" sz="1600" dirty="0" smtClean="0">
                <a:solidFill>
                  <a:srgbClr val="0070C0"/>
                </a:solidFill>
              </a:rPr>
              <a:t>header</a:t>
            </a:r>
            <a:r>
              <a:rPr lang="en-US" sz="1600" dirty="0" smtClean="0"/>
              <a:t> (</a:t>
            </a:r>
            <a:r>
              <a:rPr lang="en-US" sz="1600" dirty="0" smtClean="0">
                <a:solidFill>
                  <a:srgbClr val="FF0000"/>
                </a:solidFill>
              </a:rPr>
              <a:t>"Content-type: image/</a:t>
            </a:r>
            <a:r>
              <a:rPr lang="en-US" sz="1600" dirty="0" err="1" smtClean="0">
                <a:solidFill>
                  <a:srgbClr val="FF0000"/>
                </a:solidFill>
              </a:rPr>
              <a:t>png</a:t>
            </a:r>
            <a:r>
              <a:rPr lang="en-US" sz="1600" dirty="0" smtClean="0">
                <a:solidFill>
                  <a:srgbClr val="FF0000"/>
                </a:solidFill>
              </a:rPr>
              <a:t>"</a:t>
            </a:r>
            <a:r>
              <a:rPr lang="en-US" sz="1600" dirty="0" smtClean="0"/>
              <a:t>);</a:t>
            </a:r>
          </a:p>
          <a:p>
            <a:pPr marL="914400" lvl="3"/>
            <a:r>
              <a:rPr lang="en-US" sz="1600" dirty="0" smtClean="0"/>
              <a:t>$image = </a:t>
            </a:r>
            <a:r>
              <a:rPr lang="en-US" sz="1600" dirty="0" smtClean="0">
                <a:solidFill>
                  <a:srgbClr val="0070C0"/>
                </a:solidFill>
              </a:rPr>
              <a:t>imagecreate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7030A0"/>
                </a:solidFill>
              </a:rPr>
              <a:t>200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7030A0"/>
                </a:solidFill>
              </a:rPr>
              <a:t>50</a:t>
            </a:r>
            <a:r>
              <a:rPr lang="en-US" sz="1600" dirty="0" smtClean="0"/>
              <a:t>);</a:t>
            </a:r>
          </a:p>
          <a:p>
            <a:pPr marL="457200" lvl="2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?&gt;</a:t>
            </a: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71600" y="4221088"/>
            <a:ext cx="6408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>
                <a:solidFill>
                  <a:srgbClr val="00B050"/>
                </a:solidFill>
              </a:rPr>
              <a:t>Creation </a:t>
            </a:r>
            <a:r>
              <a:rPr lang="fr-FR" b="1" dirty="0" smtClean="0">
                <a:solidFill>
                  <a:srgbClr val="00B050"/>
                </a:solidFill>
              </a:rPr>
              <a:t>une image à partir d’une image  existante :</a:t>
            </a:r>
          </a:p>
          <a:p>
            <a:pPr marL="0"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2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&lt;?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php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3"/>
            <a:r>
              <a:rPr lang="en-US" dirty="0" smtClean="0">
                <a:solidFill>
                  <a:srgbClr val="0070C0"/>
                </a:solidFill>
              </a:rPr>
              <a:t>header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"Content-type: image/jpeg"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914400" lvl="3"/>
            <a:r>
              <a:rPr lang="en-US" dirty="0" smtClean="0"/>
              <a:t>$image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dirty="0" smtClean="0">
                <a:solidFill>
                  <a:srgbClr val="0070C0"/>
                </a:solidFill>
              </a:rPr>
              <a:t>imagecreatefromjpeg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"couchersoleil.jpg"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457200" lvl="2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?&gt;</a:t>
            </a: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fonctions de base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112474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Fonctions de gestion des images 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43608" y="1844824"/>
            <a:ext cx="69127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>
                <a:solidFill>
                  <a:srgbClr val="00B050"/>
                </a:solidFill>
              </a:rPr>
              <a:t>Creation </a:t>
            </a:r>
            <a:r>
              <a:rPr lang="fr-FR" b="1" dirty="0" smtClean="0">
                <a:solidFill>
                  <a:srgbClr val="00B050"/>
                </a:solidFill>
              </a:rPr>
              <a:t>une image à partir d’une image vide :</a:t>
            </a:r>
          </a:p>
          <a:p>
            <a:pPr marL="0"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2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&lt;?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php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3"/>
            <a:r>
              <a:rPr lang="en-US" sz="1600" dirty="0" smtClean="0">
                <a:solidFill>
                  <a:srgbClr val="0070C0"/>
                </a:solidFill>
              </a:rPr>
              <a:t>header</a:t>
            </a:r>
            <a:r>
              <a:rPr lang="en-US" sz="1600" dirty="0" smtClean="0"/>
              <a:t> (</a:t>
            </a:r>
            <a:r>
              <a:rPr lang="en-US" sz="1600" dirty="0" smtClean="0">
                <a:solidFill>
                  <a:srgbClr val="FF0000"/>
                </a:solidFill>
              </a:rPr>
              <a:t>"Content-type: image/</a:t>
            </a:r>
            <a:r>
              <a:rPr lang="en-US" sz="1600" dirty="0" err="1" smtClean="0">
                <a:solidFill>
                  <a:srgbClr val="FF0000"/>
                </a:solidFill>
              </a:rPr>
              <a:t>png</a:t>
            </a:r>
            <a:r>
              <a:rPr lang="en-US" sz="1600" dirty="0" smtClean="0">
                <a:solidFill>
                  <a:srgbClr val="FF0000"/>
                </a:solidFill>
              </a:rPr>
              <a:t>"</a:t>
            </a:r>
            <a:r>
              <a:rPr lang="en-US" sz="1600" dirty="0" smtClean="0"/>
              <a:t>);</a:t>
            </a:r>
          </a:p>
          <a:p>
            <a:pPr marL="914400" lvl="3"/>
            <a:r>
              <a:rPr lang="en-US" sz="1600" dirty="0" smtClean="0"/>
              <a:t>$image = </a:t>
            </a:r>
            <a:r>
              <a:rPr lang="en-US" sz="1600" dirty="0" smtClean="0">
                <a:solidFill>
                  <a:srgbClr val="0070C0"/>
                </a:solidFill>
              </a:rPr>
              <a:t>imagecreate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7030A0"/>
                </a:solidFill>
              </a:rPr>
              <a:t>200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7030A0"/>
                </a:solidFill>
              </a:rPr>
              <a:t>50</a:t>
            </a:r>
            <a:r>
              <a:rPr lang="en-US" sz="1600" dirty="0" smtClean="0"/>
              <a:t>);</a:t>
            </a:r>
          </a:p>
          <a:p>
            <a:pPr marL="457200" lvl="2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?&gt;</a:t>
            </a: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71600" y="4221088"/>
            <a:ext cx="6408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 dirty="0" smtClean="0">
                <a:solidFill>
                  <a:srgbClr val="00B050"/>
                </a:solidFill>
              </a:rPr>
              <a:t>Creation </a:t>
            </a:r>
            <a:r>
              <a:rPr lang="fr-FR" b="1" dirty="0" smtClean="0">
                <a:solidFill>
                  <a:srgbClr val="00B050"/>
                </a:solidFill>
              </a:rPr>
              <a:t>une image à partir d’une image  existante :</a:t>
            </a:r>
          </a:p>
          <a:p>
            <a:pPr marL="0"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2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&lt;?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php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3"/>
            <a:r>
              <a:rPr lang="en-US" dirty="0" smtClean="0">
                <a:solidFill>
                  <a:srgbClr val="0070C0"/>
                </a:solidFill>
              </a:rPr>
              <a:t>header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"Content-type: image/jpeg"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914400" lvl="3"/>
            <a:r>
              <a:rPr lang="en-US" dirty="0" smtClean="0"/>
              <a:t>$image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dirty="0" smtClean="0">
                <a:solidFill>
                  <a:srgbClr val="0070C0"/>
                </a:solidFill>
              </a:rPr>
              <a:t>imagecreatefromjpeg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"couchersoleil.jpg"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457200" lvl="2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?&gt;</a:t>
            </a: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Les fonctions de base</a:t>
            </a:r>
            <a:endParaRPr lang="fr-FR" sz="3200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112474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Fonctions de gestion des fichiers, messagerie </a:t>
            </a:r>
            <a:r>
              <a:rPr lang="fr-FR" sz="2000" dirty="0" smtClean="0">
                <a:solidFill>
                  <a:srgbClr val="FF0000"/>
                </a:solidFill>
              </a:rPr>
              <a:t>: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27584" y="1844824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b="1" dirty="0" smtClean="0">
                <a:solidFill>
                  <a:srgbClr val="FF0000"/>
                </a:solidFill>
              </a:rPr>
              <a:t>Gestion des fichiers :</a:t>
            </a:r>
          </a:p>
          <a:p>
            <a:pPr marL="0" lvl="1"/>
            <a:endParaRPr lang="fr-FR" b="1" dirty="0" smtClean="0">
              <a:solidFill>
                <a:srgbClr val="FF0000"/>
              </a:solidFill>
            </a:endParaRPr>
          </a:p>
          <a:p>
            <a:pPr marL="0" lvl="1"/>
            <a:r>
              <a:rPr lang="fr-FR" b="1" dirty="0" smtClean="0"/>
              <a:t>       Voir :   </a:t>
            </a:r>
            <a:r>
              <a:rPr lang="fr-FR" b="1" dirty="0" smtClean="0">
                <a:solidFill>
                  <a:srgbClr val="0070C0"/>
                </a:solidFill>
              </a:rPr>
              <a:t>http://php.net/manual/fr/ref.filesystem.php</a:t>
            </a:r>
            <a:endParaRPr lang="fr-FR" dirty="0" smtClean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27584" y="3501008"/>
            <a:ext cx="6192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b="1" dirty="0" smtClean="0">
                <a:solidFill>
                  <a:srgbClr val="FF0000"/>
                </a:solidFill>
              </a:rPr>
              <a:t>Fonction mail : </a:t>
            </a:r>
          </a:p>
          <a:p>
            <a:pPr marL="0" lvl="1"/>
            <a:endParaRPr lang="fr-FR" b="1" dirty="0" smtClean="0">
              <a:solidFill>
                <a:srgbClr val="00B050"/>
              </a:solidFill>
            </a:endParaRPr>
          </a:p>
          <a:p>
            <a:pPr marL="0" lvl="1"/>
            <a:r>
              <a:rPr lang="en-US" dirty="0" smtClean="0"/>
              <a:t>             </a:t>
            </a:r>
            <a:r>
              <a:rPr lang="en-US" dirty="0" smtClean="0">
                <a:solidFill>
                  <a:srgbClr val="00B050"/>
                </a:solidFill>
              </a:rPr>
              <a:t>mail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$to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70C0"/>
                </a:solidFill>
              </a:rPr>
              <a:t> $subject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$message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$headers</a:t>
            </a:r>
            <a:r>
              <a:rPr lang="en-US" dirty="0" smtClean="0"/>
              <a:t>)</a:t>
            </a:r>
          </a:p>
          <a:p>
            <a:pPr marL="914400" lvl="3"/>
            <a:r>
              <a:rPr lang="en-US" dirty="0" smtClean="0"/>
              <a:t>             </a:t>
            </a:r>
          </a:p>
          <a:p>
            <a:pPr marL="914400" lvl="3"/>
            <a:r>
              <a:rPr lang="en-US" dirty="0" smtClean="0">
                <a:solidFill>
                  <a:srgbClr val="0070C0"/>
                </a:solidFill>
              </a:rPr>
              <a:t>$to :  </a:t>
            </a:r>
            <a:r>
              <a:rPr lang="en-US" dirty="0" err="1" smtClean="0"/>
              <a:t>Destinateur</a:t>
            </a:r>
            <a:endParaRPr lang="en-US" dirty="0" smtClean="0">
              <a:solidFill>
                <a:srgbClr val="0070C0"/>
              </a:solidFill>
            </a:endParaRPr>
          </a:p>
          <a:p>
            <a:pPr marL="914400" lvl="3"/>
            <a:r>
              <a:rPr lang="en-US" dirty="0" smtClean="0">
                <a:solidFill>
                  <a:srgbClr val="0070C0"/>
                </a:solidFill>
              </a:rPr>
              <a:t>$subject :  </a:t>
            </a:r>
            <a:r>
              <a:rPr lang="en-US" dirty="0" err="1" smtClean="0"/>
              <a:t>Sujet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titre</a:t>
            </a:r>
            <a:r>
              <a:rPr lang="en-US" dirty="0" smtClean="0"/>
              <a:t> du message</a:t>
            </a:r>
            <a:endParaRPr lang="en-US" dirty="0" smtClean="0">
              <a:solidFill>
                <a:srgbClr val="0070C0"/>
              </a:solidFill>
            </a:endParaRPr>
          </a:p>
          <a:p>
            <a:pPr marL="914400" lvl="3"/>
            <a:r>
              <a:rPr lang="en-US" dirty="0" smtClean="0">
                <a:solidFill>
                  <a:srgbClr val="0070C0"/>
                </a:solidFill>
              </a:rPr>
              <a:t>$message :   </a:t>
            </a:r>
            <a:r>
              <a:rPr lang="en-US" dirty="0" smtClean="0"/>
              <a:t>Le </a:t>
            </a:r>
            <a:r>
              <a:rPr lang="en-US" dirty="0" err="1" smtClean="0"/>
              <a:t>contenu</a:t>
            </a:r>
            <a:r>
              <a:rPr lang="en-US" dirty="0" smtClean="0"/>
              <a:t> du message</a:t>
            </a:r>
            <a:endParaRPr lang="en-US" dirty="0" smtClean="0">
              <a:solidFill>
                <a:srgbClr val="0070C0"/>
              </a:solidFill>
            </a:endParaRPr>
          </a:p>
          <a:p>
            <a:pPr marL="914400" lvl="3"/>
            <a:r>
              <a:rPr lang="en-US" dirty="0" smtClean="0">
                <a:solidFill>
                  <a:srgbClr val="0070C0"/>
                </a:solidFill>
              </a:rPr>
              <a:t>$headers :    </a:t>
            </a:r>
            <a:r>
              <a:rPr lang="en-US" dirty="0" smtClean="0"/>
              <a:t>Structure du </a:t>
            </a:r>
            <a:r>
              <a:rPr lang="en-US" dirty="0" smtClean="0"/>
              <a:t>message</a:t>
            </a:r>
          </a:p>
          <a:p>
            <a:pPr marL="914400" lvl="3"/>
            <a:endParaRPr lang="en-US" dirty="0"/>
          </a:p>
          <a:p>
            <a:pPr marL="914400" lvl="3"/>
            <a:r>
              <a:rPr lang="en-US" dirty="0" err="1" smtClean="0"/>
              <a:t>Send_mail</a:t>
            </a:r>
            <a:r>
              <a:rPr lang="en-US" dirty="0" smtClean="0"/>
              <a:t>()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780928"/>
            <a:ext cx="8604448" cy="1569660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latin typeface="Berlin Sans FB Demi" pitchFamily="34" charset="0"/>
              </a:rPr>
              <a:t>Créer des fonctions, des bibliothèques</a:t>
            </a:r>
            <a:endParaRPr lang="fr-FR" sz="48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latin typeface="Berlin Sans FB Demi" pitchFamily="34" charset="0"/>
              </a:rPr>
              <a:t>Créer des fonctions</a:t>
            </a:r>
            <a:endParaRPr lang="fr-FR" sz="36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1052736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Créer ses propres fonctions :  </a:t>
            </a:r>
            <a:r>
              <a:rPr lang="fr-FR" sz="2000" b="1" dirty="0" smtClean="0"/>
              <a:t>Syntaxe de déclaration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03648" y="1556792"/>
            <a:ext cx="6768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&lt;?</a:t>
            </a:r>
            <a:r>
              <a:rPr lang="fr-FR" sz="1600" dirty="0" err="1" smtClean="0"/>
              <a:t>php</a:t>
            </a:r>
            <a:r>
              <a:rPr lang="fr-FR" sz="1600" dirty="0" smtClean="0"/>
              <a:t> </a:t>
            </a:r>
            <a:br>
              <a:rPr lang="fr-FR" sz="1600" dirty="0" smtClean="0"/>
            </a:br>
            <a:r>
              <a:rPr lang="fr-FR" sz="1600" dirty="0" err="1" smtClean="0">
                <a:solidFill>
                  <a:srgbClr val="0070C0"/>
                </a:solidFill>
              </a:rPr>
              <a:t>function</a:t>
            </a:r>
            <a:r>
              <a:rPr lang="fr-FR" sz="1600" dirty="0" smtClean="0">
                <a:solidFill>
                  <a:srgbClr val="0070C0"/>
                </a:solidFill>
              </a:rPr>
              <a:t> </a:t>
            </a:r>
            <a:r>
              <a:rPr lang="fr-FR" sz="1600" dirty="0" err="1" smtClean="0">
                <a:solidFill>
                  <a:srgbClr val="00B050"/>
                </a:solidFill>
              </a:rPr>
              <a:t>name_fonction</a:t>
            </a:r>
            <a:r>
              <a:rPr lang="fr-FR" sz="1600" dirty="0" smtClean="0"/>
              <a:t>  ($params1, $params2, $params3, ... , $</a:t>
            </a:r>
            <a:r>
              <a:rPr lang="fr-FR" sz="1600" dirty="0" err="1" smtClean="0"/>
              <a:t>paramsN</a:t>
            </a:r>
            <a:r>
              <a:rPr lang="fr-FR" sz="1600" dirty="0" smtClean="0"/>
              <a:t>) </a:t>
            </a:r>
            <a:br>
              <a:rPr lang="fr-FR" sz="1600" dirty="0" smtClean="0"/>
            </a:br>
            <a:r>
              <a:rPr lang="fr-FR" sz="1600" dirty="0" smtClean="0">
                <a:solidFill>
                  <a:srgbClr val="00B050"/>
                </a:solidFill>
              </a:rPr>
              <a:t>{</a:t>
            </a:r>
            <a:r>
              <a:rPr lang="fr-FR" sz="1600" dirty="0" smtClean="0"/>
              <a:t> </a:t>
            </a:r>
            <a:br>
              <a:rPr lang="fr-FR" sz="1600" dirty="0" smtClean="0"/>
            </a:br>
            <a:r>
              <a:rPr lang="fr-FR" sz="1600" dirty="0" smtClean="0"/>
              <a:t>    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// code de la fonction 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   </a:t>
            </a:r>
            <a:r>
              <a:rPr lang="fr-FR" sz="1600" dirty="0" smtClean="0">
                <a:solidFill>
                  <a:srgbClr val="00B050"/>
                </a:solidFill>
              </a:rPr>
              <a:t> return</a:t>
            </a:r>
            <a:r>
              <a:rPr lang="fr-FR" sz="1600" dirty="0" smtClean="0"/>
              <a:t> ($</a:t>
            </a:r>
            <a:r>
              <a:rPr lang="fr-FR" sz="1600" dirty="0" err="1" smtClean="0"/>
              <a:t>une_variable</a:t>
            </a:r>
            <a:r>
              <a:rPr lang="fr-FR" sz="1600" dirty="0" smtClean="0"/>
              <a:t>)   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// facultatif</a:t>
            </a:r>
            <a:r>
              <a:rPr lang="fr-FR" sz="1600" dirty="0" smtClean="0"/>
              <a:t> </a:t>
            </a:r>
            <a:br>
              <a:rPr lang="fr-FR" sz="1600" dirty="0" smtClean="0"/>
            </a:br>
            <a:r>
              <a:rPr lang="fr-FR" sz="1600" dirty="0" smtClean="0">
                <a:solidFill>
                  <a:srgbClr val="00B050"/>
                </a:solidFill>
              </a:rPr>
              <a:t>}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?&gt;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467544" y="3789040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0070C0"/>
                </a:solidFill>
              </a:rPr>
              <a:t>Exemple :  </a:t>
            </a:r>
            <a:r>
              <a:rPr lang="fr-FR" sz="2000" b="1" dirty="0" smtClean="0">
                <a:solidFill>
                  <a:srgbClr val="002060"/>
                </a:solidFill>
              </a:rPr>
              <a:t>fonction égale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403648" y="4221088"/>
            <a:ext cx="684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&lt;?</a:t>
            </a:r>
            <a:r>
              <a:rPr lang="fr-FR" sz="1600" dirty="0" err="1" smtClean="0"/>
              <a:t>php</a:t>
            </a:r>
            <a:r>
              <a:rPr lang="fr-FR" sz="1600" dirty="0" smtClean="0"/>
              <a:t> </a:t>
            </a:r>
            <a:br>
              <a:rPr lang="fr-FR" sz="1600" dirty="0" smtClean="0"/>
            </a:br>
            <a:r>
              <a:rPr lang="fr-FR" sz="1600" dirty="0" err="1" smtClean="0">
                <a:solidFill>
                  <a:srgbClr val="0070C0"/>
                </a:solidFill>
              </a:rPr>
              <a:t>function</a:t>
            </a:r>
            <a:r>
              <a:rPr lang="fr-FR" sz="1600" dirty="0" smtClean="0"/>
              <a:t> </a:t>
            </a:r>
            <a:r>
              <a:rPr lang="fr-FR" sz="1600" dirty="0" err="1" smtClean="0">
                <a:solidFill>
                  <a:srgbClr val="00B050"/>
                </a:solidFill>
              </a:rPr>
              <a:t>ma_fonction</a:t>
            </a:r>
            <a:r>
              <a:rPr lang="fr-FR" sz="1600" dirty="0" smtClean="0">
                <a:solidFill>
                  <a:srgbClr val="00B050"/>
                </a:solidFill>
              </a:rPr>
              <a:t> </a:t>
            </a:r>
            <a:r>
              <a:rPr lang="fr-FR" sz="1600" dirty="0" smtClean="0"/>
              <a:t>($ma_var1, $ma_var2) </a:t>
            </a:r>
            <a:br>
              <a:rPr lang="fr-FR" sz="1600" dirty="0" smtClean="0"/>
            </a:br>
            <a:r>
              <a:rPr lang="fr-FR" sz="1600" dirty="0" smtClean="0">
                <a:solidFill>
                  <a:srgbClr val="00B050"/>
                </a:solidFill>
              </a:rPr>
              <a:t>{ 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  </a:t>
            </a:r>
            <a:r>
              <a:rPr lang="fr-FR" sz="1600" b="1" dirty="0" smtClean="0">
                <a:solidFill>
                  <a:srgbClr val="0070C0"/>
                </a:solidFill>
              </a:rPr>
              <a:t>if</a:t>
            </a:r>
            <a:r>
              <a:rPr lang="fr-FR" sz="1600" dirty="0" smtClean="0"/>
              <a:t> ($ma_var1 == $ma_var2) </a:t>
            </a:r>
            <a:br>
              <a:rPr lang="fr-FR" sz="1600" dirty="0" smtClean="0"/>
            </a:br>
            <a:r>
              <a:rPr lang="fr-FR" sz="1600" dirty="0" smtClean="0"/>
              <a:t>    </a:t>
            </a:r>
            <a:r>
              <a:rPr lang="fr-FR" sz="1600" dirty="0" smtClean="0">
                <a:solidFill>
                  <a:srgbClr val="00B050"/>
                </a:solidFill>
              </a:rPr>
              <a:t>return</a:t>
            </a:r>
            <a:r>
              <a:rPr lang="fr-FR" sz="1600" dirty="0" smtClean="0"/>
              <a:t> (TRUE); </a:t>
            </a:r>
            <a:br>
              <a:rPr lang="fr-FR" sz="1600" dirty="0" smtClean="0"/>
            </a:br>
            <a:r>
              <a:rPr lang="fr-FR" sz="1600" dirty="0" smtClean="0"/>
              <a:t>  </a:t>
            </a:r>
            <a:r>
              <a:rPr lang="fr-FR" sz="1600" b="1" dirty="0" err="1" smtClean="0">
                <a:solidFill>
                  <a:srgbClr val="0070C0"/>
                </a:solidFill>
              </a:rPr>
              <a:t>else</a:t>
            </a:r>
            <a:r>
              <a:rPr lang="fr-FR" sz="1600" b="1" dirty="0" smtClean="0">
                <a:solidFill>
                  <a:srgbClr val="0070C0"/>
                </a:solidFill>
              </a:rPr>
              <a:t> 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      </a:t>
            </a:r>
            <a:r>
              <a:rPr lang="fr-FR" sz="1600" dirty="0" smtClean="0">
                <a:solidFill>
                  <a:srgbClr val="00B050"/>
                </a:solidFill>
              </a:rPr>
              <a:t> return</a:t>
            </a:r>
            <a:r>
              <a:rPr lang="fr-FR" sz="1600" dirty="0" smtClean="0"/>
              <a:t> (FALSE); </a:t>
            </a:r>
            <a:br>
              <a:rPr lang="fr-FR" sz="1600" dirty="0" smtClean="0"/>
            </a:br>
            <a:r>
              <a:rPr lang="fr-FR" sz="1600" dirty="0" smtClean="0">
                <a:solidFill>
                  <a:srgbClr val="00B050"/>
                </a:solidFill>
              </a:rPr>
              <a:t>} 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?&gt; 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latin typeface="Berlin Sans FB Demi" pitchFamily="34" charset="0"/>
              </a:rPr>
              <a:t>Créer des bibliothèques ou librairies</a:t>
            </a:r>
            <a:endParaRPr lang="fr-FR" sz="36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5536" y="1052736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Pourquoi une librairie ?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19064" y="1556792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600" dirty="0" smtClean="0"/>
              <a:t>Une librairie est un programme permettant d’effectuer un certain nombre d’opérations.</a:t>
            </a:r>
          </a:p>
          <a:p>
            <a:pPr marL="0" lvl="1"/>
            <a:r>
              <a:rPr lang="fr-FR" sz="1600" dirty="0" smtClean="0"/>
              <a:t>C’est une boite à outils que vous pouvez utiliser dans vos programmes ( au lieu de tout  programmer vous-même).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483768" y="242088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70C0"/>
                </a:solidFill>
              </a:rPr>
              <a:t>LIBRAIRIE</a:t>
            </a:r>
            <a:r>
              <a:rPr lang="fr-FR" sz="2000" b="1" dirty="0" smtClean="0"/>
              <a:t>   =   </a:t>
            </a:r>
            <a:r>
              <a:rPr lang="fr-FR" sz="2000" b="1" dirty="0" smtClean="0">
                <a:solidFill>
                  <a:srgbClr val="00B050"/>
                </a:solidFill>
              </a:rPr>
              <a:t> API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19064" y="2852936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b="1" dirty="0" smtClean="0">
                <a:solidFill>
                  <a:srgbClr val="00B050"/>
                </a:solidFill>
              </a:rPr>
              <a:t>API ( Application Programmer’s Interface) : </a:t>
            </a:r>
          </a:p>
          <a:p>
            <a:pPr marL="0" lvl="1"/>
            <a:r>
              <a:rPr lang="fr-FR" b="1" dirty="0" smtClean="0">
                <a:solidFill>
                  <a:srgbClr val="00B050"/>
                </a:solidFill>
              </a:rPr>
              <a:t>      </a:t>
            </a:r>
            <a:r>
              <a:rPr lang="fr-FR" sz="1600" dirty="0" smtClean="0"/>
              <a:t>Est une liste de fonctions ( ou procédures ou méthodes ) et de variables ( ou classes)</a:t>
            </a:r>
            <a:endParaRPr lang="fr-FR" sz="1600" b="1" dirty="0" smtClean="0">
              <a:solidFill>
                <a:srgbClr val="00B05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99592" y="4005064"/>
            <a:ext cx="3888432" cy="2400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fonction_interne</a:t>
            </a:r>
            <a:r>
              <a:rPr lang="fr-FR" dirty="0" smtClean="0"/>
              <a:t> 1</a:t>
            </a:r>
          </a:p>
          <a:p>
            <a:r>
              <a:rPr lang="fr-FR" dirty="0" err="1" smtClean="0"/>
              <a:t>Fonction_interne</a:t>
            </a:r>
            <a:r>
              <a:rPr lang="fr-FR" dirty="0" smtClean="0"/>
              <a:t> 2</a:t>
            </a:r>
          </a:p>
          <a:p>
            <a:r>
              <a:rPr lang="fr-FR" dirty="0" smtClean="0"/>
              <a:t>    ---------</a:t>
            </a:r>
          </a:p>
          <a:p>
            <a:r>
              <a:rPr lang="fr-FR" dirty="0" err="1" smtClean="0"/>
              <a:t>Fonction_interne</a:t>
            </a:r>
            <a:r>
              <a:rPr lang="fr-FR" dirty="0" smtClean="0"/>
              <a:t> 3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2400" b="1" dirty="0" smtClean="0"/>
              <a:t>Library</a:t>
            </a:r>
            <a:endParaRPr lang="fr-FR" sz="24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2915816" y="4149080"/>
            <a:ext cx="18002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fonction_API</a:t>
            </a:r>
            <a:r>
              <a:rPr lang="fr-FR" dirty="0" smtClean="0"/>
              <a:t> 1</a:t>
            </a:r>
          </a:p>
          <a:p>
            <a:r>
              <a:rPr lang="fr-FR" dirty="0" err="1" smtClean="0"/>
              <a:t>fonction_API</a:t>
            </a:r>
            <a:r>
              <a:rPr lang="fr-FR" dirty="0" smtClean="0"/>
              <a:t> 2</a:t>
            </a:r>
          </a:p>
          <a:p>
            <a:r>
              <a:rPr lang="fr-FR" dirty="0" err="1" smtClean="0"/>
              <a:t>fonction_API</a:t>
            </a:r>
            <a:r>
              <a:rPr lang="fr-FR" dirty="0" smtClean="0"/>
              <a:t> 3</a:t>
            </a:r>
          </a:p>
          <a:p>
            <a:endParaRPr lang="fr-FR" dirty="0" smtClean="0"/>
          </a:p>
          <a:p>
            <a:r>
              <a:rPr lang="fr-FR" dirty="0" smtClean="0"/>
              <a:t>                    </a:t>
            </a:r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2915816" y="5877272"/>
            <a:ext cx="1800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Documentation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516216" y="3861048"/>
            <a:ext cx="216024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appel_fonction</a:t>
            </a:r>
            <a:r>
              <a:rPr lang="fr-FR" dirty="0" smtClean="0"/>
              <a:t> 1</a:t>
            </a:r>
          </a:p>
          <a:p>
            <a:r>
              <a:rPr lang="fr-FR" dirty="0" err="1" smtClean="0"/>
              <a:t>appel_fonction</a:t>
            </a:r>
            <a:r>
              <a:rPr lang="fr-FR" dirty="0" smtClean="0"/>
              <a:t> 2</a:t>
            </a:r>
          </a:p>
          <a:p>
            <a:r>
              <a:rPr lang="fr-FR" dirty="0" smtClean="0"/>
              <a:t>……..</a:t>
            </a:r>
          </a:p>
          <a:p>
            <a:endParaRPr lang="fr-FR" dirty="0" smtClean="0"/>
          </a:p>
          <a:p>
            <a:r>
              <a:rPr lang="fr-FR" b="1" dirty="0" smtClean="0"/>
              <a:t> Votre programme</a:t>
            </a:r>
            <a:endParaRPr lang="fr-FR" b="1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V="1">
            <a:off x="4572000" y="4005064"/>
            <a:ext cx="2016224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4572000" y="4365104"/>
            <a:ext cx="2016224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C’est quoi PHP ?</a:t>
            </a:r>
            <a:endParaRPr lang="fr-FR" sz="4000" b="1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47664" y="1916832"/>
            <a:ext cx="66612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  PHP:  </a:t>
            </a:r>
            <a:r>
              <a:rPr lang="en-US" sz="2000" b="1" dirty="0" smtClean="0">
                <a:solidFill>
                  <a:srgbClr val="FF0000"/>
                </a:solidFill>
              </a:rPr>
              <a:t>Hypertext Preprocessor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rgbClr val="FF0000"/>
                </a:solidFill>
              </a:rPr>
              <a:t>.php  </a:t>
            </a:r>
            <a:r>
              <a:rPr lang="en-US" sz="2000" dirty="0" smtClean="0"/>
              <a:t>est l’extension d’un </a:t>
            </a:r>
            <a:r>
              <a:rPr lang="en-US" sz="2000" dirty="0" err="1" smtClean="0"/>
              <a:t>fichier</a:t>
            </a:r>
            <a:r>
              <a:rPr lang="en-US" sz="2000" dirty="0" smtClean="0"/>
              <a:t> PHP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 PHP </a:t>
            </a:r>
            <a:r>
              <a:rPr lang="en-US" sz="2000" dirty="0" err="1" smtClean="0"/>
              <a:t>crée</a:t>
            </a:r>
            <a:r>
              <a:rPr lang="en-US" sz="2000" dirty="0" smtClean="0"/>
              <a:t> des pages </a:t>
            </a:r>
            <a:r>
              <a:rPr lang="en-US" sz="2000" dirty="0" err="1" smtClean="0"/>
              <a:t>dynamiques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 PHP </a:t>
            </a:r>
            <a:r>
              <a:rPr lang="en-US" sz="2000" dirty="0" err="1" smtClean="0"/>
              <a:t>gère</a:t>
            </a:r>
            <a:r>
              <a:rPr lang="en-US" sz="2000" dirty="0" smtClean="0"/>
              <a:t> la base de </a:t>
            </a:r>
            <a:r>
              <a:rPr lang="en-US" sz="2000" dirty="0" err="1" smtClean="0"/>
              <a:t>données</a:t>
            </a:r>
            <a:r>
              <a:rPr lang="en-US" sz="2400" dirty="0" smtClean="0"/>
              <a:t> 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latin typeface="Berlin Sans FB Demi" pitchFamily="34" charset="0"/>
              </a:rPr>
              <a:t>Créer des bibliothèques ou librairies</a:t>
            </a:r>
            <a:endParaRPr lang="fr-FR" sz="36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1052736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Quelques librairies PHP :</a:t>
            </a:r>
            <a:endParaRPr lang="fr-FR" sz="2000" b="1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899592" y="155679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dirty="0" smtClean="0"/>
              <a:t>Doctrine,  </a:t>
            </a:r>
            <a:r>
              <a:rPr lang="fr-FR" dirty="0" err="1" smtClean="0"/>
              <a:t>phpDocumentor</a:t>
            </a:r>
            <a:r>
              <a:rPr lang="fr-FR" dirty="0" smtClean="0"/>
              <a:t>,  </a:t>
            </a:r>
            <a:r>
              <a:rPr lang="fr-FR" dirty="0" err="1" smtClean="0"/>
              <a:t>PHPExcel</a:t>
            </a:r>
            <a:r>
              <a:rPr lang="fr-FR" dirty="0" smtClean="0"/>
              <a:t>,   </a:t>
            </a:r>
            <a:r>
              <a:rPr lang="fr-FR" dirty="0" err="1" smtClean="0"/>
              <a:t>PHPMailer</a:t>
            </a:r>
            <a:r>
              <a:rPr lang="fr-FR" dirty="0" smtClean="0"/>
              <a:t>, PHP </a:t>
            </a:r>
            <a:r>
              <a:rPr lang="fr-FR" dirty="0" err="1" smtClean="0"/>
              <a:t>Thumb</a:t>
            </a:r>
            <a:r>
              <a:rPr lang="fr-FR" dirty="0" smtClean="0"/>
              <a:t>, </a:t>
            </a:r>
            <a:r>
              <a:rPr lang="fr-FR" dirty="0" err="1" smtClean="0"/>
              <a:t>PHPUnit</a:t>
            </a:r>
            <a:r>
              <a:rPr lang="fr-FR" dirty="0" smtClean="0"/>
              <a:t>, etc.. 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67544" y="2780928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Créer sa propre librairie :</a:t>
            </a:r>
            <a:endParaRPr lang="fr-FR" sz="2000" b="1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827584" y="3429000"/>
            <a:ext cx="3456384" cy="26161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Création :   </a:t>
            </a:r>
            <a:r>
              <a:rPr lang="fr-FR" b="1" dirty="0" smtClean="0"/>
              <a:t>nom_librairie.inc.php</a:t>
            </a:r>
          </a:p>
          <a:p>
            <a:pPr lvl="1"/>
            <a:endParaRPr lang="fr-FR" dirty="0" smtClean="0">
              <a:solidFill>
                <a:srgbClr val="0070C0"/>
              </a:solidFill>
            </a:endParaRPr>
          </a:p>
          <a:p>
            <a:pPr lvl="1"/>
            <a:r>
              <a:rPr lang="fr-FR" sz="1600" dirty="0" smtClean="0">
                <a:solidFill>
                  <a:srgbClr val="00B050"/>
                </a:solidFill>
              </a:rPr>
              <a:t>&lt;?</a:t>
            </a:r>
            <a:r>
              <a:rPr lang="fr-FR" sz="1600" dirty="0" err="1" smtClean="0">
                <a:solidFill>
                  <a:srgbClr val="00B050"/>
                </a:solidFill>
              </a:rPr>
              <a:t>php</a:t>
            </a:r>
            <a:endParaRPr lang="fr-FR" sz="1600" dirty="0" smtClean="0">
              <a:solidFill>
                <a:srgbClr val="00B050"/>
              </a:solidFill>
            </a:endParaRPr>
          </a:p>
          <a:p>
            <a:pPr lvl="1"/>
            <a:endParaRPr lang="fr-FR" sz="1600" dirty="0" smtClean="0">
              <a:solidFill>
                <a:srgbClr val="0070C0"/>
              </a:solidFill>
            </a:endParaRPr>
          </a:p>
          <a:p>
            <a:pPr lvl="1"/>
            <a:r>
              <a:rPr lang="fr-FR" sz="1600" dirty="0" smtClean="0"/>
              <a:t>     fonction </a:t>
            </a:r>
            <a:r>
              <a:rPr lang="fr-FR" sz="1600" b="1" dirty="0" smtClean="0">
                <a:solidFill>
                  <a:srgbClr val="00B050"/>
                </a:solidFill>
              </a:rPr>
              <a:t>nom1()</a:t>
            </a:r>
            <a:r>
              <a:rPr lang="fr-FR" sz="1600" dirty="0" smtClean="0"/>
              <a:t>{   ……    }</a:t>
            </a:r>
          </a:p>
          <a:p>
            <a:pPr lvl="1"/>
            <a:r>
              <a:rPr lang="fr-FR" sz="1600" dirty="0" smtClean="0"/>
              <a:t>     fonction </a:t>
            </a:r>
            <a:r>
              <a:rPr lang="fr-FR" sz="1600" b="1" dirty="0" smtClean="0">
                <a:solidFill>
                  <a:srgbClr val="00B050"/>
                </a:solidFill>
              </a:rPr>
              <a:t>nom2()</a:t>
            </a:r>
            <a:r>
              <a:rPr lang="fr-FR" sz="1600" dirty="0" smtClean="0"/>
              <a:t>{   ……    }</a:t>
            </a:r>
          </a:p>
          <a:p>
            <a:pPr lvl="1"/>
            <a:r>
              <a:rPr lang="fr-FR" sz="1600" dirty="0" smtClean="0"/>
              <a:t>           ……</a:t>
            </a:r>
          </a:p>
          <a:p>
            <a:pPr lvl="1"/>
            <a:r>
              <a:rPr lang="fr-FR" sz="1600" dirty="0" smtClean="0"/>
              <a:t>     fonction </a:t>
            </a:r>
            <a:r>
              <a:rPr lang="fr-FR" sz="1600" b="1" dirty="0" err="1" smtClean="0">
                <a:solidFill>
                  <a:srgbClr val="00B050"/>
                </a:solidFill>
              </a:rPr>
              <a:t>nomN</a:t>
            </a:r>
            <a:r>
              <a:rPr lang="fr-FR" sz="1600" b="1" dirty="0" smtClean="0">
                <a:solidFill>
                  <a:srgbClr val="00B050"/>
                </a:solidFill>
              </a:rPr>
              <a:t>()</a:t>
            </a:r>
            <a:r>
              <a:rPr lang="fr-FR" sz="1600" dirty="0" smtClean="0"/>
              <a:t>{   ……    }</a:t>
            </a:r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>
                <a:solidFill>
                  <a:srgbClr val="00B050"/>
                </a:solidFill>
              </a:rPr>
              <a:t>?&gt;  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292080" y="3429000"/>
            <a:ext cx="3240360" cy="28315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Utilisation:    </a:t>
            </a:r>
          </a:p>
          <a:p>
            <a:endParaRPr lang="fr-FR" sz="1600" dirty="0" smtClean="0">
              <a:solidFill>
                <a:srgbClr val="0070C0"/>
              </a:solidFill>
            </a:endParaRPr>
          </a:p>
          <a:p>
            <a:pPr lvl="1"/>
            <a:r>
              <a:rPr lang="fr-FR" sz="1600" b="1" dirty="0" err="1" smtClean="0">
                <a:solidFill>
                  <a:srgbClr val="FF0000"/>
                </a:solidFill>
              </a:rPr>
              <a:t>Include</a:t>
            </a:r>
            <a:r>
              <a:rPr lang="fr-FR" sz="1600" dirty="0" smtClean="0">
                <a:solidFill>
                  <a:srgbClr val="00B050"/>
                </a:solidFill>
              </a:rPr>
              <a:t> </a:t>
            </a:r>
            <a:r>
              <a:rPr lang="fr-FR" sz="1600" dirty="0" smtClean="0"/>
              <a:t>‘</a:t>
            </a:r>
            <a:r>
              <a:rPr lang="fr-FR" sz="1600" b="1" dirty="0" smtClean="0"/>
              <a:t>nom_librairie.inc.php’;</a:t>
            </a:r>
          </a:p>
          <a:p>
            <a:pPr lvl="1"/>
            <a:endParaRPr lang="fr-FR" sz="1600" b="1" dirty="0" smtClean="0"/>
          </a:p>
          <a:p>
            <a:pPr lvl="1"/>
            <a:r>
              <a:rPr lang="fr-FR" sz="1600" b="1" dirty="0" smtClean="0">
                <a:solidFill>
                  <a:srgbClr val="002060"/>
                </a:solidFill>
              </a:rPr>
              <a:t>$</a:t>
            </a:r>
            <a:r>
              <a:rPr lang="fr-FR" sz="1600" b="1" dirty="0" err="1" smtClean="0">
                <a:solidFill>
                  <a:srgbClr val="002060"/>
                </a:solidFill>
              </a:rPr>
              <a:t>result</a:t>
            </a:r>
            <a:r>
              <a:rPr lang="fr-FR" sz="1600" b="1" dirty="0" smtClean="0">
                <a:solidFill>
                  <a:srgbClr val="002060"/>
                </a:solidFill>
              </a:rPr>
              <a:t> </a:t>
            </a:r>
            <a:r>
              <a:rPr lang="fr-FR" sz="1600" b="1" dirty="0" smtClean="0"/>
              <a:t>= </a:t>
            </a:r>
            <a:r>
              <a:rPr lang="fr-FR" sz="1600" b="1" dirty="0" smtClean="0">
                <a:solidFill>
                  <a:srgbClr val="00B050"/>
                </a:solidFill>
              </a:rPr>
              <a:t>nom2</a:t>
            </a:r>
            <a:r>
              <a:rPr lang="fr-FR" sz="1600" b="1" dirty="0" smtClean="0"/>
              <a:t>();</a:t>
            </a:r>
          </a:p>
          <a:p>
            <a:pPr lvl="1"/>
            <a:endParaRPr lang="fr-FR" sz="1600" b="1" dirty="0" smtClean="0"/>
          </a:p>
          <a:p>
            <a:pPr lvl="1"/>
            <a:r>
              <a:rPr lang="fr-FR" sz="1600" b="1" dirty="0" smtClean="0">
                <a:solidFill>
                  <a:srgbClr val="00B050"/>
                </a:solidFill>
              </a:rPr>
              <a:t>If</a:t>
            </a:r>
            <a:r>
              <a:rPr lang="fr-FR" sz="1600" dirty="0" smtClean="0"/>
              <a:t>($</a:t>
            </a:r>
            <a:r>
              <a:rPr lang="fr-FR" sz="1600" dirty="0" err="1" smtClean="0">
                <a:solidFill>
                  <a:srgbClr val="002060"/>
                </a:solidFill>
              </a:rPr>
              <a:t>result</a:t>
            </a:r>
            <a:r>
              <a:rPr lang="fr-FR" sz="1600" dirty="0" smtClean="0"/>
              <a:t> est vrai)</a:t>
            </a:r>
          </a:p>
          <a:p>
            <a:pPr lvl="1"/>
            <a:r>
              <a:rPr lang="fr-FR" sz="1600" dirty="0" smtClean="0"/>
              <a:t>    alors ….</a:t>
            </a:r>
          </a:p>
          <a:p>
            <a:pPr lvl="1"/>
            <a:r>
              <a:rPr lang="fr-FR" sz="1600" b="1" dirty="0" smtClean="0">
                <a:solidFill>
                  <a:srgbClr val="00B050"/>
                </a:solidFill>
              </a:rPr>
              <a:t>Sinon</a:t>
            </a:r>
          </a:p>
          <a:p>
            <a:pPr lvl="1"/>
            <a:r>
              <a:rPr lang="fr-FR" sz="1600" b="1" dirty="0" smtClean="0"/>
              <a:t>     </a:t>
            </a:r>
            <a:r>
              <a:rPr lang="fr-FR" sz="1600" dirty="0" smtClean="0"/>
              <a:t>alors….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780928"/>
            <a:ext cx="8604448" cy="830997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4800" dirty="0" smtClean="0">
                <a:latin typeface="Berlin Sans FB Demi" pitchFamily="34" charset="0"/>
              </a:rPr>
              <a:t>Les tableaux</a:t>
            </a:r>
            <a:endParaRPr lang="fr-FR" sz="48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3600" dirty="0" smtClean="0">
                <a:latin typeface="Berlin Sans FB Demi" pitchFamily="34" charset="0"/>
              </a:rPr>
              <a:t>Les tableaux</a:t>
            </a:r>
            <a:endParaRPr lang="fr-FR" sz="36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1560" y="112474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dirty="0" smtClean="0"/>
              <a:t>Nous abordons ici un aspect très important du PHP : </a:t>
            </a:r>
            <a:r>
              <a:rPr lang="fr-FR" b="1" dirty="0" smtClean="0">
                <a:solidFill>
                  <a:srgbClr val="FF0000"/>
                </a:solidFill>
              </a:rPr>
              <a:t>les arrays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95536" y="1628800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Les deux types de tableaux : </a:t>
            </a:r>
            <a:r>
              <a:rPr lang="fr-FR" sz="1600" dirty="0" smtClean="0"/>
              <a:t>les tableaux numérotés  et associatifs.  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99592" y="2132856"/>
            <a:ext cx="72728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0070C0"/>
                </a:solidFill>
              </a:rPr>
              <a:t> Les tableaux numérotés :</a:t>
            </a:r>
            <a:r>
              <a:rPr lang="fr-FR" sz="1600" dirty="0" smtClean="0"/>
              <a:t>  </a:t>
            </a:r>
            <a:r>
              <a:rPr lang="fr-FR" sz="1600" b="1" dirty="0" smtClean="0"/>
              <a:t>Création</a:t>
            </a:r>
          </a:p>
          <a:p>
            <a:r>
              <a:rPr lang="fr-FR" sz="1600" dirty="0" smtClean="0"/>
              <a:t>      Cet exemple vous montre comment créer l’</a:t>
            </a:r>
            <a:r>
              <a:rPr lang="fr-FR" sz="1600" dirty="0" err="1" smtClean="0"/>
              <a:t>array</a:t>
            </a:r>
            <a:r>
              <a:rPr lang="fr-FR" sz="1600" dirty="0" smtClean="0"/>
              <a:t> </a:t>
            </a:r>
            <a:r>
              <a:rPr lang="fr-FR" sz="1600" b="1" dirty="0" smtClean="0">
                <a:solidFill>
                  <a:srgbClr val="00B050"/>
                </a:solidFill>
              </a:rPr>
              <a:t>$</a:t>
            </a:r>
            <a:r>
              <a:rPr lang="fr-FR" sz="1600" b="1" dirty="0" err="1" smtClean="0">
                <a:solidFill>
                  <a:srgbClr val="00B050"/>
                </a:solidFill>
              </a:rPr>
              <a:t>prenoms</a:t>
            </a:r>
            <a:r>
              <a:rPr lang="fr-FR" sz="1600" b="1" dirty="0" smtClean="0">
                <a:solidFill>
                  <a:srgbClr val="00B050"/>
                </a:solidFill>
              </a:rPr>
              <a:t> :    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99592" y="2996952"/>
            <a:ext cx="72728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Possibilité 1 :</a:t>
            </a:r>
            <a:endParaRPr lang="fr-FR" sz="1600" b="1" dirty="0" smtClean="0">
              <a:solidFill>
                <a:srgbClr val="0070C0"/>
              </a:solidFill>
            </a:endParaRPr>
          </a:p>
          <a:p>
            <a:r>
              <a:rPr lang="fr-FR" sz="1600" dirty="0" smtClean="0"/>
              <a:t>     </a:t>
            </a:r>
            <a:r>
              <a:rPr lang="fr-FR" sz="1600" dirty="0" smtClean="0">
                <a:solidFill>
                  <a:srgbClr val="FF0000"/>
                </a:solidFill>
              </a:rPr>
              <a:t>&lt;?</a:t>
            </a:r>
            <a:r>
              <a:rPr lang="fr-FR" sz="1600" dirty="0" err="1" smtClean="0">
                <a:solidFill>
                  <a:srgbClr val="FF0000"/>
                </a:solidFill>
              </a:rPr>
              <a:t>php</a:t>
            </a:r>
            <a:r>
              <a:rPr lang="fr-FR" sz="1600" dirty="0" smtClean="0">
                <a:solidFill>
                  <a:srgbClr val="FF0000"/>
                </a:solidFill>
              </a:rPr>
              <a:t>   </a:t>
            </a:r>
            <a:r>
              <a:rPr lang="fr-FR" sz="1600" dirty="0" smtClean="0"/>
              <a:t>$</a:t>
            </a:r>
            <a:r>
              <a:rPr lang="fr-FR" sz="1600" dirty="0" err="1" smtClean="0"/>
              <a:t>prenoms</a:t>
            </a:r>
            <a:r>
              <a:rPr lang="fr-FR" sz="1600" dirty="0" smtClean="0"/>
              <a:t> =</a:t>
            </a:r>
            <a:r>
              <a:rPr lang="fr-FR" sz="1600" dirty="0" smtClean="0">
                <a:solidFill>
                  <a:srgbClr val="00B050"/>
                </a:solidFill>
              </a:rPr>
              <a:t> </a:t>
            </a:r>
            <a:r>
              <a:rPr lang="fr-FR" sz="1600" dirty="0" err="1" smtClean="0">
                <a:solidFill>
                  <a:srgbClr val="00B050"/>
                </a:solidFill>
              </a:rPr>
              <a:t>array</a:t>
            </a:r>
            <a:r>
              <a:rPr lang="fr-FR" sz="1600" dirty="0" smtClean="0">
                <a:solidFill>
                  <a:srgbClr val="00B050"/>
                </a:solidFill>
              </a:rPr>
              <a:t> </a:t>
            </a:r>
            <a:r>
              <a:rPr lang="fr-FR" sz="1600" dirty="0" smtClean="0"/>
              <a:t>('François', 'Michel', 'Nicole', 'Véronique', 'Benoît'); </a:t>
            </a:r>
            <a:r>
              <a:rPr lang="fr-FR" sz="1600" dirty="0" smtClean="0">
                <a:solidFill>
                  <a:srgbClr val="FF0000"/>
                </a:solidFill>
              </a:rPr>
              <a:t>?&gt;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71600" y="4149080"/>
            <a:ext cx="75608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Possibilité 2 :</a:t>
            </a:r>
            <a:endParaRPr lang="fr-FR" sz="1600" b="1" dirty="0" smtClean="0">
              <a:solidFill>
                <a:srgbClr val="0070C0"/>
              </a:solidFill>
            </a:endParaRPr>
          </a:p>
          <a:p>
            <a:r>
              <a:rPr lang="fr-FR" sz="1600" dirty="0" smtClean="0"/>
              <a:t>     </a:t>
            </a:r>
            <a:r>
              <a:rPr lang="fr-FR" sz="1600" dirty="0" smtClean="0">
                <a:solidFill>
                  <a:srgbClr val="FF0000"/>
                </a:solidFill>
              </a:rPr>
              <a:t>&lt;?</a:t>
            </a:r>
            <a:r>
              <a:rPr lang="fr-FR" sz="1600" dirty="0" err="1" smtClean="0">
                <a:solidFill>
                  <a:srgbClr val="FF0000"/>
                </a:solidFill>
              </a:rPr>
              <a:t>php</a:t>
            </a:r>
            <a:r>
              <a:rPr lang="fr-FR" sz="1600" dirty="0" smtClean="0">
                <a:solidFill>
                  <a:srgbClr val="FF0000"/>
                </a:solidFill>
              </a:rPr>
              <a:t> </a:t>
            </a:r>
            <a:r>
              <a:rPr lang="fr-FR" sz="1600" dirty="0" smtClean="0"/>
              <a:t>$</a:t>
            </a:r>
            <a:r>
              <a:rPr lang="fr-FR" sz="1600" dirty="0" err="1" smtClean="0"/>
              <a:t>prenoms</a:t>
            </a:r>
            <a:r>
              <a:rPr lang="fr-FR" sz="1600" dirty="0" smtClean="0"/>
              <a:t>[0] =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'François'</a:t>
            </a:r>
            <a:r>
              <a:rPr lang="fr-FR" sz="1600" dirty="0" smtClean="0"/>
              <a:t>; $</a:t>
            </a:r>
            <a:r>
              <a:rPr lang="fr-FR" sz="1600" dirty="0" err="1" smtClean="0"/>
              <a:t>prenoms</a:t>
            </a:r>
            <a:r>
              <a:rPr lang="fr-FR" sz="1600" dirty="0" smtClean="0"/>
              <a:t>[1] =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'Michel'</a:t>
            </a:r>
            <a:r>
              <a:rPr lang="fr-FR" sz="1600" dirty="0" smtClean="0"/>
              <a:t>; $</a:t>
            </a:r>
            <a:r>
              <a:rPr lang="fr-FR" sz="1600" dirty="0" err="1" smtClean="0"/>
              <a:t>prenoms</a:t>
            </a:r>
            <a:r>
              <a:rPr lang="fr-FR" sz="1600" dirty="0" smtClean="0"/>
              <a:t>[2] =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'Nicole'</a:t>
            </a:r>
            <a:r>
              <a:rPr lang="fr-FR" sz="1600" dirty="0" smtClean="0"/>
              <a:t>; </a:t>
            </a:r>
            <a:r>
              <a:rPr lang="fr-FR" sz="1600" dirty="0" smtClean="0">
                <a:solidFill>
                  <a:srgbClr val="FF0000"/>
                </a:solidFill>
              </a:rPr>
              <a:t>?&gt;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71600" y="5373216"/>
            <a:ext cx="75608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Possibilité 3 :</a:t>
            </a:r>
            <a:endParaRPr lang="fr-FR" sz="1600" b="1" dirty="0" smtClean="0">
              <a:solidFill>
                <a:srgbClr val="0070C0"/>
              </a:solidFill>
            </a:endParaRPr>
          </a:p>
          <a:p>
            <a:r>
              <a:rPr lang="fr-FR" sz="1600" dirty="0" smtClean="0"/>
              <a:t>     </a:t>
            </a:r>
            <a:r>
              <a:rPr lang="fr-FR" sz="1600" dirty="0" smtClean="0">
                <a:solidFill>
                  <a:srgbClr val="FF0000"/>
                </a:solidFill>
              </a:rPr>
              <a:t>&lt;?</a:t>
            </a:r>
            <a:r>
              <a:rPr lang="fr-FR" sz="1600" dirty="0" err="1" smtClean="0">
                <a:solidFill>
                  <a:srgbClr val="FF0000"/>
                </a:solidFill>
              </a:rPr>
              <a:t>php</a:t>
            </a:r>
            <a:r>
              <a:rPr lang="fr-FR" sz="1600" dirty="0" smtClean="0">
                <a:solidFill>
                  <a:srgbClr val="FF0000"/>
                </a:solidFill>
              </a:rPr>
              <a:t> </a:t>
            </a:r>
            <a:r>
              <a:rPr lang="fr-FR" sz="1600" dirty="0" smtClean="0"/>
              <a:t>$</a:t>
            </a:r>
            <a:r>
              <a:rPr lang="fr-FR" sz="1600" dirty="0" err="1" smtClean="0"/>
              <a:t>prenoms</a:t>
            </a:r>
            <a:r>
              <a:rPr lang="fr-FR" sz="1600" dirty="0" smtClean="0"/>
              <a:t>[] =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'François'</a:t>
            </a:r>
            <a:r>
              <a:rPr lang="fr-FR" sz="1600" dirty="0" smtClean="0"/>
              <a:t>; $</a:t>
            </a:r>
            <a:r>
              <a:rPr lang="fr-FR" sz="1600" dirty="0" err="1" smtClean="0"/>
              <a:t>prenoms</a:t>
            </a:r>
            <a:r>
              <a:rPr lang="fr-FR" sz="1600" dirty="0" smtClean="0"/>
              <a:t>[] =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'Michel'</a:t>
            </a:r>
            <a:r>
              <a:rPr lang="fr-FR" sz="1600" dirty="0" smtClean="0"/>
              <a:t>; $</a:t>
            </a:r>
            <a:r>
              <a:rPr lang="fr-FR" sz="1600" dirty="0" err="1" smtClean="0"/>
              <a:t>prenoms</a:t>
            </a:r>
            <a:r>
              <a:rPr lang="fr-FR" sz="1600" dirty="0" smtClean="0"/>
              <a:t>[] =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'Nicole'</a:t>
            </a:r>
            <a:r>
              <a:rPr lang="fr-FR" sz="1600" dirty="0" smtClean="0"/>
              <a:t>; </a:t>
            </a:r>
            <a:r>
              <a:rPr lang="fr-FR" sz="1600" dirty="0" smtClean="0">
                <a:solidFill>
                  <a:srgbClr val="FF0000"/>
                </a:solidFill>
              </a:rPr>
              <a:t>?&gt;</a:t>
            </a:r>
            <a:endParaRPr lang="fr-FR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0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3600" dirty="0" smtClean="0">
                <a:latin typeface="Berlin Sans FB Demi" pitchFamily="34" charset="0"/>
              </a:rPr>
              <a:t>Les tableaux</a:t>
            </a:r>
            <a:endParaRPr lang="fr-FR" sz="36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39552" y="1124744"/>
            <a:ext cx="86044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Les tableaux numérotés :</a:t>
            </a:r>
            <a:r>
              <a:rPr lang="fr-FR" sz="1600" dirty="0" smtClean="0">
                <a:solidFill>
                  <a:srgbClr val="FF0000"/>
                </a:solidFill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</a:rPr>
              <a:t>Affichage</a:t>
            </a:r>
          </a:p>
          <a:p>
            <a:r>
              <a:rPr lang="fr-FR" sz="1600" dirty="0" smtClean="0"/>
              <a:t>      Cet exemple vous montre comment afficher un élément ou tous  les éléments l’</a:t>
            </a:r>
            <a:r>
              <a:rPr lang="fr-FR" sz="1600" dirty="0" err="1" smtClean="0"/>
              <a:t>array</a:t>
            </a:r>
            <a:r>
              <a:rPr lang="fr-FR" sz="1600" dirty="0" smtClean="0"/>
              <a:t> </a:t>
            </a:r>
            <a:r>
              <a:rPr lang="fr-FR" sz="1600" b="1" dirty="0" smtClean="0">
                <a:solidFill>
                  <a:srgbClr val="00B050"/>
                </a:solidFill>
              </a:rPr>
              <a:t>$</a:t>
            </a:r>
            <a:r>
              <a:rPr lang="fr-FR" sz="1600" b="1" dirty="0" err="1" smtClean="0">
                <a:solidFill>
                  <a:srgbClr val="00B050"/>
                </a:solidFill>
              </a:rPr>
              <a:t>prenoms</a:t>
            </a:r>
            <a:r>
              <a:rPr lang="fr-FR" sz="1600" b="1" dirty="0" smtClean="0">
                <a:solidFill>
                  <a:srgbClr val="00B050"/>
                </a:solidFill>
              </a:rPr>
              <a:t> :    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39552" y="2093367"/>
            <a:ext cx="72728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Affichage d’un élément :</a:t>
            </a:r>
            <a:endParaRPr lang="fr-FR" sz="1600" b="1" dirty="0" smtClean="0">
              <a:solidFill>
                <a:srgbClr val="0070C0"/>
              </a:solidFill>
            </a:endParaRPr>
          </a:p>
          <a:p>
            <a:r>
              <a:rPr lang="fr-FR" sz="1600" dirty="0" smtClean="0"/>
              <a:t>       </a:t>
            </a:r>
            <a:r>
              <a:rPr lang="fr-FR" sz="1600" dirty="0" smtClean="0">
                <a:solidFill>
                  <a:srgbClr val="FF0000"/>
                </a:solidFill>
              </a:rPr>
              <a:t>&lt;?</a:t>
            </a:r>
            <a:r>
              <a:rPr lang="fr-FR" sz="1600" dirty="0" err="1" smtClean="0">
                <a:solidFill>
                  <a:srgbClr val="FF0000"/>
                </a:solidFill>
              </a:rPr>
              <a:t>php</a:t>
            </a:r>
            <a:r>
              <a:rPr lang="fr-FR" sz="1600" dirty="0" smtClean="0">
                <a:solidFill>
                  <a:srgbClr val="FF0000"/>
                </a:solidFill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</a:rPr>
              <a:t>echo</a:t>
            </a:r>
            <a:r>
              <a:rPr lang="fr-FR" sz="1600" dirty="0" smtClean="0"/>
              <a:t> $</a:t>
            </a:r>
            <a:r>
              <a:rPr lang="fr-FR" sz="1600" dirty="0" err="1" smtClean="0"/>
              <a:t>prenoms</a:t>
            </a:r>
            <a:r>
              <a:rPr lang="fr-FR" sz="1600" dirty="0" smtClean="0"/>
              <a:t>[0];  </a:t>
            </a:r>
            <a:r>
              <a:rPr lang="fr-FR" sz="1600" dirty="0" err="1" smtClean="0">
                <a:solidFill>
                  <a:srgbClr val="0070C0"/>
                </a:solidFill>
              </a:rPr>
              <a:t>echo</a:t>
            </a:r>
            <a:r>
              <a:rPr lang="fr-FR" sz="1600" dirty="0" smtClean="0"/>
              <a:t> $</a:t>
            </a:r>
            <a:r>
              <a:rPr lang="fr-FR" sz="1600" dirty="0" err="1" smtClean="0"/>
              <a:t>prenoms</a:t>
            </a:r>
            <a:r>
              <a:rPr lang="fr-FR" sz="1600" dirty="0" smtClean="0"/>
              <a:t>[1]; </a:t>
            </a:r>
            <a:r>
              <a:rPr lang="fr-FR" sz="1600" dirty="0" err="1" smtClean="0">
                <a:solidFill>
                  <a:srgbClr val="0070C0"/>
                </a:solidFill>
              </a:rPr>
              <a:t>echo</a:t>
            </a:r>
            <a:r>
              <a:rPr lang="fr-FR" sz="1600" dirty="0" smtClean="0"/>
              <a:t> $</a:t>
            </a:r>
            <a:r>
              <a:rPr lang="fr-FR" sz="1600" dirty="0" err="1" smtClean="0"/>
              <a:t>prenoms</a:t>
            </a:r>
            <a:r>
              <a:rPr lang="fr-FR" sz="1600" dirty="0" smtClean="0"/>
              <a:t>[2]; </a:t>
            </a:r>
            <a:r>
              <a:rPr lang="fr-FR" sz="1600" dirty="0" smtClean="0">
                <a:solidFill>
                  <a:srgbClr val="FF0000"/>
                </a:solidFill>
              </a:rPr>
              <a:t>?&gt;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39552" y="3429000"/>
            <a:ext cx="756084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Affichage de tous les éléments :</a:t>
            </a:r>
          </a:p>
          <a:p>
            <a:endParaRPr lang="fr-FR" sz="1600" b="1" dirty="0" smtClean="0">
              <a:solidFill>
                <a:srgbClr val="0070C0"/>
              </a:solidFill>
            </a:endParaRPr>
          </a:p>
          <a:p>
            <a:pPr lvl="1"/>
            <a:r>
              <a:rPr lang="fr-FR" sz="1600" dirty="0" smtClean="0"/>
              <a:t>     </a:t>
            </a:r>
            <a:r>
              <a:rPr lang="fr-FR" sz="1600" dirty="0" smtClean="0">
                <a:solidFill>
                  <a:srgbClr val="FF0000"/>
                </a:solidFill>
              </a:rPr>
              <a:t>&lt;?</a:t>
            </a:r>
            <a:r>
              <a:rPr lang="fr-FR" sz="1600" dirty="0" err="1" smtClean="0">
                <a:solidFill>
                  <a:srgbClr val="FF0000"/>
                </a:solidFill>
              </a:rPr>
              <a:t>php</a:t>
            </a:r>
            <a:r>
              <a:rPr lang="fr-FR" sz="1600" dirty="0" smtClean="0">
                <a:solidFill>
                  <a:srgbClr val="FF0000"/>
                </a:solidFill>
              </a:rPr>
              <a:t> </a:t>
            </a:r>
          </a:p>
          <a:p>
            <a:pPr lvl="1"/>
            <a:endParaRPr lang="fr-FR" sz="1600" dirty="0" smtClean="0">
              <a:solidFill>
                <a:srgbClr val="FF0000"/>
              </a:solidFill>
            </a:endParaRPr>
          </a:p>
          <a:p>
            <a:pPr lvl="1"/>
            <a:r>
              <a:rPr lang="fr-FR" sz="1600" dirty="0" smtClean="0">
                <a:solidFill>
                  <a:srgbClr val="FF0000"/>
                </a:solidFill>
              </a:rPr>
              <a:t>                </a:t>
            </a:r>
            <a:r>
              <a:rPr lang="fr-FR" sz="1600" dirty="0" smtClean="0">
                <a:solidFill>
                  <a:srgbClr val="00B050"/>
                </a:solidFill>
              </a:rPr>
              <a:t>for(</a:t>
            </a:r>
            <a:r>
              <a:rPr lang="fr-FR" sz="1600" dirty="0" smtClean="0"/>
              <a:t>$i = 0; $i &lt; $</a:t>
            </a:r>
            <a:r>
              <a:rPr lang="fr-FR" sz="1600" dirty="0" err="1" smtClean="0"/>
              <a:t>prenom.</a:t>
            </a:r>
            <a:r>
              <a:rPr lang="fr-FR" sz="1600" dirty="0" err="1" smtClean="0">
                <a:solidFill>
                  <a:srgbClr val="00B050"/>
                </a:solidFill>
              </a:rPr>
              <a:t>length</a:t>
            </a:r>
            <a:r>
              <a:rPr lang="fr-FR" sz="1600" dirty="0" smtClean="0"/>
              <a:t> ; $i ++</a:t>
            </a:r>
            <a:r>
              <a:rPr lang="fr-FR" sz="1600" dirty="0" smtClean="0">
                <a:solidFill>
                  <a:srgbClr val="00B050"/>
                </a:solidFill>
              </a:rPr>
              <a:t>){</a:t>
            </a:r>
            <a:r>
              <a:rPr lang="fr-FR" sz="1600" dirty="0" smtClean="0">
                <a:solidFill>
                  <a:srgbClr val="FF0000"/>
                </a:solidFill>
              </a:rPr>
              <a:t>                                              </a:t>
            </a:r>
          </a:p>
          <a:p>
            <a:pPr lvl="1"/>
            <a:r>
              <a:rPr lang="fr-FR" sz="1600" dirty="0" smtClean="0">
                <a:solidFill>
                  <a:srgbClr val="FF0000"/>
                </a:solidFill>
              </a:rPr>
              <a:t>                               </a:t>
            </a:r>
          </a:p>
          <a:p>
            <a:pPr lvl="1"/>
            <a:r>
              <a:rPr lang="fr-FR" sz="1600" dirty="0" smtClean="0">
                <a:solidFill>
                  <a:srgbClr val="FF0000"/>
                </a:solidFill>
              </a:rPr>
              <a:t>                            </a:t>
            </a:r>
            <a:r>
              <a:rPr lang="fr-FR" sz="1600" dirty="0" err="1" smtClean="0">
                <a:solidFill>
                  <a:srgbClr val="0070C0"/>
                </a:solidFill>
              </a:rPr>
              <a:t>echo</a:t>
            </a:r>
            <a:r>
              <a:rPr lang="fr-FR" sz="1600" dirty="0" smtClean="0">
                <a:solidFill>
                  <a:srgbClr val="FF0000"/>
                </a:solidFill>
              </a:rPr>
              <a:t>   </a:t>
            </a:r>
            <a:r>
              <a:rPr lang="fr-FR" sz="1600" dirty="0" smtClean="0"/>
              <a:t>$</a:t>
            </a:r>
            <a:r>
              <a:rPr lang="fr-FR" sz="1600" dirty="0" err="1" smtClean="0"/>
              <a:t>prenom</a:t>
            </a:r>
            <a:r>
              <a:rPr lang="fr-FR" sz="1600" dirty="0" smtClean="0"/>
              <a:t>[$i];</a:t>
            </a:r>
          </a:p>
          <a:p>
            <a:pPr lvl="1"/>
            <a:endParaRPr lang="fr-FR" sz="1600" dirty="0" smtClean="0">
              <a:solidFill>
                <a:srgbClr val="FF0000"/>
              </a:solidFill>
            </a:endParaRPr>
          </a:p>
          <a:p>
            <a:pPr lvl="1"/>
            <a:r>
              <a:rPr lang="fr-FR" sz="1600" dirty="0" smtClean="0">
                <a:solidFill>
                  <a:srgbClr val="00B050"/>
                </a:solidFill>
              </a:rPr>
              <a:t>                </a:t>
            </a:r>
            <a:r>
              <a:rPr lang="fr-FR" sz="1600" dirty="0" smtClean="0">
                <a:solidFill>
                  <a:srgbClr val="00B050"/>
                </a:solidFill>
              </a:rPr>
              <a:t>}</a:t>
            </a:r>
          </a:p>
          <a:p>
            <a:pPr lvl="1"/>
            <a:r>
              <a:rPr lang="fr-FR" sz="1600" dirty="0" smtClean="0"/>
              <a:t>                                 </a:t>
            </a:r>
            <a:r>
              <a:rPr lang="fr-FR" sz="1600" dirty="0" err="1" smtClean="0"/>
              <a:t>foreach</a:t>
            </a:r>
            <a:r>
              <a:rPr lang="fr-FR" sz="1600" dirty="0" smtClean="0"/>
              <a:t>( $</a:t>
            </a:r>
            <a:r>
              <a:rPr lang="fr-FR" sz="1600" dirty="0" err="1" smtClean="0"/>
              <a:t>prenom</a:t>
            </a:r>
            <a:r>
              <a:rPr lang="fr-FR" sz="1600" dirty="0" err="1" smtClean="0"/>
              <a:t>s</a:t>
            </a:r>
            <a:r>
              <a:rPr lang="fr-FR" sz="1600" dirty="0" smtClean="0"/>
              <a:t> as $item</a:t>
            </a:r>
            <a:r>
              <a:rPr lang="fr-FR" sz="1600" dirty="0" smtClean="0"/>
              <a:t>){</a:t>
            </a:r>
          </a:p>
          <a:p>
            <a:pPr lvl="1"/>
            <a:r>
              <a:rPr lang="fr-FR" sz="1600" dirty="0"/>
              <a:t> </a:t>
            </a:r>
            <a:r>
              <a:rPr lang="fr-FR" sz="1600" dirty="0" smtClean="0"/>
              <a:t>                                               </a:t>
            </a:r>
            <a:r>
              <a:rPr lang="fr-FR" sz="1600" dirty="0" err="1" smtClean="0"/>
              <a:t>echo</a:t>
            </a:r>
            <a:r>
              <a:rPr lang="fr-FR" sz="1600" dirty="0" smtClean="0"/>
              <a:t> $item.’&lt;</a:t>
            </a:r>
            <a:r>
              <a:rPr lang="fr-FR" sz="1600" dirty="0" err="1" smtClean="0"/>
              <a:t>br</a:t>
            </a:r>
            <a:r>
              <a:rPr lang="fr-FR" sz="1600" dirty="0" smtClean="0"/>
              <a:t> /&gt;’;</a:t>
            </a:r>
            <a:endParaRPr lang="fr-FR" sz="1600" dirty="0" smtClean="0"/>
          </a:p>
          <a:p>
            <a:pPr lvl="1"/>
            <a:endParaRPr lang="fr-FR" sz="1600" dirty="0"/>
          </a:p>
          <a:p>
            <a:pPr lvl="1"/>
            <a:r>
              <a:rPr lang="fr-FR" sz="1600" dirty="0" smtClean="0"/>
              <a:t>                           } </a:t>
            </a:r>
            <a:endParaRPr lang="fr-FR" sz="1600" dirty="0" smtClean="0"/>
          </a:p>
          <a:p>
            <a:pPr lvl="1"/>
            <a:r>
              <a:rPr lang="fr-FR" sz="1600" dirty="0" smtClean="0"/>
              <a:t>     </a:t>
            </a:r>
            <a:r>
              <a:rPr lang="fr-FR" sz="1600" dirty="0" smtClean="0">
                <a:solidFill>
                  <a:srgbClr val="FF0000"/>
                </a:solidFill>
              </a:rPr>
              <a:t>?&gt;</a:t>
            </a:r>
            <a:endParaRPr lang="fr-FR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3600" dirty="0" smtClean="0">
                <a:latin typeface="Berlin Sans FB Demi" pitchFamily="34" charset="0"/>
              </a:rPr>
              <a:t>Les tableaux</a:t>
            </a:r>
            <a:endParaRPr lang="fr-FR" sz="36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39552" y="1124744"/>
            <a:ext cx="77048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Les tableaux associatifs:</a:t>
            </a:r>
            <a:r>
              <a:rPr lang="fr-FR" sz="1600" dirty="0" smtClean="0">
                <a:solidFill>
                  <a:srgbClr val="FF0000"/>
                </a:solidFill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</a:rPr>
              <a:t>Création</a:t>
            </a:r>
            <a:r>
              <a:rPr lang="fr-FR" sz="1600" b="1" dirty="0" smtClean="0"/>
              <a:t> </a:t>
            </a:r>
          </a:p>
          <a:p>
            <a:r>
              <a:rPr lang="fr-FR" sz="1600" dirty="0" smtClean="0"/>
              <a:t>      Cet exemple vous montre comment créer l’</a:t>
            </a:r>
            <a:r>
              <a:rPr lang="fr-FR" sz="1600" dirty="0" err="1" smtClean="0"/>
              <a:t>array</a:t>
            </a:r>
            <a:r>
              <a:rPr lang="fr-FR" sz="1600" dirty="0" smtClean="0"/>
              <a:t> </a:t>
            </a:r>
            <a:r>
              <a:rPr lang="fr-FR" sz="1600" b="1" dirty="0" smtClean="0">
                <a:solidFill>
                  <a:srgbClr val="00B050"/>
                </a:solidFill>
              </a:rPr>
              <a:t>$informations:    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331640" y="2204864"/>
            <a:ext cx="5688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&lt;?</a:t>
            </a:r>
            <a:r>
              <a:rPr lang="fr-FR" sz="1600" dirty="0" err="1" smtClean="0">
                <a:solidFill>
                  <a:srgbClr val="FF0000"/>
                </a:solidFill>
              </a:rPr>
              <a:t>php</a:t>
            </a:r>
            <a:endParaRPr lang="fr-FR" sz="1600" dirty="0" smtClean="0"/>
          </a:p>
          <a:p>
            <a:pPr lvl="1"/>
            <a:r>
              <a:rPr lang="fr-FR" sz="1600" dirty="0" smtClean="0">
                <a:solidFill>
                  <a:srgbClr val="0070C0"/>
                </a:solidFill>
              </a:rPr>
              <a:t> $</a:t>
            </a:r>
            <a:r>
              <a:rPr lang="fr-FR" sz="1600" dirty="0" err="1" smtClean="0">
                <a:solidFill>
                  <a:srgbClr val="0070C0"/>
                </a:solidFill>
              </a:rPr>
              <a:t>coordonnees</a:t>
            </a:r>
            <a:r>
              <a:rPr lang="fr-FR" sz="1600" dirty="0" smtClean="0">
                <a:solidFill>
                  <a:srgbClr val="0070C0"/>
                </a:solidFill>
              </a:rPr>
              <a:t> </a:t>
            </a:r>
            <a:r>
              <a:rPr lang="fr-FR" sz="1600" dirty="0" smtClean="0"/>
              <a:t>= </a:t>
            </a:r>
            <a:r>
              <a:rPr lang="fr-FR" sz="1600" dirty="0" err="1" smtClean="0">
                <a:solidFill>
                  <a:srgbClr val="00B050"/>
                </a:solidFill>
              </a:rPr>
              <a:t>array</a:t>
            </a:r>
            <a:r>
              <a:rPr lang="fr-FR" sz="1600" dirty="0" smtClean="0"/>
              <a:t> (</a:t>
            </a:r>
          </a:p>
          <a:p>
            <a:pPr lvl="2"/>
            <a:r>
              <a:rPr lang="fr-FR" sz="1600" dirty="0" smtClean="0"/>
              <a:t>    </a:t>
            </a:r>
            <a:r>
              <a:rPr lang="fr-FR" sz="1600" dirty="0" smtClean="0">
                <a:solidFill>
                  <a:schemeClr val="accent6"/>
                </a:solidFill>
              </a:rPr>
              <a:t>'</a:t>
            </a:r>
            <a:r>
              <a:rPr lang="fr-FR" sz="1600" dirty="0" err="1" smtClean="0">
                <a:solidFill>
                  <a:schemeClr val="accent6"/>
                </a:solidFill>
              </a:rPr>
              <a:t>prenom</a:t>
            </a:r>
            <a:r>
              <a:rPr lang="fr-FR" sz="1600" dirty="0" smtClean="0">
                <a:solidFill>
                  <a:schemeClr val="accent6"/>
                </a:solidFill>
              </a:rPr>
              <a:t>' </a:t>
            </a:r>
            <a:r>
              <a:rPr lang="fr-FR" sz="1600" dirty="0" smtClean="0"/>
              <a:t>=&gt; </a:t>
            </a:r>
            <a:r>
              <a:rPr lang="fr-FR" sz="1600" dirty="0" smtClean="0">
                <a:solidFill>
                  <a:schemeClr val="accent6"/>
                </a:solidFill>
              </a:rPr>
              <a:t>'François'</a:t>
            </a:r>
            <a:r>
              <a:rPr lang="fr-FR" sz="1600" dirty="0" smtClean="0"/>
              <a:t>,</a:t>
            </a:r>
          </a:p>
          <a:p>
            <a:pPr lvl="2"/>
            <a:r>
              <a:rPr lang="fr-FR" sz="1600" dirty="0" smtClean="0"/>
              <a:t>    </a:t>
            </a:r>
            <a:r>
              <a:rPr lang="fr-FR" sz="1600" dirty="0" smtClean="0">
                <a:solidFill>
                  <a:schemeClr val="accent6"/>
                </a:solidFill>
              </a:rPr>
              <a:t>'nom'</a:t>
            </a:r>
            <a:r>
              <a:rPr lang="fr-FR" sz="1600" dirty="0" smtClean="0"/>
              <a:t> =&gt; </a:t>
            </a:r>
            <a:r>
              <a:rPr lang="fr-FR" sz="1600" dirty="0" smtClean="0">
                <a:solidFill>
                  <a:schemeClr val="accent6"/>
                </a:solidFill>
              </a:rPr>
              <a:t>'Dupont'</a:t>
            </a:r>
            <a:r>
              <a:rPr lang="fr-FR" sz="1600" dirty="0" smtClean="0"/>
              <a:t>,</a:t>
            </a:r>
          </a:p>
          <a:p>
            <a:pPr lvl="2"/>
            <a:r>
              <a:rPr lang="fr-FR" sz="1600" dirty="0" smtClean="0"/>
              <a:t>    </a:t>
            </a:r>
            <a:r>
              <a:rPr lang="fr-FR" sz="1600" dirty="0" smtClean="0">
                <a:solidFill>
                  <a:schemeClr val="accent6"/>
                </a:solidFill>
              </a:rPr>
              <a:t>'adresse'</a:t>
            </a:r>
            <a:r>
              <a:rPr lang="fr-FR" sz="1600" dirty="0" smtClean="0"/>
              <a:t> =&gt; </a:t>
            </a:r>
            <a:r>
              <a:rPr lang="fr-FR" sz="1600" dirty="0" smtClean="0">
                <a:solidFill>
                  <a:schemeClr val="accent6"/>
                </a:solidFill>
              </a:rPr>
              <a:t>'3 Rue du Paradis'</a:t>
            </a:r>
            <a:r>
              <a:rPr lang="fr-FR" sz="1600" dirty="0" smtClean="0"/>
              <a:t>,</a:t>
            </a:r>
          </a:p>
          <a:p>
            <a:pPr lvl="2"/>
            <a:r>
              <a:rPr lang="fr-FR" sz="1600" dirty="0" smtClean="0"/>
              <a:t>    </a:t>
            </a:r>
            <a:r>
              <a:rPr lang="fr-FR" sz="1600" dirty="0" smtClean="0">
                <a:solidFill>
                  <a:schemeClr val="accent6"/>
                </a:solidFill>
              </a:rPr>
              <a:t>'ville'</a:t>
            </a:r>
            <a:r>
              <a:rPr lang="fr-FR" sz="1600" dirty="0" smtClean="0"/>
              <a:t> =&gt; </a:t>
            </a:r>
            <a:r>
              <a:rPr lang="fr-FR" sz="1600" dirty="0" smtClean="0">
                <a:solidFill>
                  <a:schemeClr val="accent6"/>
                </a:solidFill>
              </a:rPr>
              <a:t>'Marseille'</a:t>
            </a:r>
            <a:r>
              <a:rPr lang="fr-FR" sz="1600" dirty="0" smtClean="0"/>
              <a:t>);</a:t>
            </a:r>
          </a:p>
          <a:p>
            <a:r>
              <a:rPr lang="fr-FR" sz="1600" dirty="0" smtClean="0">
                <a:solidFill>
                  <a:srgbClr val="FF0000"/>
                </a:solidFill>
              </a:rPr>
              <a:t>?&gt;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55576" y="436510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Possibilité 2 :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03648" y="4811668"/>
            <a:ext cx="6480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&lt;?</a:t>
            </a:r>
            <a:r>
              <a:rPr lang="fr-FR" sz="1600" dirty="0" err="1" smtClean="0">
                <a:solidFill>
                  <a:srgbClr val="FF0000"/>
                </a:solidFill>
              </a:rPr>
              <a:t>php</a:t>
            </a:r>
            <a:endParaRPr lang="fr-FR" sz="1600" dirty="0" smtClean="0">
              <a:solidFill>
                <a:srgbClr val="FF0000"/>
              </a:solidFill>
            </a:endParaRPr>
          </a:p>
          <a:p>
            <a:pPr lvl="1"/>
            <a:r>
              <a:rPr lang="fr-FR" sz="1600" dirty="0" smtClean="0">
                <a:solidFill>
                  <a:srgbClr val="0070C0"/>
                </a:solidFill>
              </a:rPr>
              <a:t>$</a:t>
            </a:r>
            <a:r>
              <a:rPr lang="fr-FR" sz="1600" dirty="0" err="1" smtClean="0">
                <a:solidFill>
                  <a:srgbClr val="0070C0"/>
                </a:solidFill>
              </a:rPr>
              <a:t>coordonnees</a:t>
            </a:r>
            <a:r>
              <a:rPr lang="fr-FR" sz="1600" dirty="0" smtClean="0"/>
              <a:t>[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'</a:t>
            </a:r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</a:rPr>
              <a:t>prenom</a:t>
            </a:r>
            <a:r>
              <a:rPr lang="fr-FR" sz="1600" dirty="0" smtClean="0"/>
              <a:t>'] =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'François'</a:t>
            </a:r>
            <a:r>
              <a:rPr lang="fr-FR" sz="1600" dirty="0" smtClean="0"/>
              <a:t>;</a:t>
            </a:r>
          </a:p>
          <a:p>
            <a:pPr lvl="1"/>
            <a:r>
              <a:rPr lang="fr-FR" sz="1600" dirty="0" smtClean="0">
                <a:solidFill>
                  <a:srgbClr val="0070C0"/>
                </a:solidFill>
              </a:rPr>
              <a:t>$</a:t>
            </a:r>
            <a:r>
              <a:rPr lang="fr-FR" sz="1600" dirty="0" err="1" smtClean="0">
                <a:solidFill>
                  <a:srgbClr val="0070C0"/>
                </a:solidFill>
              </a:rPr>
              <a:t>coordonnees</a:t>
            </a:r>
            <a:r>
              <a:rPr lang="fr-FR" sz="1600" dirty="0" smtClean="0"/>
              <a:t>[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'nom</a:t>
            </a:r>
            <a:r>
              <a:rPr lang="fr-FR" sz="1600" dirty="0" smtClean="0"/>
              <a:t>'] =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'Dupont'</a:t>
            </a:r>
            <a:r>
              <a:rPr lang="fr-FR" sz="1600" dirty="0" smtClean="0"/>
              <a:t>;</a:t>
            </a:r>
          </a:p>
          <a:p>
            <a:pPr lvl="1"/>
            <a:r>
              <a:rPr lang="fr-FR" sz="1600" dirty="0" smtClean="0">
                <a:solidFill>
                  <a:srgbClr val="0070C0"/>
                </a:solidFill>
              </a:rPr>
              <a:t>$</a:t>
            </a:r>
            <a:r>
              <a:rPr lang="fr-FR" sz="1600" dirty="0" err="1" smtClean="0">
                <a:solidFill>
                  <a:srgbClr val="0070C0"/>
                </a:solidFill>
              </a:rPr>
              <a:t>coordonnees</a:t>
            </a:r>
            <a:r>
              <a:rPr lang="fr-FR" sz="1600" dirty="0" smtClean="0"/>
              <a:t>[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'adresse</a:t>
            </a:r>
            <a:r>
              <a:rPr lang="fr-FR" sz="1600" dirty="0" smtClean="0"/>
              <a:t>'] =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'3 Rue du Paradis'</a:t>
            </a:r>
            <a:r>
              <a:rPr lang="fr-FR" sz="1600" dirty="0" smtClean="0"/>
              <a:t>;</a:t>
            </a:r>
          </a:p>
          <a:p>
            <a:pPr lvl="1"/>
            <a:r>
              <a:rPr lang="fr-FR" sz="1600" dirty="0" smtClean="0">
                <a:solidFill>
                  <a:srgbClr val="0070C0"/>
                </a:solidFill>
              </a:rPr>
              <a:t>$</a:t>
            </a:r>
            <a:r>
              <a:rPr lang="fr-FR" sz="1600" dirty="0" err="1" smtClean="0">
                <a:solidFill>
                  <a:srgbClr val="0070C0"/>
                </a:solidFill>
              </a:rPr>
              <a:t>coordonnees</a:t>
            </a:r>
            <a:r>
              <a:rPr lang="fr-FR" sz="1600" dirty="0" smtClean="0"/>
              <a:t>[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'ville</a:t>
            </a:r>
            <a:r>
              <a:rPr lang="fr-FR" sz="1600" dirty="0" smtClean="0"/>
              <a:t>'] =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 'Marseille'</a:t>
            </a:r>
            <a:r>
              <a:rPr lang="fr-FR" sz="1600" dirty="0" smtClean="0"/>
              <a:t>;</a:t>
            </a:r>
          </a:p>
          <a:p>
            <a:r>
              <a:rPr lang="fr-FR" sz="1600" dirty="0" smtClean="0">
                <a:solidFill>
                  <a:srgbClr val="FF0000"/>
                </a:solidFill>
              </a:rPr>
              <a:t>?&gt;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55576" y="177281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Possibilité 1 :</a:t>
            </a:r>
            <a:endParaRPr lang="fr-FR" sz="16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7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3600" dirty="0" smtClean="0">
                <a:latin typeface="Berlin Sans FB Demi" pitchFamily="34" charset="0"/>
              </a:rPr>
              <a:t>Les tableaux</a:t>
            </a:r>
            <a:endParaRPr lang="fr-FR" sz="36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39552" y="1124744"/>
            <a:ext cx="77048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Les tableaux associatifs:</a:t>
            </a:r>
            <a:r>
              <a:rPr lang="fr-FR" sz="1600" dirty="0" smtClean="0">
                <a:solidFill>
                  <a:srgbClr val="FF0000"/>
                </a:solidFill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</a:rPr>
              <a:t>Affichage</a:t>
            </a:r>
            <a:endParaRPr lang="fr-FR" sz="1600" b="1" dirty="0" smtClean="0"/>
          </a:p>
          <a:p>
            <a:r>
              <a:rPr lang="fr-FR" sz="1600" dirty="0" smtClean="0"/>
              <a:t>      Cet exemple vous montre comment afficher les éléments de l’</a:t>
            </a:r>
            <a:r>
              <a:rPr lang="fr-FR" sz="1600" dirty="0" err="1" smtClean="0"/>
              <a:t>array</a:t>
            </a:r>
            <a:r>
              <a:rPr lang="fr-FR" sz="1600" dirty="0" smtClean="0"/>
              <a:t> </a:t>
            </a:r>
            <a:r>
              <a:rPr lang="fr-FR" sz="1600" b="1" dirty="0" smtClean="0">
                <a:solidFill>
                  <a:srgbClr val="00B050"/>
                </a:solidFill>
              </a:rPr>
              <a:t>$informations:    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331640" y="1700808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&lt;?</a:t>
            </a:r>
            <a:r>
              <a:rPr lang="fr-FR" sz="1600" dirty="0" err="1" smtClean="0">
                <a:solidFill>
                  <a:srgbClr val="FF0000"/>
                </a:solidFill>
              </a:rPr>
              <a:t>php</a:t>
            </a:r>
            <a:endParaRPr lang="fr-FR" sz="1600" dirty="0" smtClean="0">
              <a:solidFill>
                <a:srgbClr val="FF0000"/>
              </a:solidFill>
            </a:endParaRPr>
          </a:p>
          <a:p>
            <a:pPr lvl="1"/>
            <a:r>
              <a:rPr lang="fr-FR" sz="1600" dirty="0" err="1" smtClean="0">
                <a:solidFill>
                  <a:srgbClr val="0070C0"/>
                </a:solidFill>
              </a:rPr>
              <a:t>echo</a:t>
            </a:r>
            <a:r>
              <a:rPr lang="fr-FR" sz="1600" dirty="0" smtClean="0"/>
              <a:t> $</a:t>
            </a:r>
            <a:r>
              <a:rPr lang="fr-FR" sz="1600" dirty="0" err="1" smtClean="0"/>
              <a:t>coordonnees</a:t>
            </a:r>
            <a:r>
              <a:rPr lang="fr-FR" sz="1600" dirty="0" smtClean="0"/>
              <a:t>['</a:t>
            </a:r>
            <a:r>
              <a:rPr lang="fr-FR" sz="1600" dirty="0" err="1" smtClean="0"/>
              <a:t>prenom</a:t>
            </a:r>
            <a:r>
              <a:rPr lang="fr-FR" sz="1600" dirty="0" smtClean="0"/>
              <a:t>'] ;</a:t>
            </a:r>
          </a:p>
          <a:p>
            <a:pPr lvl="1"/>
            <a:r>
              <a:rPr lang="fr-FR" sz="1600" dirty="0" err="1" smtClean="0">
                <a:solidFill>
                  <a:srgbClr val="0070C0"/>
                </a:solidFill>
              </a:rPr>
              <a:t>echo</a:t>
            </a:r>
            <a:r>
              <a:rPr lang="fr-FR" sz="1600" dirty="0" smtClean="0"/>
              <a:t> $</a:t>
            </a:r>
            <a:r>
              <a:rPr lang="fr-FR" sz="1600" dirty="0" err="1" smtClean="0"/>
              <a:t>coordonnees</a:t>
            </a:r>
            <a:r>
              <a:rPr lang="fr-FR" sz="1600" dirty="0" smtClean="0"/>
              <a:t>['nom'] ;</a:t>
            </a:r>
          </a:p>
          <a:p>
            <a:pPr lvl="1"/>
            <a:r>
              <a:rPr lang="fr-FR" sz="1600" dirty="0" err="1" smtClean="0">
                <a:solidFill>
                  <a:srgbClr val="0070C0"/>
                </a:solidFill>
              </a:rPr>
              <a:t>echo</a:t>
            </a:r>
            <a:r>
              <a:rPr lang="fr-FR" sz="1600" dirty="0" smtClean="0"/>
              <a:t> $</a:t>
            </a:r>
            <a:r>
              <a:rPr lang="fr-FR" sz="1600" dirty="0" err="1" smtClean="0"/>
              <a:t>coordonnees</a:t>
            </a:r>
            <a:r>
              <a:rPr lang="fr-FR" sz="1600" dirty="0" smtClean="0"/>
              <a:t>['adresse']  ;</a:t>
            </a:r>
          </a:p>
          <a:p>
            <a:pPr lvl="1"/>
            <a:r>
              <a:rPr lang="fr-FR" sz="1600" dirty="0" err="1" smtClean="0">
                <a:solidFill>
                  <a:srgbClr val="0070C0"/>
                </a:solidFill>
              </a:rPr>
              <a:t>echo</a:t>
            </a:r>
            <a:r>
              <a:rPr lang="fr-FR" sz="1600" dirty="0" smtClean="0"/>
              <a:t> $</a:t>
            </a:r>
            <a:r>
              <a:rPr lang="fr-FR" sz="1600" dirty="0" err="1" smtClean="0"/>
              <a:t>coordonnees</a:t>
            </a:r>
            <a:r>
              <a:rPr lang="fr-FR" sz="1600" dirty="0" smtClean="0"/>
              <a:t>['ville']  ;</a:t>
            </a:r>
          </a:p>
          <a:p>
            <a:r>
              <a:rPr lang="fr-FR" sz="1600" dirty="0" smtClean="0">
                <a:solidFill>
                  <a:srgbClr val="FF0000"/>
                </a:solidFill>
              </a:rPr>
              <a:t>?&gt;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11560" y="335699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Quelques méthodes et techniques à connaître :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3717032"/>
            <a:ext cx="770485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b="1" dirty="0" smtClean="0">
                <a:solidFill>
                  <a:srgbClr val="FF0000"/>
                </a:solidFill>
              </a:rPr>
              <a:t>  Parcourir un tableau :</a:t>
            </a:r>
          </a:p>
          <a:p>
            <a:pPr lvl="1">
              <a:buFont typeface="Arial" pitchFamily="34" charset="0"/>
              <a:buChar char="•"/>
            </a:pPr>
            <a:r>
              <a:rPr lang="fr-FR" sz="1600" b="1" dirty="0" smtClean="0"/>
              <a:t>  La boucle </a:t>
            </a:r>
            <a:r>
              <a:rPr lang="fr-FR" sz="1600" b="1" dirty="0" smtClean="0">
                <a:solidFill>
                  <a:srgbClr val="00B050"/>
                </a:solidFill>
              </a:rPr>
              <a:t>for</a:t>
            </a:r>
            <a:r>
              <a:rPr lang="fr-FR" sz="1600" b="1" dirty="0" smtClean="0"/>
              <a:t> ;  La boucle </a:t>
            </a:r>
            <a:r>
              <a:rPr lang="fr-FR" sz="1600" b="1" dirty="0" err="1" smtClean="0">
                <a:solidFill>
                  <a:srgbClr val="00B050"/>
                </a:solidFill>
              </a:rPr>
              <a:t>while</a:t>
            </a:r>
            <a:r>
              <a:rPr lang="fr-FR" sz="1600" b="1" dirty="0" smtClean="0"/>
              <a:t> ;</a:t>
            </a:r>
          </a:p>
          <a:p>
            <a:pPr lvl="1">
              <a:buFont typeface="Arial" pitchFamily="34" charset="0"/>
              <a:buChar char="•"/>
            </a:pPr>
            <a:r>
              <a:rPr lang="fr-FR" sz="1600" b="1" dirty="0" smtClean="0"/>
              <a:t>  La boucle </a:t>
            </a:r>
            <a:r>
              <a:rPr lang="fr-FR" sz="1600" b="1" dirty="0" err="1" smtClean="0">
                <a:solidFill>
                  <a:srgbClr val="00B050"/>
                </a:solidFill>
              </a:rPr>
              <a:t>foreach</a:t>
            </a:r>
            <a:r>
              <a:rPr lang="fr-FR" sz="1600" b="1" dirty="0" smtClean="0"/>
              <a:t> ;</a:t>
            </a:r>
          </a:p>
          <a:p>
            <a:pPr lvl="1"/>
            <a:endParaRPr lang="fr-FR" sz="1600" b="1" dirty="0" smtClean="0"/>
          </a:p>
          <a:p>
            <a:pPr lvl="1"/>
            <a:r>
              <a:rPr lang="fr-FR" sz="1600" b="1" dirty="0" smtClean="0">
                <a:solidFill>
                  <a:srgbClr val="FF0000"/>
                </a:solidFill>
              </a:rPr>
              <a:t>           &lt;?</a:t>
            </a:r>
            <a:r>
              <a:rPr lang="fr-FR" sz="1600" b="1" dirty="0" err="1" smtClean="0">
                <a:solidFill>
                  <a:srgbClr val="FF0000"/>
                </a:solidFill>
              </a:rPr>
              <a:t>php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</a:p>
          <a:p>
            <a:pPr lvl="3"/>
            <a:r>
              <a:rPr lang="fr-FR" sz="1600" b="1" dirty="0" smtClean="0"/>
              <a:t> </a:t>
            </a:r>
            <a:r>
              <a:rPr lang="fr-FR" sz="1600" dirty="0" smtClean="0"/>
              <a:t>$</a:t>
            </a:r>
            <a:r>
              <a:rPr lang="fr-FR" sz="1600" dirty="0" err="1" smtClean="0"/>
              <a:t>prenoms</a:t>
            </a:r>
            <a:r>
              <a:rPr lang="fr-FR" sz="1600" dirty="0" smtClean="0"/>
              <a:t> = </a:t>
            </a:r>
            <a:r>
              <a:rPr lang="fr-FR" sz="1600" dirty="0" err="1" smtClean="0">
                <a:solidFill>
                  <a:srgbClr val="00B050"/>
                </a:solidFill>
              </a:rPr>
              <a:t>array</a:t>
            </a:r>
            <a:r>
              <a:rPr lang="fr-FR" sz="1600" dirty="0" smtClean="0"/>
              <a:t> (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'François'</a:t>
            </a:r>
            <a:r>
              <a:rPr lang="fr-FR" sz="1600" dirty="0" smtClean="0"/>
              <a:t>,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 'Michel'</a:t>
            </a:r>
            <a:r>
              <a:rPr lang="fr-FR" sz="1600" dirty="0" smtClean="0"/>
              <a:t>,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 'Nicole'</a:t>
            </a:r>
            <a:r>
              <a:rPr lang="fr-FR" sz="1600" dirty="0" smtClean="0"/>
              <a:t>,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 'Véronique'</a:t>
            </a:r>
            <a:r>
              <a:rPr lang="fr-FR" sz="1600" dirty="0" smtClean="0"/>
              <a:t>,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 'Benoît'</a:t>
            </a:r>
            <a:r>
              <a:rPr lang="fr-FR" sz="1600" dirty="0" smtClean="0"/>
              <a:t>);</a:t>
            </a:r>
          </a:p>
          <a:p>
            <a:pPr lvl="3"/>
            <a:r>
              <a:rPr lang="fr-FR" sz="1600" dirty="0" err="1" smtClean="0">
                <a:solidFill>
                  <a:srgbClr val="00B050"/>
                </a:solidFill>
              </a:rPr>
              <a:t>foreach</a:t>
            </a:r>
            <a:r>
              <a:rPr lang="fr-FR" sz="1600" dirty="0" smtClean="0">
                <a:solidFill>
                  <a:srgbClr val="00B050"/>
                </a:solidFill>
              </a:rPr>
              <a:t>(</a:t>
            </a:r>
            <a:r>
              <a:rPr lang="fr-FR" sz="1600" dirty="0" smtClean="0"/>
              <a:t>$</a:t>
            </a:r>
            <a:r>
              <a:rPr lang="fr-FR" sz="1600" dirty="0" err="1" smtClean="0"/>
              <a:t>prenoms</a:t>
            </a:r>
            <a:r>
              <a:rPr lang="fr-FR" sz="1600" dirty="0" smtClean="0"/>
              <a:t> </a:t>
            </a:r>
            <a:r>
              <a:rPr lang="fr-FR" sz="1600" dirty="0" smtClean="0">
                <a:solidFill>
                  <a:srgbClr val="00B050"/>
                </a:solidFill>
              </a:rPr>
              <a:t>as</a:t>
            </a:r>
            <a:r>
              <a:rPr lang="fr-FR" sz="1600" dirty="0" smtClean="0"/>
              <a:t> $</a:t>
            </a:r>
            <a:r>
              <a:rPr lang="fr-FR" sz="1600" dirty="0" err="1" smtClean="0"/>
              <a:t>element</a:t>
            </a:r>
            <a:r>
              <a:rPr lang="fr-FR" sz="1600" dirty="0" smtClean="0">
                <a:solidFill>
                  <a:srgbClr val="00B050"/>
                </a:solidFill>
              </a:rPr>
              <a:t>){</a:t>
            </a:r>
          </a:p>
          <a:p>
            <a:pPr lvl="3"/>
            <a:r>
              <a:rPr lang="fr-FR" sz="1600" dirty="0" smtClean="0"/>
              <a:t>    </a:t>
            </a:r>
            <a:r>
              <a:rPr lang="fr-FR" sz="1600" dirty="0" err="1" smtClean="0"/>
              <a:t>echo</a:t>
            </a:r>
            <a:r>
              <a:rPr lang="fr-FR" sz="1600" dirty="0" smtClean="0"/>
              <a:t> $</a:t>
            </a:r>
            <a:r>
              <a:rPr lang="fr-FR" sz="1600" dirty="0" err="1" smtClean="0"/>
              <a:t>element</a:t>
            </a:r>
            <a:r>
              <a:rPr lang="fr-FR" sz="1600" dirty="0" smtClean="0"/>
              <a:t> . '&lt;</a:t>
            </a:r>
            <a:r>
              <a:rPr lang="fr-FR" sz="1600" dirty="0" err="1" smtClean="0"/>
              <a:t>br</a:t>
            </a:r>
            <a:r>
              <a:rPr lang="fr-FR" sz="1600" dirty="0" smtClean="0"/>
              <a:t> /&gt;';</a:t>
            </a:r>
          </a:p>
          <a:p>
            <a:pPr lvl="3"/>
            <a:r>
              <a:rPr lang="fr-FR" sz="1600" dirty="0" smtClean="0">
                <a:solidFill>
                  <a:srgbClr val="00B050"/>
                </a:solidFill>
              </a:rPr>
              <a:t>}</a:t>
            </a:r>
          </a:p>
          <a:p>
            <a:pPr lvl="2"/>
            <a:r>
              <a:rPr lang="fr-FR" sz="1600" b="1" dirty="0" smtClean="0">
                <a:solidFill>
                  <a:srgbClr val="FF0000"/>
                </a:solidFill>
              </a:rPr>
              <a:t>?&gt;</a:t>
            </a:r>
          </a:p>
          <a:p>
            <a:pPr lvl="2"/>
            <a:endParaRPr lang="fr-FR" sz="1600" b="1" dirty="0" smtClean="0">
              <a:solidFill>
                <a:srgbClr val="FF0000"/>
              </a:solidFill>
            </a:endParaRP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&lt;?</a:t>
            </a:r>
            <a:r>
              <a:rPr lang="en-US" sz="1600" dirty="0" err="1" smtClean="0">
                <a:solidFill>
                  <a:srgbClr val="FF0000"/>
                </a:solidFill>
              </a:rPr>
              <a:t>php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foreach</a:t>
            </a:r>
            <a:r>
              <a:rPr lang="en-US" sz="1600" dirty="0" smtClean="0"/>
              <a:t>($</a:t>
            </a:r>
            <a:r>
              <a:rPr lang="en-US" sz="1600" dirty="0" err="1" smtClean="0"/>
              <a:t>coordonnees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as </a:t>
            </a:r>
            <a:r>
              <a:rPr lang="en-US" sz="1600" dirty="0" smtClean="0"/>
              <a:t>$</a:t>
            </a:r>
            <a:r>
              <a:rPr lang="en-US" sz="1600" dirty="0" err="1" smtClean="0"/>
              <a:t>cle</a:t>
            </a:r>
            <a:r>
              <a:rPr lang="en-US" sz="1600" dirty="0" smtClean="0"/>
              <a:t> =&gt; $element) </a:t>
            </a:r>
            <a:r>
              <a:rPr lang="en-US" sz="1600" dirty="0" smtClean="0">
                <a:solidFill>
                  <a:srgbClr val="FF0000"/>
                </a:solidFill>
              </a:rPr>
              <a:t>?&gt;</a:t>
            </a:r>
            <a:endParaRPr lang="fr-FR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3600" dirty="0" smtClean="0">
                <a:latin typeface="Berlin Sans FB Demi" pitchFamily="34" charset="0"/>
              </a:rPr>
              <a:t>Les tableaux</a:t>
            </a:r>
            <a:endParaRPr lang="fr-FR" sz="36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83568" y="98072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Quelques méthodes et techniques à connaître :</a:t>
            </a:r>
            <a:endParaRPr lang="fr-FR" sz="1600" b="1" dirty="0">
              <a:solidFill>
                <a:srgbClr val="00B05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7584" y="1340768"/>
            <a:ext cx="7704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b="1" dirty="0" smtClean="0">
                <a:solidFill>
                  <a:srgbClr val="FF0000"/>
                </a:solidFill>
              </a:rPr>
              <a:t>  Parcourir un tableau :</a:t>
            </a:r>
          </a:p>
          <a:p>
            <a:pPr lvl="1">
              <a:buFont typeface="Arial" pitchFamily="34" charset="0"/>
              <a:buChar char="•"/>
            </a:pPr>
            <a:r>
              <a:rPr lang="fr-FR" sz="1600" b="1" dirty="0" smtClean="0"/>
              <a:t>  La boucle </a:t>
            </a:r>
            <a:r>
              <a:rPr lang="fr-FR" sz="1600" b="1" dirty="0" smtClean="0">
                <a:solidFill>
                  <a:srgbClr val="00B050"/>
                </a:solidFill>
              </a:rPr>
              <a:t>print_r ;</a:t>
            </a:r>
          </a:p>
          <a:p>
            <a:pPr lvl="1">
              <a:buFont typeface="Arial" pitchFamily="34" charset="0"/>
              <a:buChar char="•"/>
            </a:pPr>
            <a:endParaRPr lang="fr-FR" sz="1600" b="1" dirty="0" smtClean="0"/>
          </a:p>
          <a:p>
            <a:pPr lvl="1"/>
            <a:r>
              <a:rPr lang="fr-FR" sz="1600" dirty="0" smtClean="0">
                <a:solidFill>
                  <a:srgbClr val="FF0000"/>
                </a:solidFill>
              </a:rPr>
              <a:t>        </a:t>
            </a:r>
            <a:r>
              <a:rPr lang="fr-FR" sz="1600" dirty="0" smtClean="0">
                <a:solidFill>
                  <a:srgbClr val="00B050"/>
                </a:solidFill>
              </a:rPr>
              <a:t> print_r </a:t>
            </a:r>
            <a:r>
              <a:rPr lang="fr-FR" sz="1600" dirty="0" smtClean="0"/>
              <a:t>($</a:t>
            </a:r>
            <a:r>
              <a:rPr lang="fr-FR" sz="1600" dirty="0" err="1" smtClean="0"/>
              <a:t>coordonnees</a:t>
            </a:r>
            <a:r>
              <a:rPr lang="fr-FR" sz="1600" dirty="0" smtClean="0"/>
              <a:t>);</a:t>
            </a:r>
            <a:endParaRPr lang="fr-FR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899592" y="2636912"/>
            <a:ext cx="77048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b="1" dirty="0" smtClean="0">
                <a:solidFill>
                  <a:srgbClr val="FF0000"/>
                </a:solidFill>
              </a:rPr>
              <a:t> Rechercher dans un tableau :</a:t>
            </a:r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  </a:t>
            </a:r>
            <a:r>
              <a:rPr lang="fr-FR" sz="1600" dirty="0" err="1" smtClean="0">
                <a:solidFill>
                  <a:srgbClr val="00B050"/>
                </a:solidFill>
              </a:rPr>
              <a:t>array_key_exists</a:t>
            </a:r>
            <a:r>
              <a:rPr lang="fr-FR" sz="1600" dirty="0" smtClean="0"/>
              <a:t> : pour vérifier si une clé existe dans l'</a:t>
            </a:r>
            <a:r>
              <a:rPr lang="fr-FR" sz="1600" dirty="0" err="1" smtClean="0"/>
              <a:t>array</a:t>
            </a:r>
            <a:r>
              <a:rPr lang="fr-FR" sz="1600" dirty="0" smtClean="0"/>
              <a:t> ;</a:t>
            </a:r>
          </a:p>
          <a:p>
            <a:pPr lvl="1"/>
            <a:r>
              <a:rPr lang="fr-FR" sz="1600" dirty="0" smtClean="0"/>
              <a:t> </a:t>
            </a:r>
          </a:p>
          <a:p>
            <a:pPr lvl="1"/>
            <a:r>
              <a:rPr lang="fr-FR" sz="1400" dirty="0" smtClean="0"/>
              <a:t>               if (</a:t>
            </a:r>
            <a:r>
              <a:rPr lang="fr-FR" sz="1400" dirty="0" err="1" smtClean="0">
                <a:solidFill>
                  <a:srgbClr val="00B050"/>
                </a:solidFill>
              </a:rPr>
              <a:t>array_key_exists</a:t>
            </a:r>
            <a:r>
              <a:rPr lang="fr-FR" sz="1400" dirty="0" smtClean="0"/>
              <a:t>(</a:t>
            </a:r>
            <a:r>
              <a:rPr lang="fr-FR" sz="1400" dirty="0" smtClean="0">
                <a:solidFill>
                  <a:srgbClr val="FF0000"/>
                </a:solidFill>
              </a:rPr>
              <a:t>'nom'</a:t>
            </a:r>
            <a:r>
              <a:rPr lang="fr-FR" sz="1400" dirty="0" smtClean="0"/>
              <a:t>,</a:t>
            </a:r>
            <a:r>
              <a:rPr lang="fr-FR" sz="1400" dirty="0" smtClean="0">
                <a:solidFill>
                  <a:srgbClr val="0070C0"/>
                </a:solidFill>
              </a:rPr>
              <a:t> $</a:t>
            </a:r>
            <a:r>
              <a:rPr lang="fr-FR" sz="1400" dirty="0" err="1" smtClean="0">
                <a:solidFill>
                  <a:srgbClr val="0070C0"/>
                </a:solidFill>
              </a:rPr>
              <a:t>coordonnees</a:t>
            </a:r>
            <a:r>
              <a:rPr lang="fr-FR" sz="1400" dirty="0" smtClean="0"/>
              <a:t>)) {  …  </a:t>
            </a:r>
            <a:r>
              <a:rPr lang="fr-FR" sz="1400" dirty="0" smtClean="0"/>
              <a:t>} //</a:t>
            </a:r>
            <a:r>
              <a:rPr lang="fr-FR" sz="1400" dirty="0" err="1" smtClean="0"/>
              <a:t>true</a:t>
            </a:r>
            <a:r>
              <a:rPr lang="fr-FR" sz="1400" dirty="0" smtClean="0"/>
              <a:t> or false</a:t>
            </a:r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600" dirty="0" smtClean="0"/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  </a:t>
            </a:r>
            <a:r>
              <a:rPr lang="fr-FR" sz="1600" dirty="0" err="1" smtClean="0">
                <a:solidFill>
                  <a:srgbClr val="00B050"/>
                </a:solidFill>
              </a:rPr>
              <a:t>in_array</a:t>
            </a:r>
            <a:r>
              <a:rPr lang="fr-FR" sz="1600" dirty="0" smtClean="0"/>
              <a:t> : pour vérifier si une valeur existe dans l'</a:t>
            </a:r>
            <a:r>
              <a:rPr lang="fr-FR" sz="1600" dirty="0" err="1" smtClean="0"/>
              <a:t>array</a:t>
            </a:r>
            <a:r>
              <a:rPr lang="fr-FR" sz="1600" dirty="0" smtClean="0"/>
              <a:t> ; </a:t>
            </a:r>
          </a:p>
          <a:p>
            <a:pPr lvl="1">
              <a:buFont typeface="Arial" pitchFamily="34" charset="0"/>
              <a:buChar char="•"/>
            </a:pPr>
            <a:endParaRPr lang="fr-FR" sz="1600" dirty="0" smtClean="0"/>
          </a:p>
          <a:p>
            <a:pPr lvl="1"/>
            <a:r>
              <a:rPr lang="fr-FR" sz="1600" dirty="0" smtClean="0"/>
              <a:t>             </a:t>
            </a:r>
            <a:r>
              <a:rPr lang="fr-FR" sz="1400" dirty="0" smtClean="0"/>
              <a:t>if (</a:t>
            </a:r>
            <a:r>
              <a:rPr lang="fr-FR" sz="1400" dirty="0" err="1" smtClean="0">
                <a:solidFill>
                  <a:srgbClr val="00B050"/>
                </a:solidFill>
              </a:rPr>
              <a:t>in_array</a:t>
            </a:r>
            <a:r>
              <a:rPr lang="fr-FR" sz="1400" dirty="0" smtClean="0"/>
              <a:t>(</a:t>
            </a:r>
            <a:r>
              <a:rPr lang="fr-FR" sz="1400" dirty="0" smtClean="0">
                <a:solidFill>
                  <a:srgbClr val="FF0000"/>
                </a:solidFill>
              </a:rPr>
              <a:t>'Myrtille'</a:t>
            </a:r>
            <a:r>
              <a:rPr lang="fr-FR" sz="1400" dirty="0" smtClean="0"/>
              <a:t>, </a:t>
            </a:r>
            <a:r>
              <a:rPr lang="fr-FR" sz="1400" dirty="0" smtClean="0">
                <a:solidFill>
                  <a:srgbClr val="0070C0"/>
                </a:solidFill>
              </a:rPr>
              <a:t>$fruits</a:t>
            </a:r>
            <a:r>
              <a:rPr lang="fr-FR" sz="1400" dirty="0" smtClean="0"/>
              <a:t>)){  … }</a:t>
            </a:r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>
              <a:buFont typeface="Arial" pitchFamily="34" charset="0"/>
              <a:buChar char="•"/>
            </a:pPr>
            <a:r>
              <a:rPr lang="fr-FR" sz="1600" dirty="0" smtClean="0"/>
              <a:t>  </a:t>
            </a:r>
            <a:r>
              <a:rPr lang="fr-FR" sz="1600" dirty="0" err="1" smtClean="0">
                <a:solidFill>
                  <a:srgbClr val="00B050"/>
                </a:solidFill>
              </a:rPr>
              <a:t>array_search</a:t>
            </a:r>
            <a:r>
              <a:rPr lang="fr-FR" sz="1600" dirty="0" smtClean="0"/>
              <a:t> : pour récupérer la clé d'une valeur dans l'</a:t>
            </a:r>
            <a:r>
              <a:rPr lang="fr-FR" sz="1600" dirty="0" err="1" smtClean="0"/>
              <a:t>array</a:t>
            </a:r>
            <a:r>
              <a:rPr lang="fr-FR" sz="16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fr-FR" sz="1600" dirty="0" smtClean="0"/>
          </a:p>
          <a:p>
            <a:pPr lvl="2"/>
            <a:r>
              <a:rPr lang="fr-FR" sz="1600" dirty="0" smtClean="0">
                <a:solidFill>
                  <a:srgbClr val="0070C0"/>
                </a:solidFill>
              </a:rPr>
              <a:t> </a:t>
            </a:r>
            <a:r>
              <a:rPr lang="fr-FR" sz="1400" dirty="0" smtClean="0">
                <a:solidFill>
                  <a:srgbClr val="0070C0"/>
                </a:solidFill>
              </a:rPr>
              <a:t>$position </a:t>
            </a:r>
            <a:r>
              <a:rPr lang="fr-FR" sz="1400" dirty="0" smtClean="0"/>
              <a:t>= </a:t>
            </a:r>
            <a:r>
              <a:rPr lang="fr-FR" sz="1400" dirty="0" err="1" smtClean="0">
                <a:solidFill>
                  <a:srgbClr val="00B050"/>
                </a:solidFill>
              </a:rPr>
              <a:t>array_search</a:t>
            </a:r>
            <a:r>
              <a:rPr lang="fr-FR" sz="1400" dirty="0" smtClean="0"/>
              <a:t>(</a:t>
            </a:r>
            <a:r>
              <a:rPr lang="fr-FR" sz="1400" dirty="0" smtClean="0">
                <a:solidFill>
                  <a:srgbClr val="FF0000"/>
                </a:solidFill>
              </a:rPr>
              <a:t>'Fraise'</a:t>
            </a:r>
            <a:r>
              <a:rPr lang="fr-FR" sz="1400" dirty="0" smtClean="0"/>
              <a:t>, $fruits);</a:t>
            </a:r>
          </a:p>
          <a:p>
            <a:pPr lvl="2"/>
            <a:r>
              <a:rPr lang="fr-FR" sz="1400" dirty="0" smtClean="0">
                <a:solidFill>
                  <a:srgbClr val="0070C0"/>
                </a:solidFill>
              </a:rPr>
              <a:t> </a:t>
            </a:r>
            <a:r>
              <a:rPr lang="fr-FR" sz="1400" dirty="0" err="1" smtClean="0">
                <a:solidFill>
                  <a:srgbClr val="0070C0"/>
                </a:solidFill>
              </a:rPr>
              <a:t>echo</a:t>
            </a:r>
            <a:r>
              <a:rPr lang="fr-FR" sz="1400" dirty="0" smtClean="0"/>
              <a:t> 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</a:rPr>
              <a:t>'"Fraise" se trouve en position ' </a:t>
            </a:r>
            <a:r>
              <a:rPr lang="fr-FR" sz="1400" dirty="0" smtClean="0"/>
              <a:t>. </a:t>
            </a:r>
            <a:r>
              <a:rPr lang="fr-FR" sz="1400" dirty="0" smtClean="0">
                <a:solidFill>
                  <a:srgbClr val="0070C0"/>
                </a:solidFill>
              </a:rPr>
              <a:t>$position </a:t>
            </a:r>
            <a:r>
              <a:rPr lang="fr-FR" sz="1400" dirty="0" smtClean="0"/>
              <a:t>. 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</a:rPr>
              <a:t>'&lt;</a:t>
            </a:r>
            <a:r>
              <a:rPr lang="fr-FR" sz="1400" dirty="0" err="1" smtClean="0">
                <a:solidFill>
                  <a:schemeClr val="accent6">
                    <a:lumMod val="75000"/>
                  </a:schemeClr>
                </a:solidFill>
              </a:rPr>
              <a:t>br</a:t>
            </a:r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</a:rPr>
              <a:t> /&gt;';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780928"/>
            <a:ext cx="8604448" cy="1569660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4800" dirty="0" smtClean="0">
                <a:latin typeface="Berlin Sans FB Demi" pitchFamily="34" charset="0"/>
              </a:rPr>
              <a:t>Passer des paramètres à une page par URL</a:t>
            </a:r>
            <a:endParaRPr lang="fr-FR" sz="48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3600" dirty="0" smtClean="0">
                <a:latin typeface="Berlin Sans FB Demi" pitchFamily="34" charset="0"/>
              </a:rPr>
              <a:t>Passer des paramètres à une page</a:t>
            </a:r>
            <a:endParaRPr lang="fr-FR" sz="36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10527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b="1" dirty="0" smtClean="0">
                <a:solidFill>
                  <a:srgbClr val="FF0000"/>
                </a:solidFill>
              </a:rPr>
              <a:t>C’est quoi une URL :</a:t>
            </a:r>
            <a:endParaRPr lang="fr-FR" b="1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755576" y="1556792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600" dirty="0" smtClean="0"/>
              <a:t>URL = </a:t>
            </a:r>
            <a:r>
              <a:rPr lang="fr-FR" sz="1600" b="1" dirty="0" smtClean="0"/>
              <a:t>Uniforme Ressource Locator, </a:t>
            </a:r>
            <a:r>
              <a:rPr lang="fr-FR" sz="1600" dirty="0" smtClean="0"/>
              <a:t>cela sert à représenter une adresse sur le web.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67544" y="292494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Comprendre le format des paramètres d'URL :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43608" y="342900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: </a:t>
            </a:r>
            <a:r>
              <a:rPr lang="fr-FR" dirty="0" smtClean="0"/>
              <a:t>http://www.xul.fr/demo.html?login="moi"&amp;password="1234"</a:t>
            </a: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547664" y="4221088"/>
            <a:ext cx="5149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?  </a:t>
            </a:r>
            <a:r>
              <a:rPr lang="fr-FR" dirty="0" smtClean="0"/>
              <a:t>      concatène l'URL et la chaîne de paramètres. 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&amp;</a:t>
            </a:r>
            <a:r>
              <a:rPr lang="fr-FR" dirty="0" smtClean="0"/>
              <a:t>       sépare les paramètres multiples. 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=</a:t>
            </a:r>
            <a:r>
              <a:rPr lang="fr-FR" dirty="0" smtClean="0"/>
              <a:t>        assigne une valeur à une variable.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3600" dirty="0" smtClean="0">
                <a:latin typeface="Berlin Sans FB Demi" pitchFamily="34" charset="0"/>
              </a:rPr>
              <a:t>Passer des paramètres à une page</a:t>
            </a:r>
            <a:endParaRPr lang="fr-FR" sz="36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98072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b="1" u="sng" dirty="0" smtClean="0">
                <a:solidFill>
                  <a:srgbClr val="FF0000"/>
                </a:solidFill>
              </a:rPr>
              <a:t> Envoyer des paramètres dans l'URL :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83568" y="155679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b="1" dirty="0" smtClean="0">
                <a:solidFill>
                  <a:srgbClr val="00B050"/>
                </a:solidFill>
              </a:rPr>
              <a:t>http://www.monsite.com/bonjour.php?</a:t>
            </a:r>
            <a:r>
              <a:rPr lang="fr-FR" b="1" dirty="0" smtClean="0">
                <a:solidFill>
                  <a:srgbClr val="FF0000"/>
                </a:solidFill>
              </a:rPr>
              <a:t>nom</a:t>
            </a:r>
            <a:r>
              <a:rPr lang="fr-FR" b="1" dirty="0" smtClean="0">
                <a:solidFill>
                  <a:srgbClr val="00B050"/>
                </a:solidFill>
              </a:rPr>
              <a:t>=</a:t>
            </a:r>
            <a:r>
              <a:rPr lang="fr-FR" b="1" dirty="0" smtClean="0">
                <a:solidFill>
                  <a:srgbClr val="0070C0"/>
                </a:solidFill>
              </a:rPr>
              <a:t>Dupont</a:t>
            </a:r>
            <a:r>
              <a:rPr lang="fr-FR" b="1" dirty="0" smtClean="0">
                <a:solidFill>
                  <a:srgbClr val="00B050"/>
                </a:solidFill>
              </a:rPr>
              <a:t>&amp;</a:t>
            </a:r>
            <a:r>
              <a:rPr lang="fr-FR" b="1" dirty="0" smtClean="0">
                <a:solidFill>
                  <a:srgbClr val="FF0000"/>
                </a:solidFill>
              </a:rPr>
              <a:t>prenom</a:t>
            </a:r>
            <a:r>
              <a:rPr lang="fr-FR" b="1" dirty="0" smtClean="0">
                <a:solidFill>
                  <a:srgbClr val="00B050"/>
                </a:solidFill>
              </a:rPr>
              <a:t>=</a:t>
            </a:r>
            <a:r>
              <a:rPr lang="fr-FR" b="1" dirty="0" smtClean="0">
                <a:solidFill>
                  <a:srgbClr val="0070C0"/>
                </a:solidFill>
              </a:rPr>
              <a:t>Jean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23528" y="256490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0B050"/>
                </a:solidFill>
              </a:rPr>
              <a:t>Nom de la page PHP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79712" y="2996952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Nom paramètre 1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364088" y="321297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Nom paramètre 2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695728" y="256490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070C0"/>
                </a:solidFill>
              </a:rPr>
              <a:t>Valeur du  paramètre 2</a:t>
            </a:r>
            <a:endParaRPr lang="fr-FR" sz="1600" dirty="0">
              <a:solidFill>
                <a:srgbClr val="0070C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779912" y="263691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070C0"/>
                </a:solidFill>
              </a:rPr>
              <a:t>Valeur du  paramètre 1</a:t>
            </a:r>
            <a:endParaRPr lang="fr-FR" sz="1600" dirty="0">
              <a:solidFill>
                <a:srgbClr val="0070C0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1691680" y="1988840"/>
            <a:ext cx="201622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2699792" y="1916832"/>
            <a:ext cx="194421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4644008" y="1916832"/>
            <a:ext cx="79208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3" idx="0"/>
          </p:cNvCxnSpPr>
          <p:nvPr/>
        </p:nvCxnSpPr>
        <p:spPr>
          <a:xfrm flipV="1">
            <a:off x="6300192" y="1844824"/>
            <a:ext cx="7200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7020272" y="1844824"/>
            <a:ext cx="3600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95536" y="371703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b="1" u="sng" dirty="0" smtClean="0">
                <a:solidFill>
                  <a:srgbClr val="FF0000"/>
                </a:solidFill>
              </a:rPr>
              <a:t> Moyens d’envoies :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39552" y="4221088"/>
            <a:ext cx="81003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Par un lien :</a:t>
            </a:r>
          </a:p>
          <a:p>
            <a:endParaRPr lang="fr-FR" b="1" dirty="0" smtClean="0"/>
          </a:p>
          <a:p>
            <a:r>
              <a:rPr lang="fr-FR" sz="1600" b="1" dirty="0" smtClean="0"/>
              <a:t>         &lt;</a:t>
            </a:r>
            <a:r>
              <a:rPr lang="fr-FR" sz="1600" b="1" dirty="0" smtClean="0">
                <a:solidFill>
                  <a:srgbClr val="FF0000"/>
                </a:solidFill>
              </a:rPr>
              <a:t>a</a:t>
            </a:r>
            <a:r>
              <a:rPr lang="fr-FR" sz="1600" b="1" dirty="0" smtClean="0"/>
              <a:t> </a:t>
            </a:r>
            <a:r>
              <a:rPr lang="fr-FR" sz="1600" b="1" dirty="0" err="1" smtClean="0">
                <a:solidFill>
                  <a:srgbClr val="00B050"/>
                </a:solidFill>
              </a:rPr>
              <a:t>href</a:t>
            </a:r>
            <a:r>
              <a:rPr lang="fr-FR" sz="1600" b="1" dirty="0" smtClean="0"/>
              <a:t>="</a:t>
            </a:r>
            <a:r>
              <a:rPr lang="fr-FR" sz="1600" b="1" dirty="0" smtClean="0">
                <a:solidFill>
                  <a:schemeClr val="accent6"/>
                </a:solidFill>
              </a:rPr>
              <a:t>bonjour.php?nom=Dupont</a:t>
            </a:r>
            <a:r>
              <a:rPr lang="fr-FR" sz="1600" b="1" dirty="0" smtClean="0">
                <a:solidFill>
                  <a:srgbClr val="7030A0"/>
                </a:solidFill>
              </a:rPr>
              <a:t>&amp;amp;</a:t>
            </a:r>
            <a:r>
              <a:rPr lang="fr-FR" sz="1600" b="1" dirty="0" smtClean="0">
                <a:solidFill>
                  <a:schemeClr val="accent6"/>
                </a:solidFill>
              </a:rPr>
              <a:t>prenom=Jean</a:t>
            </a:r>
            <a:r>
              <a:rPr lang="fr-FR" sz="1600" b="1" dirty="0" smtClean="0"/>
              <a:t>"&gt;Dis-moi bonjour !&lt;/</a:t>
            </a:r>
            <a:r>
              <a:rPr lang="fr-FR" sz="1600" b="1" dirty="0" smtClean="0">
                <a:solidFill>
                  <a:srgbClr val="FF0000"/>
                </a:solidFill>
              </a:rPr>
              <a:t>a</a:t>
            </a:r>
            <a:r>
              <a:rPr lang="fr-FR" sz="1600" b="1" dirty="0" smtClean="0"/>
              <a:t>&gt;</a:t>
            </a:r>
            <a:endParaRPr lang="fr-FR" sz="1600" b="1" dirty="0"/>
          </a:p>
        </p:txBody>
      </p:sp>
      <p:pic>
        <p:nvPicPr>
          <p:cNvPr id="28" name="Image 27" descr="li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5157192"/>
            <a:ext cx="3381375" cy="1057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  <p:bldP spid="14" grpId="0"/>
      <p:bldP spid="1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Comment fonctionne un site web?</a:t>
            </a:r>
            <a:endParaRPr lang="fr-FR" sz="4000" b="1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126876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Site Statique :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3528" y="4221088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Site Dynamique:</a:t>
            </a:r>
          </a:p>
        </p:txBody>
      </p:sp>
      <p:pic>
        <p:nvPicPr>
          <p:cNvPr id="9" name="Image 8" descr="site statiqu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916832"/>
            <a:ext cx="6912768" cy="1562100"/>
          </a:xfrm>
          <a:prstGeom prst="rect">
            <a:avLst/>
          </a:prstGeom>
        </p:spPr>
      </p:pic>
      <p:pic>
        <p:nvPicPr>
          <p:cNvPr id="11" name="Image 10" descr="site dynamiqu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4959052"/>
            <a:ext cx="6408712" cy="163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3200" dirty="0" smtClean="0">
                <a:latin typeface="Berlin Sans FB Demi" pitchFamily="34" charset="0"/>
              </a:rPr>
              <a:t>Récupérer les informations d'un formulaire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67544" y="10527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Moyens d’envoies :</a:t>
            </a:r>
            <a:endParaRPr lang="fr-FR" b="1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755576" y="1556792"/>
            <a:ext cx="81369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b="1" dirty="0" smtClean="0"/>
              <a:t>     Par formulaire :</a:t>
            </a:r>
          </a:p>
          <a:p>
            <a:pPr marL="0" lvl="1"/>
            <a:endParaRPr lang="fr-FR" b="1" dirty="0" smtClean="0"/>
          </a:p>
          <a:p>
            <a:pPr marL="914400" lvl="3"/>
            <a:r>
              <a:rPr lang="en-US" sz="1600" dirty="0" smtClean="0"/>
              <a:t>&lt;</a:t>
            </a:r>
            <a:r>
              <a:rPr lang="en-US" sz="1600" dirty="0" smtClean="0">
                <a:solidFill>
                  <a:srgbClr val="FF0000"/>
                </a:solidFill>
              </a:rPr>
              <a:t>form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action</a:t>
            </a:r>
            <a:r>
              <a:rPr lang="en-US" sz="1600" dirty="0" smtClean="0"/>
              <a:t>="</a:t>
            </a:r>
            <a:r>
              <a:rPr lang="en-US" sz="1600" dirty="0" smtClean="0">
                <a:solidFill>
                  <a:schemeClr val="accent6"/>
                </a:solidFill>
              </a:rPr>
              <a:t>param-back.html</a:t>
            </a:r>
            <a:r>
              <a:rPr lang="en-US" sz="1600" dirty="0" smtClean="0"/>
              <a:t>" </a:t>
            </a:r>
            <a:r>
              <a:rPr lang="en-US" sz="1600" dirty="0" smtClean="0">
                <a:solidFill>
                  <a:srgbClr val="00B050"/>
                </a:solidFill>
              </a:rPr>
              <a:t>method</a:t>
            </a:r>
            <a:r>
              <a:rPr lang="en-US" sz="1600" dirty="0" smtClean="0"/>
              <a:t>="</a:t>
            </a:r>
            <a:r>
              <a:rPr lang="en-US" sz="1600" dirty="0" smtClean="0">
                <a:solidFill>
                  <a:schemeClr val="accent6"/>
                </a:solidFill>
              </a:rPr>
              <a:t>GET</a:t>
            </a:r>
            <a:r>
              <a:rPr lang="en-US" sz="1600" dirty="0" smtClean="0"/>
              <a:t>"&gt;</a:t>
            </a:r>
          </a:p>
          <a:p>
            <a:pPr marL="914400" lvl="3"/>
            <a:r>
              <a:rPr lang="en-US" sz="1600" dirty="0" smtClean="0"/>
              <a:t>    &lt;input type="hidden" name=“nom" value=“Dupont" /&gt;</a:t>
            </a:r>
          </a:p>
          <a:p>
            <a:pPr marL="914400" lvl="3"/>
            <a:r>
              <a:rPr lang="en-US" sz="1600" dirty="0" smtClean="0"/>
              <a:t>    &lt;input type="hidden" name=“prenom" value=“Jean" /&gt;</a:t>
            </a:r>
          </a:p>
          <a:p>
            <a:pPr marL="914400" lvl="3"/>
            <a:r>
              <a:rPr lang="en-US" sz="1600" dirty="0" smtClean="0"/>
              <a:t>    &lt;button type=“submit”&gt;Envoyer&lt;/button&gt;</a:t>
            </a:r>
          </a:p>
          <a:p>
            <a:pPr marL="914400" lvl="3"/>
            <a:r>
              <a:rPr lang="en-US" sz="1600" dirty="0" smtClean="0"/>
              <a:t>&lt;/</a:t>
            </a:r>
            <a:r>
              <a:rPr lang="en-US" sz="1600" dirty="0" smtClean="0">
                <a:solidFill>
                  <a:srgbClr val="FF0000"/>
                </a:solidFill>
              </a:rPr>
              <a:t>form</a:t>
            </a:r>
            <a:r>
              <a:rPr lang="en-US" sz="1600" dirty="0" smtClean="0"/>
              <a:t>&gt;</a:t>
            </a:r>
            <a:endParaRPr lang="fr-FR" sz="1600" b="1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539552" y="386104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Récupérer les paramètres :</a:t>
            </a:r>
            <a:endParaRPr lang="fr-FR" b="1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755576" y="436510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Lien :      </a:t>
            </a:r>
            <a:r>
              <a:rPr lang="fr-FR" sz="1600" dirty="0" smtClean="0"/>
              <a:t>$nom  =  $_GET['nom'] ;  $pronom = $_GET['</a:t>
            </a:r>
            <a:r>
              <a:rPr lang="fr-FR" sz="1600" dirty="0" err="1" smtClean="0"/>
              <a:t>prenom</a:t>
            </a:r>
            <a:r>
              <a:rPr lang="fr-FR" sz="1600" dirty="0" smtClean="0"/>
              <a:t>'];</a:t>
            </a:r>
            <a:endParaRPr lang="fr-FR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755576" y="486916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Formulaire :    </a:t>
            </a:r>
            <a:r>
              <a:rPr lang="fr-FR" sz="1600" dirty="0" smtClean="0"/>
              <a:t>même chose</a:t>
            </a:r>
            <a:endParaRPr lang="fr-FR" sz="1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259632" y="530120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Si </a:t>
            </a:r>
            <a:r>
              <a:rPr lang="fr-FR" b="1" dirty="0" err="1" smtClean="0">
                <a:solidFill>
                  <a:srgbClr val="00B050"/>
                </a:solidFill>
              </a:rPr>
              <a:t>method</a:t>
            </a:r>
            <a:r>
              <a:rPr lang="fr-FR" b="1" dirty="0" smtClean="0"/>
              <a:t> = ‘</a:t>
            </a:r>
            <a:r>
              <a:rPr lang="fr-FR" b="1" dirty="0" smtClean="0">
                <a:solidFill>
                  <a:schemeClr val="accent6"/>
                </a:solidFill>
              </a:rPr>
              <a:t>POST</a:t>
            </a:r>
            <a:r>
              <a:rPr lang="fr-FR" b="1" dirty="0" smtClean="0"/>
              <a:t>’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835696" y="5877272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$nom = $_POST['nom'] ;  $pronom = $_POST['</a:t>
            </a:r>
            <a:r>
              <a:rPr lang="fr-FR" sz="1600" dirty="0" err="1" smtClean="0"/>
              <a:t>prenom</a:t>
            </a:r>
            <a:r>
              <a:rPr lang="fr-FR" sz="1600" dirty="0" smtClean="0"/>
              <a:t>'];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/>
      <p:bldP spid="1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3200" dirty="0" smtClean="0">
                <a:latin typeface="Berlin Sans FB Demi" pitchFamily="34" charset="0"/>
              </a:rPr>
              <a:t>Récupérer les informations d'un formulaire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67544" y="105273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Ne faites jamais confiance aux données reçus  :</a:t>
            </a:r>
            <a:endParaRPr lang="fr-FR" b="1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1043608" y="1556792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1600" b="1" dirty="0" smtClean="0"/>
              <a:t>   Tous les visiteurs peuvent trafiquer les URL</a:t>
            </a:r>
            <a:endParaRPr lang="fr-FR" sz="1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1988840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1600" b="1" dirty="0" smtClean="0"/>
              <a:t>   Tester la présence d’u paramètre</a:t>
            </a:r>
            <a:endParaRPr lang="fr-FR" sz="1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67544" y="292494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fr-FR" b="1" u="sng" dirty="0" smtClean="0">
                <a:solidFill>
                  <a:srgbClr val="FF0000"/>
                </a:solidFill>
              </a:rPr>
              <a:t> La fonction  </a:t>
            </a:r>
            <a:r>
              <a:rPr lang="fr-FR" b="1" u="sng" dirty="0" err="1" smtClean="0">
                <a:solidFill>
                  <a:srgbClr val="0070C0"/>
                </a:solidFill>
              </a:rPr>
              <a:t>isset</a:t>
            </a:r>
            <a:r>
              <a:rPr lang="fr-FR" b="1" u="sng" dirty="0" smtClean="0">
                <a:solidFill>
                  <a:srgbClr val="0070C0"/>
                </a:solidFill>
              </a:rPr>
              <a:t>():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403648" y="3501008"/>
            <a:ext cx="6984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&lt;?</a:t>
            </a:r>
            <a:r>
              <a:rPr lang="fr-FR" sz="1600" dirty="0" err="1" smtClean="0"/>
              <a:t>php</a:t>
            </a:r>
            <a:endParaRPr lang="fr-FR" sz="1600" dirty="0" smtClean="0"/>
          </a:p>
          <a:p>
            <a:r>
              <a:rPr lang="fr-FR" sz="1600" dirty="0" smtClean="0">
                <a:solidFill>
                  <a:srgbClr val="FF0000"/>
                </a:solidFill>
              </a:rPr>
              <a:t>if</a:t>
            </a:r>
            <a:r>
              <a:rPr lang="fr-FR" sz="1600" dirty="0" smtClean="0"/>
              <a:t> (</a:t>
            </a:r>
            <a:r>
              <a:rPr lang="fr-FR" sz="1600" dirty="0" err="1" smtClean="0">
                <a:solidFill>
                  <a:srgbClr val="00B0F0"/>
                </a:solidFill>
              </a:rPr>
              <a:t>isse</a:t>
            </a:r>
            <a:r>
              <a:rPr lang="fr-FR" sz="1600" dirty="0" err="1" smtClean="0"/>
              <a:t>t</a:t>
            </a:r>
            <a:r>
              <a:rPr lang="fr-FR" sz="1600" dirty="0" smtClean="0"/>
              <a:t>(</a:t>
            </a:r>
            <a:r>
              <a:rPr lang="fr-FR" sz="1600" dirty="0" smtClean="0">
                <a:solidFill>
                  <a:srgbClr val="00B050"/>
                </a:solidFill>
              </a:rPr>
              <a:t>$_GET</a:t>
            </a:r>
            <a:r>
              <a:rPr lang="fr-FR" sz="1600" dirty="0" smtClean="0"/>
              <a:t>['</a:t>
            </a:r>
            <a:r>
              <a:rPr lang="fr-FR" sz="1600" dirty="0" err="1" smtClean="0"/>
              <a:t>prenom</a:t>
            </a:r>
            <a:r>
              <a:rPr lang="fr-FR" sz="1600" dirty="0" smtClean="0"/>
              <a:t>']) AND </a:t>
            </a:r>
            <a:r>
              <a:rPr lang="fr-FR" sz="1600" dirty="0" err="1" smtClean="0">
                <a:solidFill>
                  <a:srgbClr val="00B0F0"/>
                </a:solidFill>
              </a:rPr>
              <a:t>isset</a:t>
            </a:r>
            <a:r>
              <a:rPr lang="fr-FR" sz="1600" dirty="0" smtClean="0">
                <a:solidFill>
                  <a:srgbClr val="00B050"/>
                </a:solidFill>
              </a:rPr>
              <a:t>($_GET</a:t>
            </a:r>
            <a:r>
              <a:rPr lang="fr-FR" sz="1600" dirty="0" smtClean="0"/>
              <a:t>['nom']))</a:t>
            </a:r>
          </a:p>
          <a:p>
            <a:r>
              <a:rPr lang="fr-FR" sz="1600" dirty="0" smtClean="0"/>
              <a:t>{</a:t>
            </a:r>
          </a:p>
          <a:p>
            <a:r>
              <a:rPr lang="fr-FR" sz="1600" dirty="0" smtClean="0"/>
              <a:t>	</a:t>
            </a:r>
            <a:r>
              <a:rPr lang="fr-FR" sz="1600" dirty="0" err="1" smtClean="0">
                <a:solidFill>
                  <a:srgbClr val="00B0F0"/>
                </a:solidFill>
              </a:rPr>
              <a:t>echo</a:t>
            </a:r>
            <a:r>
              <a:rPr lang="fr-FR" sz="1600" dirty="0" smtClean="0"/>
              <a:t> 'Bonjour ' . </a:t>
            </a:r>
            <a:r>
              <a:rPr lang="fr-FR" sz="1600" dirty="0" smtClean="0">
                <a:solidFill>
                  <a:srgbClr val="00B050"/>
                </a:solidFill>
              </a:rPr>
              <a:t>$_GET</a:t>
            </a:r>
            <a:r>
              <a:rPr lang="fr-FR" sz="1600" dirty="0" smtClean="0"/>
              <a:t>['</a:t>
            </a:r>
            <a:r>
              <a:rPr lang="fr-FR" sz="1600" dirty="0" err="1" smtClean="0"/>
              <a:t>prenom</a:t>
            </a:r>
            <a:r>
              <a:rPr lang="fr-FR" sz="1600" dirty="0" smtClean="0"/>
              <a:t>'] . ' ' . </a:t>
            </a:r>
            <a:r>
              <a:rPr lang="fr-FR" sz="1600" dirty="0" smtClean="0">
                <a:solidFill>
                  <a:srgbClr val="00B050"/>
                </a:solidFill>
              </a:rPr>
              <a:t>$_GET</a:t>
            </a:r>
            <a:r>
              <a:rPr lang="fr-FR" sz="1600" dirty="0" smtClean="0"/>
              <a:t>['nom'] . ' !';</a:t>
            </a:r>
          </a:p>
          <a:p>
            <a:r>
              <a:rPr lang="fr-FR" sz="1600" dirty="0" smtClean="0"/>
              <a:t>}</a:t>
            </a:r>
          </a:p>
          <a:p>
            <a:r>
              <a:rPr lang="fr-FR" sz="1600" dirty="0" err="1" smtClean="0">
                <a:solidFill>
                  <a:srgbClr val="FF0000"/>
                </a:solidFill>
              </a:rPr>
              <a:t>else</a:t>
            </a:r>
            <a:endParaRPr lang="fr-FR" sz="1600" dirty="0" smtClean="0">
              <a:solidFill>
                <a:srgbClr val="FF0000"/>
              </a:solidFill>
            </a:endParaRPr>
          </a:p>
          <a:p>
            <a:r>
              <a:rPr lang="fr-FR" sz="1600" dirty="0" smtClean="0"/>
              <a:t>{</a:t>
            </a:r>
          </a:p>
          <a:p>
            <a:r>
              <a:rPr lang="fr-FR" sz="1600" dirty="0" smtClean="0"/>
              <a:t>	</a:t>
            </a:r>
            <a:r>
              <a:rPr lang="fr-FR" sz="1600" dirty="0" err="1" smtClean="0">
                <a:solidFill>
                  <a:srgbClr val="00B0F0"/>
                </a:solidFill>
              </a:rPr>
              <a:t>echo</a:t>
            </a:r>
            <a:r>
              <a:rPr lang="fr-FR" sz="1600" dirty="0" smtClean="0"/>
              <a:t> 'Il faut renseigner un nom et un prénom !';</a:t>
            </a:r>
          </a:p>
          <a:p>
            <a:r>
              <a:rPr lang="fr-FR" sz="1600" dirty="0" smtClean="0"/>
              <a:t>}</a:t>
            </a:r>
          </a:p>
          <a:p>
            <a:r>
              <a:rPr lang="fr-FR" sz="1600" dirty="0" smtClean="0"/>
              <a:t>?&gt;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780928"/>
            <a:ext cx="8604448" cy="1569660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4800" dirty="0" smtClean="0">
                <a:latin typeface="Berlin Sans FB Demi" pitchFamily="34" charset="0"/>
              </a:rPr>
              <a:t>Transmettre des données avec les formulaires</a:t>
            </a:r>
            <a:endParaRPr lang="fr-FR" sz="48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3200" dirty="0" smtClean="0">
                <a:latin typeface="Berlin Sans FB Demi" pitchFamily="34" charset="0"/>
              </a:rPr>
              <a:t>Créer la base du formulaire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43608" y="908720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1600" dirty="0" smtClean="0"/>
              <a:t>&lt;</a:t>
            </a:r>
            <a:r>
              <a:rPr lang="fr-FR" sz="1600" dirty="0" err="1" smtClean="0">
                <a:solidFill>
                  <a:srgbClr val="00B050"/>
                </a:solidFill>
              </a:rPr>
              <a:t>form</a:t>
            </a:r>
            <a:r>
              <a:rPr lang="fr-FR" sz="1600" dirty="0" smtClean="0"/>
              <a:t> </a:t>
            </a:r>
            <a:r>
              <a:rPr lang="fr-FR" sz="1600" dirty="0" err="1" smtClean="0">
                <a:solidFill>
                  <a:srgbClr val="00B050"/>
                </a:solidFill>
              </a:rPr>
              <a:t>method</a:t>
            </a:r>
            <a:r>
              <a:rPr lang="fr-FR" sz="1600" dirty="0" smtClean="0"/>
              <a:t>="</a:t>
            </a:r>
            <a:r>
              <a:rPr lang="fr-FR" sz="1600" dirty="0" smtClean="0">
                <a:solidFill>
                  <a:srgbClr val="FF0000"/>
                </a:solidFill>
              </a:rPr>
              <a:t>post</a:t>
            </a:r>
            <a:r>
              <a:rPr lang="fr-FR" sz="1600" dirty="0" smtClean="0"/>
              <a:t>" </a:t>
            </a:r>
            <a:r>
              <a:rPr lang="fr-FR" sz="1600" dirty="0" smtClean="0">
                <a:solidFill>
                  <a:srgbClr val="00B050"/>
                </a:solidFill>
              </a:rPr>
              <a:t>action</a:t>
            </a:r>
            <a:r>
              <a:rPr lang="fr-FR" sz="1600" dirty="0" smtClean="0"/>
              <a:t>="</a:t>
            </a:r>
            <a:r>
              <a:rPr lang="fr-FR" sz="1600" dirty="0" smtClean="0">
                <a:solidFill>
                  <a:srgbClr val="FF0000"/>
                </a:solidFill>
              </a:rPr>
              <a:t>cible.php</a:t>
            </a:r>
            <a:r>
              <a:rPr lang="fr-FR" sz="1600" dirty="0" smtClean="0"/>
              <a:t>« &gt; </a:t>
            </a:r>
          </a:p>
          <a:p>
            <a:pPr marL="457200" lvl="2"/>
            <a:r>
              <a:rPr lang="fr-FR" sz="1600" dirty="0" smtClean="0">
                <a:solidFill>
                  <a:srgbClr val="00B050"/>
                </a:solidFill>
              </a:rPr>
              <a:t>&lt;p&gt;</a:t>
            </a:r>
          </a:p>
          <a:p>
            <a:pPr marL="457200" lvl="2"/>
            <a:r>
              <a:rPr lang="fr-FR" sz="1600" dirty="0" smtClean="0"/>
              <a:t>    On insèrera ici les éléments de notre formulaire.</a:t>
            </a:r>
          </a:p>
          <a:p>
            <a:pPr marL="457200" lvl="2"/>
            <a:r>
              <a:rPr lang="fr-FR" sz="1600" dirty="0" smtClean="0">
                <a:solidFill>
                  <a:srgbClr val="00B050"/>
                </a:solidFill>
              </a:rPr>
              <a:t>&lt;/p&gt;</a:t>
            </a:r>
            <a:r>
              <a:rPr lang="fr-FR" sz="1600" dirty="0" smtClean="0"/>
              <a:t> </a:t>
            </a:r>
          </a:p>
          <a:p>
            <a:pPr marL="0" lvl="1"/>
            <a:r>
              <a:rPr lang="fr-FR" sz="1600" dirty="0" smtClean="0"/>
              <a:t>&lt;/</a:t>
            </a:r>
            <a:r>
              <a:rPr lang="fr-FR" sz="1600" dirty="0" err="1" smtClean="0">
                <a:solidFill>
                  <a:srgbClr val="00B050"/>
                </a:solidFill>
              </a:rPr>
              <a:t>form</a:t>
            </a:r>
            <a:r>
              <a:rPr lang="fr-FR" sz="1600" dirty="0" smtClean="0"/>
              <a:t>&gt;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32048" y="2487667"/>
            <a:ext cx="867645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La méthode :</a:t>
            </a:r>
          </a:p>
          <a:p>
            <a:endParaRPr lang="fr-FR" b="1" dirty="0" smtClean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1600" b="1" dirty="0" smtClean="0">
                <a:solidFill>
                  <a:srgbClr val="00B050"/>
                </a:solidFill>
              </a:rPr>
              <a:t> </a:t>
            </a:r>
            <a:r>
              <a:rPr lang="fr-FR" sz="1600" b="1" dirty="0" err="1" smtClean="0">
                <a:solidFill>
                  <a:srgbClr val="00B050"/>
                </a:solidFill>
              </a:rPr>
              <a:t>get</a:t>
            </a:r>
            <a:r>
              <a:rPr lang="fr-FR" sz="1600" b="1" dirty="0" smtClean="0">
                <a:solidFill>
                  <a:srgbClr val="00B050"/>
                </a:solidFill>
              </a:rPr>
              <a:t> : </a:t>
            </a:r>
            <a:r>
              <a:rPr lang="fr-FR" sz="1600" dirty="0" smtClean="0"/>
              <a:t>les données transiteront par l'URL (ne pas dépasser </a:t>
            </a:r>
            <a:r>
              <a:rPr lang="fr-FR" sz="1600" b="1" dirty="0" smtClean="0"/>
              <a:t>256</a:t>
            </a:r>
            <a:r>
              <a:rPr lang="fr-FR" sz="1600" dirty="0" smtClean="0"/>
              <a:t> caractères)  comme on l'a appris précédemment. On pourra les récupérer grâce à l'</a:t>
            </a:r>
            <a:r>
              <a:rPr lang="fr-FR" sz="1600" dirty="0" err="1" smtClean="0"/>
              <a:t>array</a:t>
            </a:r>
            <a:r>
              <a:rPr lang="fr-FR" sz="1600" dirty="0" smtClean="0"/>
              <a:t> </a:t>
            </a:r>
            <a:r>
              <a:rPr lang="fr-FR" sz="1600" b="1" dirty="0" smtClean="0">
                <a:solidFill>
                  <a:srgbClr val="00B050"/>
                </a:solidFill>
              </a:rPr>
              <a:t>$_GET</a:t>
            </a:r>
            <a:r>
              <a:rPr lang="fr-FR" sz="1600" dirty="0" smtClean="0"/>
              <a:t>. </a:t>
            </a:r>
          </a:p>
          <a:p>
            <a:pPr lvl="1"/>
            <a:endParaRPr lang="fr-FR" sz="1600" dirty="0" smtClean="0"/>
          </a:p>
          <a:p>
            <a:pPr lvl="1">
              <a:buFont typeface="Arial" pitchFamily="34" charset="0"/>
              <a:buChar char="•"/>
            </a:pPr>
            <a:r>
              <a:rPr lang="fr-FR" sz="1600" b="1" dirty="0" smtClean="0">
                <a:solidFill>
                  <a:srgbClr val="00B050"/>
                </a:solidFill>
              </a:rPr>
              <a:t>post : </a:t>
            </a:r>
            <a:r>
              <a:rPr lang="fr-FR" sz="1600" dirty="0" smtClean="0"/>
              <a:t>les données ne transiteront pas par l'URL. On pourra les récupérer grâce à l'</a:t>
            </a:r>
            <a:r>
              <a:rPr lang="fr-FR" sz="1600" dirty="0" err="1" smtClean="0"/>
              <a:t>array</a:t>
            </a:r>
            <a:r>
              <a:rPr lang="fr-FR" sz="1600" dirty="0" smtClean="0"/>
              <a:t> </a:t>
            </a:r>
            <a:r>
              <a:rPr lang="fr-FR" sz="1600" b="1" dirty="0" smtClean="0">
                <a:solidFill>
                  <a:srgbClr val="00B050"/>
                </a:solidFill>
              </a:rPr>
              <a:t>$_POST</a:t>
            </a:r>
            <a:r>
              <a:rPr lang="fr-FR" sz="1600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fr-FR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467544" y="4211796"/>
            <a:ext cx="824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La  cible :</a:t>
            </a:r>
            <a:endParaRPr lang="fr-FR" sz="1600" dirty="0"/>
          </a:p>
        </p:txBody>
      </p:sp>
      <p:pic>
        <p:nvPicPr>
          <p:cNvPr id="9" name="Image 8" descr="cib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4365104"/>
            <a:ext cx="6068142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3200" dirty="0" smtClean="0">
                <a:latin typeface="Berlin Sans FB Demi" pitchFamily="34" charset="0"/>
              </a:rPr>
              <a:t>Créer la base du formulaire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39552" y="980728"/>
            <a:ext cx="86044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Les éléments du formulaire :</a:t>
            </a:r>
          </a:p>
          <a:p>
            <a:endParaRPr lang="fr-FR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600" b="1" dirty="0" smtClean="0">
                <a:solidFill>
                  <a:srgbClr val="FF0000"/>
                </a:solidFill>
              </a:rPr>
              <a:t> input :</a:t>
            </a:r>
          </a:p>
          <a:p>
            <a:endParaRPr lang="fr-FR" sz="1600" b="1" dirty="0" smtClean="0">
              <a:solidFill>
                <a:srgbClr val="FF0000"/>
              </a:solidFill>
            </a:endParaRPr>
          </a:p>
          <a:p>
            <a:r>
              <a:rPr lang="fr-FR" sz="1600" b="1" dirty="0" smtClean="0">
                <a:solidFill>
                  <a:srgbClr val="0070C0"/>
                </a:solidFill>
              </a:rPr>
              <a:t>     Champ text:         </a:t>
            </a:r>
            <a:r>
              <a:rPr lang="en-US" sz="1600" dirty="0" smtClean="0"/>
              <a:t>&lt;</a:t>
            </a:r>
            <a:r>
              <a:rPr lang="en-US" sz="1600" b="1" dirty="0" smtClean="0">
                <a:solidFill>
                  <a:srgbClr val="00B050"/>
                </a:solidFill>
              </a:rPr>
              <a:t>input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type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FF0000"/>
                </a:solidFill>
              </a:rPr>
              <a:t>"text"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name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FF0000"/>
                </a:solidFill>
              </a:rPr>
              <a:t>"pseudo" </a:t>
            </a:r>
            <a:r>
              <a:rPr lang="en-US" sz="1600" dirty="0" smtClean="0">
                <a:solidFill>
                  <a:srgbClr val="00B050"/>
                </a:solidFill>
              </a:rPr>
              <a:t>value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FF0000"/>
                </a:solidFill>
              </a:rPr>
              <a:t>“</a:t>
            </a:r>
            <a:r>
              <a:rPr lang="en-US" sz="1600" dirty="0" err="1" smtClean="0">
                <a:solidFill>
                  <a:srgbClr val="FF0000"/>
                </a:solidFill>
              </a:rPr>
              <a:t>toto</a:t>
            </a:r>
            <a:r>
              <a:rPr lang="en-US" sz="1600" dirty="0" smtClean="0">
                <a:solidFill>
                  <a:srgbClr val="FF0000"/>
                </a:solidFill>
              </a:rPr>
              <a:t>" </a:t>
            </a:r>
            <a:r>
              <a:rPr lang="en-US" sz="1600" dirty="0" smtClean="0">
                <a:solidFill>
                  <a:srgbClr val="00B050"/>
                </a:solidFill>
              </a:rPr>
              <a:t>/&gt;.</a:t>
            </a:r>
            <a:endParaRPr lang="fr-FR" sz="1600" dirty="0" smtClean="0">
              <a:solidFill>
                <a:srgbClr val="00B050"/>
              </a:solidFill>
            </a:endParaRPr>
          </a:p>
          <a:p>
            <a:r>
              <a:rPr lang="fr-FR" sz="1600" dirty="0" smtClean="0"/>
              <a:t>                                              </a:t>
            </a:r>
            <a:r>
              <a:rPr lang="fr-FR" sz="1400" dirty="0" err="1" smtClean="0">
                <a:solidFill>
                  <a:srgbClr val="00B050"/>
                </a:solidFill>
              </a:rPr>
              <a:t>name</a:t>
            </a:r>
            <a:r>
              <a:rPr lang="fr-FR" sz="1400" dirty="0" smtClean="0"/>
              <a:t>: obligatoire;              </a:t>
            </a:r>
            <a:r>
              <a:rPr lang="fr-FR" sz="1400" dirty="0" smtClean="0">
                <a:solidFill>
                  <a:srgbClr val="00B050"/>
                </a:solidFill>
              </a:rPr>
              <a:t>value</a:t>
            </a:r>
            <a:r>
              <a:rPr lang="fr-FR" sz="1400" dirty="0" smtClean="0"/>
              <a:t>: facultatif ;</a:t>
            </a:r>
          </a:p>
          <a:p>
            <a:r>
              <a:rPr lang="fr-FR" sz="1400" dirty="0" smtClean="0"/>
              <a:t>                            </a:t>
            </a:r>
          </a:p>
          <a:p>
            <a:r>
              <a:rPr lang="fr-FR" sz="1400" b="1" dirty="0" smtClean="0">
                <a:solidFill>
                  <a:srgbClr val="0070C0"/>
                </a:solidFill>
              </a:rPr>
              <a:t>     Checkbox</a:t>
            </a:r>
            <a:r>
              <a:rPr lang="fr-FR" sz="1400" dirty="0" smtClean="0">
                <a:solidFill>
                  <a:srgbClr val="0070C0"/>
                </a:solidFill>
              </a:rPr>
              <a:t>:        </a:t>
            </a:r>
            <a:r>
              <a:rPr lang="en-US" sz="1400" dirty="0" smtClean="0"/>
              <a:t>&lt;</a:t>
            </a:r>
            <a:r>
              <a:rPr lang="en-US" sz="1400" b="1" dirty="0" smtClean="0">
                <a:solidFill>
                  <a:srgbClr val="00B050"/>
                </a:solidFill>
              </a:rPr>
              <a:t>input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type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rgbClr val="FF0000"/>
                </a:solidFill>
              </a:rPr>
              <a:t>"checkbox"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name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rgbClr val="FF0000"/>
                </a:solidFill>
              </a:rPr>
              <a:t>"case"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id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rgbClr val="FF0000"/>
                </a:solidFill>
              </a:rPr>
              <a:t>"case"</a:t>
            </a:r>
            <a:r>
              <a:rPr lang="en-US" sz="1400" dirty="0" smtClean="0"/>
              <a:t> /&gt; &lt;</a:t>
            </a:r>
            <a:r>
              <a:rPr lang="en-US" sz="1400" b="1" dirty="0" smtClean="0">
                <a:solidFill>
                  <a:srgbClr val="00B050"/>
                </a:solidFill>
              </a:rPr>
              <a:t>label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for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rgbClr val="FF0000"/>
                </a:solidFill>
              </a:rPr>
              <a:t>"case"</a:t>
            </a:r>
            <a:r>
              <a:rPr lang="en-US" sz="1400" dirty="0" smtClean="0"/>
              <a:t>&gt;Ma case à </a:t>
            </a:r>
            <a:r>
              <a:rPr lang="en-US" sz="1400" dirty="0" err="1" smtClean="0"/>
              <a:t>cocher</a:t>
            </a:r>
            <a:r>
              <a:rPr lang="en-US" sz="1400" dirty="0" smtClean="0"/>
              <a:t>&lt;/</a:t>
            </a:r>
            <a:r>
              <a:rPr lang="en-US" sz="1400" b="1" dirty="0" smtClean="0">
                <a:solidFill>
                  <a:srgbClr val="00B050"/>
                </a:solidFill>
              </a:rPr>
              <a:t>label</a:t>
            </a:r>
            <a:r>
              <a:rPr lang="en-US" sz="1400" dirty="0" smtClean="0"/>
              <a:t>&gt;</a:t>
            </a:r>
            <a:endParaRPr lang="fr-FR" sz="1400" dirty="0" smtClean="0"/>
          </a:p>
          <a:p>
            <a:r>
              <a:rPr lang="fr-FR" sz="1400" dirty="0" smtClean="0"/>
              <a:t> </a:t>
            </a:r>
          </a:p>
          <a:p>
            <a:r>
              <a:rPr lang="fr-FR" sz="1400" dirty="0" smtClean="0"/>
              <a:t>     </a:t>
            </a:r>
            <a:r>
              <a:rPr lang="fr-FR" sz="1400" b="1" dirty="0" smtClean="0">
                <a:solidFill>
                  <a:srgbClr val="0070C0"/>
                </a:solidFill>
              </a:rPr>
              <a:t>Submit :           </a:t>
            </a:r>
            <a:r>
              <a:rPr lang="en-US" sz="1400" dirty="0" smtClean="0"/>
              <a:t>&lt;</a:t>
            </a:r>
            <a:r>
              <a:rPr lang="en-US" sz="1400" b="1" dirty="0" smtClean="0">
                <a:solidFill>
                  <a:srgbClr val="00B050"/>
                </a:solidFill>
              </a:rPr>
              <a:t>input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type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rgbClr val="FF0000"/>
                </a:solidFill>
              </a:rPr>
              <a:t>“submit"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00B050"/>
                </a:solidFill>
              </a:rPr>
              <a:t>value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rgbClr val="FF0000"/>
                </a:solidFill>
              </a:rPr>
              <a:t>“</a:t>
            </a:r>
            <a:r>
              <a:rPr lang="en-US" sz="1400" dirty="0" err="1" smtClean="0">
                <a:solidFill>
                  <a:srgbClr val="FF0000"/>
                </a:solidFill>
              </a:rPr>
              <a:t>Valider</a:t>
            </a:r>
            <a:r>
              <a:rPr lang="en-US" sz="1400" dirty="0" smtClean="0">
                <a:solidFill>
                  <a:srgbClr val="FF0000"/>
                </a:solidFill>
              </a:rPr>
              <a:t>" </a:t>
            </a:r>
            <a:r>
              <a:rPr lang="en-US" sz="1400" dirty="0" smtClean="0">
                <a:solidFill>
                  <a:srgbClr val="00B050"/>
                </a:solidFill>
              </a:rPr>
              <a:t>/&gt;.</a:t>
            </a:r>
            <a:r>
              <a:rPr lang="fr-FR" sz="1400" dirty="0" smtClean="0"/>
              <a:t> </a:t>
            </a:r>
          </a:p>
          <a:p>
            <a:endParaRPr lang="fr-FR" sz="1400" dirty="0" smtClean="0"/>
          </a:p>
          <a:p>
            <a:r>
              <a:rPr lang="fr-FR" sz="1400" dirty="0" smtClean="0"/>
              <a:t>      </a:t>
            </a:r>
            <a:r>
              <a:rPr lang="fr-FR" sz="1400" b="1" dirty="0" smtClean="0">
                <a:solidFill>
                  <a:srgbClr val="0070C0"/>
                </a:solidFill>
              </a:rPr>
              <a:t>Radio</a:t>
            </a:r>
            <a:r>
              <a:rPr lang="fr-FR" sz="1400" dirty="0" smtClean="0"/>
              <a:t> :            &lt;</a:t>
            </a:r>
            <a:r>
              <a:rPr lang="fr-FR" sz="1400" dirty="0" smtClean="0">
                <a:solidFill>
                  <a:srgbClr val="00B050"/>
                </a:solidFill>
              </a:rPr>
              <a:t>input</a:t>
            </a:r>
            <a:r>
              <a:rPr lang="fr-FR" sz="1400" dirty="0" smtClean="0"/>
              <a:t> </a:t>
            </a:r>
            <a:r>
              <a:rPr lang="fr-FR" sz="1400" dirty="0" smtClean="0">
                <a:solidFill>
                  <a:srgbClr val="00B050"/>
                </a:solidFill>
              </a:rPr>
              <a:t>type</a:t>
            </a:r>
            <a:r>
              <a:rPr lang="fr-FR" sz="1400" dirty="0" smtClean="0"/>
              <a:t>=</a:t>
            </a:r>
            <a:r>
              <a:rPr lang="fr-FR" sz="1400" dirty="0" smtClean="0">
                <a:solidFill>
                  <a:srgbClr val="FF0000"/>
                </a:solidFill>
              </a:rPr>
              <a:t>"radio" </a:t>
            </a:r>
            <a:r>
              <a:rPr lang="fr-FR" sz="1400" dirty="0" err="1" smtClean="0">
                <a:solidFill>
                  <a:srgbClr val="00B050"/>
                </a:solidFill>
              </a:rPr>
              <a:t>name</a:t>
            </a:r>
            <a:r>
              <a:rPr lang="fr-FR" sz="1400" dirty="0" smtClean="0"/>
              <a:t>=</a:t>
            </a:r>
            <a:r>
              <a:rPr lang="fr-FR" sz="1400" dirty="0" smtClean="0">
                <a:solidFill>
                  <a:srgbClr val="FF0000"/>
                </a:solidFill>
              </a:rPr>
              <a:t>"frites" </a:t>
            </a:r>
            <a:r>
              <a:rPr lang="fr-FR" sz="1400" dirty="0" smtClean="0">
                <a:solidFill>
                  <a:srgbClr val="00B050"/>
                </a:solidFill>
              </a:rPr>
              <a:t>value</a:t>
            </a:r>
            <a:r>
              <a:rPr lang="fr-FR" sz="1400" dirty="0" smtClean="0"/>
              <a:t>=</a:t>
            </a:r>
            <a:r>
              <a:rPr lang="fr-FR" sz="1400" dirty="0" smtClean="0">
                <a:solidFill>
                  <a:srgbClr val="FF0000"/>
                </a:solidFill>
              </a:rPr>
              <a:t>"oui"</a:t>
            </a:r>
            <a:r>
              <a:rPr lang="fr-FR" sz="1400" dirty="0" smtClean="0"/>
              <a:t> </a:t>
            </a:r>
            <a:r>
              <a:rPr lang="fr-FR" sz="1400" dirty="0" err="1" smtClean="0">
                <a:solidFill>
                  <a:srgbClr val="00B050"/>
                </a:solidFill>
              </a:rPr>
              <a:t>checked</a:t>
            </a:r>
            <a:r>
              <a:rPr lang="fr-FR" sz="1400" dirty="0" smtClean="0"/>
              <a:t>=</a:t>
            </a:r>
            <a:r>
              <a:rPr lang="fr-FR" sz="1400" dirty="0" smtClean="0">
                <a:solidFill>
                  <a:srgbClr val="FF0000"/>
                </a:solidFill>
              </a:rPr>
              <a:t>"</a:t>
            </a:r>
            <a:r>
              <a:rPr lang="fr-FR" sz="1400" dirty="0" err="1" smtClean="0">
                <a:solidFill>
                  <a:srgbClr val="FF0000"/>
                </a:solidFill>
              </a:rPr>
              <a:t>checked</a:t>
            </a:r>
            <a:r>
              <a:rPr lang="fr-FR" sz="1400" dirty="0" smtClean="0">
                <a:solidFill>
                  <a:srgbClr val="FF0000"/>
                </a:solidFill>
              </a:rPr>
              <a:t>" </a:t>
            </a:r>
            <a:r>
              <a:rPr lang="fr-FR" sz="1400" dirty="0" smtClean="0"/>
              <a:t>/&gt; &lt;label for="oui"&gt;Oui&lt;/label&gt;</a:t>
            </a:r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textarea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dirty="0" smtClean="0">
                <a:solidFill>
                  <a:srgbClr val="FF0000"/>
                </a:solidFill>
              </a:rPr>
              <a:t>:     </a:t>
            </a:r>
            <a:r>
              <a:rPr lang="fr-FR" sz="1600" dirty="0" smtClean="0"/>
              <a:t>&lt;</a:t>
            </a:r>
            <a:r>
              <a:rPr lang="fr-FR" sz="1600" dirty="0" err="1" smtClean="0">
                <a:solidFill>
                  <a:srgbClr val="00B050"/>
                </a:solidFill>
              </a:rPr>
              <a:t>textarea</a:t>
            </a:r>
            <a:r>
              <a:rPr lang="fr-FR" sz="1600" dirty="0" smtClean="0">
                <a:solidFill>
                  <a:srgbClr val="00B050"/>
                </a:solidFill>
              </a:rPr>
              <a:t> </a:t>
            </a:r>
            <a:r>
              <a:rPr lang="fr-FR" sz="1600" dirty="0" err="1" smtClean="0">
                <a:solidFill>
                  <a:srgbClr val="00B050"/>
                </a:solidFill>
              </a:rPr>
              <a:t>name</a:t>
            </a:r>
            <a:r>
              <a:rPr lang="fr-FR" sz="1600" dirty="0" smtClean="0">
                <a:solidFill>
                  <a:srgbClr val="00B050"/>
                </a:solidFill>
              </a:rPr>
              <a:t>=</a:t>
            </a:r>
            <a:r>
              <a:rPr lang="fr-FR" sz="1600" dirty="0" smtClean="0">
                <a:solidFill>
                  <a:srgbClr val="FF0000"/>
                </a:solidFill>
              </a:rPr>
              <a:t>"message" </a:t>
            </a:r>
            <a:r>
              <a:rPr lang="fr-FR" sz="1600" dirty="0" err="1" smtClean="0">
                <a:solidFill>
                  <a:srgbClr val="00B050"/>
                </a:solidFill>
              </a:rPr>
              <a:t>rows</a:t>
            </a:r>
            <a:r>
              <a:rPr lang="fr-FR" sz="1600" dirty="0" smtClean="0">
                <a:solidFill>
                  <a:srgbClr val="00B050"/>
                </a:solidFill>
              </a:rPr>
              <a:t>=</a:t>
            </a:r>
            <a:r>
              <a:rPr lang="fr-FR" sz="1600" dirty="0" smtClean="0">
                <a:solidFill>
                  <a:srgbClr val="FF0000"/>
                </a:solidFill>
              </a:rPr>
              <a:t>"8"</a:t>
            </a:r>
            <a:r>
              <a:rPr lang="fr-FR" sz="1600" dirty="0" smtClean="0">
                <a:solidFill>
                  <a:srgbClr val="00B050"/>
                </a:solidFill>
              </a:rPr>
              <a:t> cols=</a:t>
            </a:r>
            <a:r>
              <a:rPr lang="fr-FR" sz="1600" dirty="0" smtClean="0">
                <a:solidFill>
                  <a:srgbClr val="FF0000"/>
                </a:solidFill>
              </a:rPr>
              <a:t>"45"</a:t>
            </a:r>
            <a:r>
              <a:rPr lang="fr-FR" sz="1600" dirty="0" smtClean="0">
                <a:solidFill>
                  <a:srgbClr val="00B050"/>
                </a:solidFill>
              </a:rPr>
              <a:t>&gt;</a:t>
            </a:r>
            <a:r>
              <a:rPr lang="fr-FR" sz="1600" dirty="0" smtClean="0"/>
              <a:t>Votre message ici</a:t>
            </a:r>
            <a:r>
              <a:rPr lang="fr-FR" sz="1600" dirty="0" smtClean="0">
                <a:solidFill>
                  <a:srgbClr val="00B050"/>
                </a:solidFill>
              </a:rPr>
              <a:t>&lt;/</a:t>
            </a:r>
            <a:r>
              <a:rPr lang="fr-FR" sz="1600" dirty="0" err="1" smtClean="0">
                <a:solidFill>
                  <a:srgbClr val="00B050"/>
                </a:solidFill>
              </a:rPr>
              <a:t>textarea</a:t>
            </a:r>
            <a:r>
              <a:rPr lang="fr-FR" sz="1600" dirty="0" smtClean="0">
                <a:solidFill>
                  <a:srgbClr val="00B050"/>
                </a:solidFill>
              </a:rPr>
              <a:t>&gt;</a:t>
            </a:r>
          </a:p>
          <a:p>
            <a:pPr>
              <a:buFont typeface="Arial" pitchFamily="34" charset="0"/>
              <a:buChar char="•"/>
            </a:pPr>
            <a:endParaRPr lang="fr-FR" sz="1600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sz="1600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sz="1600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FF0000"/>
                </a:solidFill>
              </a:rPr>
              <a:t> </a:t>
            </a:r>
            <a:r>
              <a:rPr lang="fr-FR" sz="1600" b="1" dirty="0" smtClean="0">
                <a:solidFill>
                  <a:srgbClr val="FF0000"/>
                </a:solidFill>
              </a:rPr>
              <a:t>select :         </a:t>
            </a:r>
            <a:r>
              <a:rPr lang="fr-FR" sz="1600" b="1" dirty="0" smtClean="0"/>
              <a:t>&lt;</a:t>
            </a:r>
            <a:r>
              <a:rPr lang="fr-FR" sz="1600" b="1" dirty="0" smtClean="0">
                <a:solidFill>
                  <a:srgbClr val="00B050"/>
                </a:solidFill>
              </a:rPr>
              <a:t>select </a:t>
            </a:r>
            <a:r>
              <a:rPr lang="fr-FR" sz="1600" b="1" dirty="0" err="1" smtClean="0">
                <a:solidFill>
                  <a:srgbClr val="00B050"/>
                </a:solidFill>
              </a:rPr>
              <a:t>name</a:t>
            </a:r>
            <a:r>
              <a:rPr lang="fr-FR" sz="1600" b="1" dirty="0" smtClean="0">
                <a:solidFill>
                  <a:srgbClr val="00B050"/>
                </a:solidFill>
              </a:rPr>
              <a:t>=</a:t>
            </a:r>
            <a:r>
              <a:rPr lang="fr-FR" sz="1600" b="1" dirty="0" smtClean="0">
                <a:solidFill>
                  <a:srgbClr val="FF0000"/>
                </a:solidFill>
              </a:rPr>
              <a:t>"choix"</a:t>
            </a:r>
            <a:r>
              <a:rPr lang="fr-FR" sz="1600" b="1" dirty="0" smtClean="0">
                <a:solidFill>
                  <a:srgbClr val="00B050"/>
                </a:solidFill>
              </a:rPr>
              <a:t>&gt; </a:t>
            </a:r>
            <a:r>
              <a:rPr lang="fr-FR" sz="1600" dirty="0" smtClean="0"/>
              <a:t>&lt;option </a:t>
            </a:r>
            <a:r>
              <a:rPr lang="fr-FR" sz="1600" dirty="0" smtClean="0">
                <a:solidFill>
                  <a:srgbClr val="00B050"/>
                </a:solidFill>
              </a:rPr>
              <a:t>value</a:t>
            </a:r>
            <a:r>
              <a:rPr lang="fr-FR" sz="1600" dirty="0" smtClean="0"/>
              <a:t>=</a:t>
            </a:r>
            <a:r>
              <a:rPr lang="fr-FR" sz="1600" dirty="0" smtClean="0">
                <a:solidFill>
                  <a:srgbClr val="FF0000"/>
                </a:solidFill>
              </a:rPr>
              <a:t>"choix1"</a:t>
            </a:r>
            <a:r>
              <a:rPr lang="fr-FR" sz="1600" dirty="0" smtClean="0"/>
              <a:t>&gt;Choix1 &lt;/option&gt;  … </a:t>
            </a:r>
            <a:r>
              <a:rPr lang="fr-FR" sz="1600" b="1" dirty="0" smtClean="0">
                <a:solidFill>
                  <a:srgbClr val="00B050"/>
                </a:solidFill>
              </a:rPr>
              <a:t>&lt;/select&gt;</a:t>
            </a:r>
          </a:p>
          <a:p>
            <a:r>
              <a:rPr lang="fr-FR" sz="1600" b="1" dirty="0" smtClean="0">
                <a:solidFill>
                  <a:srgbClr val="00B050"/>
                </a:solidFill>
              </a:rPr>
              <a:t>                                         </a:t>
            </a:r>
            <a:r>
              <a:rPr lang="fr-FR" sz="1400" dirty="0" smtClean="0"/>
              <a:t>attribut:  </a:t>
            </a:r>
            <a:r>
              <a:rPr lang="fr-FR" sz="1400" dirty="0" err="1" smtClean="0">
                <a:solidFill>
                  <a:srgbClr val="00B050"/>
                </a:solidFill>
              </a:rPr>
              <a:t>selected</a:t>
            </a:r>
            <a:r>
              <a:rPr lang="fr-FR" sz="1400" b="1" dirty="0" smtClean="0">
                <a:solidFill>
                  <a:srgbClr val="00B050"/>
                </a:solidFill>
              </a:rPr>
              <a:t>=</a:t>
            </a:r>
            <a:r>
              <a:rPr lang="fr-FR" sz="1400" b="1" dirty="0" smtClean="0">
                <a:solidFill>
                  <a:srgbClr val="FF0000"/>
                </a:solidFill>
              </a:rPr>
              <a:t>"</a:t>
            </a:r>
            <a:r>
              <a:rPr lang="fr-FR" sz="1400" dirty="0" err="1" smtClean="0">
                <a:solidFill>
                  <a:srgbClr val="FF0000"/>
                </a:solidFill>
              </a:rPr>
              <a:t>selected</a:t>
            </a:r>
            <a:r>
              <a:rPr lang="fr-FR" sz="1400" b="1" dirty="0" smtClean="0">
                <a:solidFill>
                  <a:srgbClr val="FF0000"/>
                </a:solidFill>
              </a:rPr>
              <a:t>"</a:t>
            </a:r>
          </a:p>
          <a:p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3200" dirty="0" smtClean="0">
                <a:latin typeface="Berlin Sans FB Demi" pitchFamily="34" charset="0"/>
              </a:rPr>
              <a:t>Créer la base du formulaire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39552" y="980728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Pourquoi les formulaires ne sont pas sûrs :  </a:t>
            </a:r>
            <a:r>
              <a:rPr lang="fr-FR" b="1" dirty="0" smtClean="0">
                <a:solidFill>
                  <a:srgbClr val="00B050"/>
                </a:solidFill>
              </a:rPr>
              <a:t>règles à retenir 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99592" y="141277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600" dirty="0" smtClean="0"/>
              <a:t>   Vous ne pouvez pas supposer que vous allez recevoir ce que vous attendiez.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   Ne faites jamais, confiance aux utilisateurs </a:t>
            </a:r>
            <a:endParaRPr lang="fr-FR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539552" y="227687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La faille XSS (</a:t>
            </a:r>
            <a:r>
              <a:rPr lang="fr-FR" b="1" dirty="0" smtClean="0"/>
              <a:t>Cross-Site Scripting</a:t>
            </a:r>
            <a:r>
              <a:rPr lang="fr-FR" b="1" dirty="0" smtClean="0">
                <a:solidFill>
                  <a:srgbClr val="FF0000"/>
                </a:solidFill>
              </a:rPr>
              <a:t>) :  </a:t>
            </a:r>
            <a:r>
              <a:rPr lang="fr-FR" b="1" dirty="0" smtClean="0">
                <a:solidFill>
                  <a:srgbClr val="002060"/>
                </a:solidFill>
              </a:rPr>
              <a:t>attention au code HTML que vous recevez !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39552" y="263691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Arial" pitchFamily="34" charset="0"/>
              <a:buChar char="•"/>
            </a:pPr>
            <a:r>
              <a:rPr lang="fr-FR" sz="1600" dirty="0" smtClean="0"/>
              <a:t>  XSS réfléchi ( ou non permanent) </a:t>
            </a:r>
          </a:p>
          <a:p>
            <a:pPr lvl="2">
              <a:buFont typeface="Arial" pitchFamily="34" charset="0"/>
              <a:buChar char="•"/>
            </a:pPr>
            <a:r>
              <a:rPr lang="fr-FR" sz="1600" dirty="0" smtClean="0"/>
              <a:t>  XSS stocké (ou permanent)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39552" y="357301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La solution :</a:t>
            </a:r>
            <a:endParaRPr lang="fr-FR" sz="1400" dirty="0">
              <a:solidFill>
                <a:srgbClr val="00206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43608" y="4005064"/>
            <a:ext cx="727280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La fonction </a:t>
            </a:r>
            <a:r>
              <a:rPr lang="fr-FR" b="1" dirty="0" smtClean="0">
                <a:solidFill>
                  <a:srgbClr val="00B050"/>
                </a:solidFill>
              </a:rPr>
              <a:t>htmlspecialchars :  </a:t>
            </a:r>
          </a:p>
          <a:p>
            <a:endParaRPr lang="fr-FR" b="1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   Elle convertit  quelques caractères prédéfinis en  entités HTML.</a:t>
            </a:r>
          </a:p>
          <a:p>
            <a:endParaRPr lang="fr-FR" dirty="0" smtClean="0"/>
          </a:p>
          <a:p>
            <a:pPr lvl="2"/>
            <a:r>
              <a:rPr lang="fr-FR" sz="1600" b="1" dirty="0" smtClean="0">
                <a:solidFill>
                  <a:srgbClr val="00B050"/>
                </a:solidFill>
              </a:rPr>
              <a:t>&amp;</a:t>
            </a:r>
            <a:r>
              <a:rPr lang="fr-FR" sz="1600" dirty="0" smtClean="0"/>
              <a:t> (Esperluette)                  devient   </a:t>
            </a:r>
            <a:r>
              <a:rPr lang="fr-FR" sz="1600" b="1" dirty="0" smtClean="0"/>
              <a:t>&amp;</a:t>
            </a:r>
            <a:r>
              <a:rPr lang="fr-FR" sz="1600" b="1" dirty="0" err="1" smtClean="0"/>
              <a:t>amp</a:t>
            </a:r>
            <a:r>
              <a:rPr lang="fr-FR" sz="1600" dirty="0" smtClean="0"/>
              <a:t>;</a:t>
            </a:r>
          </a:p>
          <a:p>
            <a:pPr lvl="2"/>
            <a:r>
              <a:rPr lang="fr-FR" sz="1600" b="1" dirty="0" smtClean="0">
                <a:solidFill>
                  <a:srgbClr val="00B050"/>
                </a:solidFill>
              </a:rPr>
              <a:t>"</a:t>
            </a:r>
            <a:r>
              <a:rPr lang="fr-FR" sz="1600" dirty="0" smtClean="0"/>
              <a:t>(Doubles guillemets)       devient   </a:t>
            </a:r>
            <a:r>
              <a:rPr lang="fr-FR" sz="1600" b="1" dirty="0" smtClean="0"/>
              <a:t>&amp;</a:t>
            </a:r>
            <a:r>
              <a:rPr lang="fr-FR" sz="1600" b="1" dirty="0" err="1" smtClean="0"/>
              <a:t>quot</a:t>
            </a:r>
            <a:r>
              <a:rPr lang="fr-FR" sz="1600" dirty="0" smtClean="0"/>
              <a:t>;</a:t>
            </a:r>
          </a:p>
          <a:p>
            <a:pPr lvl="2"/>
            <a:r>
              <a:rPr lang="fr-FR" sz="1600" b="1" dirty="0" smtClean="0">
                <a:solidFill>
                  <a:srgbClr val="00B050"/>
                </a:solidFill>
              </a:rPr>
              <a:t>'</a:t>
            </a:r>
            <a:r>
              <a:rPr lang="fr-FR" sz="1600" dirty="0" smtClean="0"/>
              <a:t>(Apostrophe)                      devient   </a:t>
            </a:r>
            <a:r>
              <a:rPr lang="fr-FR" sz="1600" b="1" dirty="0" smtClean="0"/>
              <a:t>&amp;#039</a:t>
            </a:r>
          </a:p>
          <a:p>
            <a:pPr lvl="2"/>
            <a:r>
              <a:rPr lang="fr-FR" sz="1600" b="1" dirty="0" smtClean="0">
                <a:solidFill>
                  <a:srgbClr val="00B050"/>
                </a:solidFill>
              </a:rPr>
              <a:t>&lt;</a:t>
            </a:r>
            <a:r>
              <a:rPr lang="fr-FR" sz="1600" dirty="0" smtClean="0"/>
              <a:t>(Inférieur à)                       devient   </a:t>
            </a:r>
            <a:r>
              <a:rPr lang="fr-FR" sz="1600" b="1" dirty="0" smtClean="0"/>
              <a:t>&amp;</a:t>
            </a:r>
            <a:r>
              <a:rPr lang="fr-FR" sz="1600" b="1" dirty="0" err="1" smtClean="0"/>
              <a:t>lt</a:t>
            </a:r>
            <a:r>
              <a:rPr lang="fr-FR" sz="1600" b="1" dirty="0" smtClean="0"/>
              <a:t>;</a:t>
            </a:r>
          </a:p>
          <a:p>
            <a:pPr lvl="2"/>
            <a:r>
              <a:rPr lang="fr-FR" sz="1600" b="1" dirty="0" smtClean="0">
                <a:solidFill>
                  <a:srgbClr val="00B050"/>
                </a:solidFill>
              </a:rPr>
              <a:t>&gt;</a:t>
            </a:r>
            <a:r>
              <a:rPr lang="fr-FR" sz="1600" dirty="0" smtClean="0"/>
              <a:t> (Supérieur à)                    devient   </a:t>
            </a:r>
            <a:r>
              <a:rPr lang="fr-FR" sz="1600" b="1" dirty="0" smtClean="0"/>
              <a:t>&amp;gt;   </a:t>
            </a:r>
            <a:endParaRPr lang="fr-F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3200" dirty="0" smtClean="0">
                <a:latin typeface="Berlin Sans FB Demi" pitchFamily="34" charset="0"/>
              </a:rPr>
              <a:t>Créer la base du formulaire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39552" y="98072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L'envoi de fichiers :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99592" y="141277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Le formulaire d'envoi de fichier :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71600" y="1844824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600" dirty="0" smtClean="0"/>
              <a:t>&lt;</a:t>
            </a:r>
            <a:r>
              <a:rPr lang="fr-FR" sz="1600" dirty="0" err="1" smtClean="0">
                <a:solidFill>
                  <a:srgbClr val="00B050"/>
                </a:solidFill>
              </a:rPr>
              <a:t>form</a:t>
            </a:r>
            <a:r>
              <a:rPr lang="fr-FR" sz="1600" dirty="0" smtClean="0"/>
              <a:t> </a:t>
            </a:r>
            <a:r>
              <a:rPr lang="fr-FR" sz="1600" dirty="0" smtClean="0">
                <a:solidFill>
                  <a:srgbClr val="00B050"/>
                </a:solidFill>
              </a:rPr>
              <a:t>action</a:t>
            </a:r>
            <a:r>
              <a:rPr lang="fr-FR" sz="1600" dirty="0" smtClean="0"/>
              <a:t>="</a:t>
            </a:r>
            <a:r>
              <a:rPr lang="fr-FR" sz="1600" dirty="0" smtClean="0">
                <a:solidFill>
                  <a:srgbClr val="FF0000"/>
                </a:solidFill>
              </a:rPr>
              <a:t>cible_envoi.php</a:t>
            </a:r>
            <a:r>
              <a:rPr lang="fr-FR" sz="1600" dirty="0" smtClean="0"/>
              <a:t>" </a:t>
            </a:r>
            <a:r>
              <a:rPr lang="fr-FR" sz="1600" dirty="0" err="1" smtClean="0">
                <a:solidFill>
                  <a:srgbClr val="00B050"/>
                </a:solidFill>
              </a:rPr>
              <a:t>method</a:t>
            </a:r>
            <a:r>
              <a:rPr lang="fr-FR" sz="1600" dirty="0" smtClean="0"/>
              <a:t>="</a:t>
            </a:r>
            <a:r>
              <a:rPr lang="fr-FR" sz="1600" dirty="0" smtClean="0">
                <a:solidFill>
                  <a:srgbClr val="FF0000"/>
                </a:solidFill>
              </a:rPr>
              <a:t>post</a:t>
            </a:r>
            <a:r>
              <a:rPr lang="fr-FR" sz="1600" dirty="0" smtClean="0"/>
              <a:t>" </a:t>
            </a:r>
            <a:r>
              <a:rPr lang="fr-FR" sz="1600" dirty="0" err="1" smtClean="0">
                <a:solidFill>
                  <a:srgbClr val="00B050"/>
                </a:solidFill>
              </a:rPr>
              <a:t>enctype</a:t>
            </a:r>
            <a:r>
              <a:rPr lang="fr-FR" sz="1600" dirty="0" smtClean="0"/>
              <a:t>="</a:t>
            </a:r>
            <a:r>
              <a:rPr lang="fr-FR" sz="1600" dirty="0" err="1" smtClean="0">
                <a:solidFill>
                  <a:srgbClr val="FF0000"/>
                </a:solidFill>
              </a:rPr>
              <a:t>multipart</a:t>
            </a:r>
            <a:r>
              <a:rPr lang="fr-FR" sz="1600" dirty="0" smtClean="0">
                <a:solidFill>
                  <a:srgbClr val="FF0000"/>
                </a:solidFill>
              </a:rPr>
              <a:t>/</a:t>
            </a:r>
            <a:r>
              <a:rPr lang="fr-FR" sz="1600" dirty="0" err="1" smtClean="0">
                <a:solidFill>
                  <a:srgbClr val="FF0000"/>
                </a:solidFill>
              </a:rPr>
              <a:t>form</a:t>
            </a:r>
            <a:r>
              <a:rPr lang="fr-FR" sz="1600" dirty="0" smtClean="0">
                <a:solidFill>
                  <a:srgbClr val="FF0000"/>
                </a:solidFill>
              </a:rPr>
              <a:t>-data</a:t>
            </a:r>
            <a:r>
              <a:rPr lang="fr-FR" sz="1600" dirty="0" smtClean="0"/>
              <a:t>"&gt;</a:t>
            </a:r>
          </a:p>
          <a:p>
            <a:pPr lvl="2"/>
            <a:r>
              <a:rPr lang="fr-FR" sz="1600" dirty="0" smtClean="0"/>
              <a:t>      </a:t>
            </a:r>
            <a:r>
              <a:rPr lang="fr-FR" sz="1600" dirty="0" smtClean="0">
                <a:solidFill>
                  <a:srgbClr val="00B050"/>
                </a:solidFill>
              </a:rPr>
              <a:t>&lt;p&gt;</a:t>
            </a:r>
          </a:p>
          <a:p>
            <a:pPr lvl="2"/>
            <a:r>
              <a:rPr lang="fr-FR" sz="1600" dirty="0" smtClean="0"/>
              <a:t>                Formulaire d'envoi de fichier :&lt;</a:t>
            </a:r>
            <a:r>
              <a:rPr lang="fr-FR" sz="1600" dirty="0" err="1" smtClean="0"/>
              <a:t>br</a:t>
            </a:r>
            <a:r>
              <a:rPr lang="fr-FR" sz="1600" dirty="0" smtClean="0"/>
              <a:t> /&gt;</a:t>
            </a:r>
          </a:p>
          <a:p>
            <a:pPr lvl="2"/>
            <a:r>
              <a:rPr lang="fr-FR" sz="1600" dirty="0" smtClean="0"/>
              <a:t>                &lt;</a:t>
            </a:r>
            <a:r>
              <a:rPr lang="fr-FR" sz="1600" b="1" dirty="0" smtClean="0">
                <a:solidFill>
                  <a:srgbClr val="00B050"/>
                </a:solidFill>
              </a:rPr>
              <a:t>input</a:t>
            </a:r>
            <a:r>
              <a:rPr lang="fr-FR" sz="1600" dirty="0" smtClean="0"/>
              <a:t> </a:t>
            </a:r>
            <a:r>
              <a:rPr lang="fr-FR" sz="1600" dirty="0" smtClean="0">
                <a:solidFill>
                  <a:srgbClr val="00B050"/>
                </a:solidFill>
              </a:rPr>
              <a:t>type</a:t>
            </a:r>
            <a:r>
              <a:rPr lang="fr-FR" sz="1600" dirty="0" smtClean="0"/>
              <a:t>="</a:t>
            </a:r>
            <a:r>
              <a:rPr lang="fr-FR" sz="1600" dirty="0" smtClean="0">
                <a:solidFill>
                  <a:srgbClr val="FF0000"/>
                </a:solidFill>
              </a:rPr>
              <a:t>file</a:t>
            </a:r>
            <a:r>
              <a:rPr lang="fr-FR" sz="1600" dirty="0" smtClean="0"/>
              <a:t>" </a:t>
            </a:r>
            <a:r>
              <a:rPr lang="fr-FR" sz="1600" dirty="0" err="1" smtClean="0">
                <a:solidFill>
                  <a:srgbClr val="00B050"/>
                </a:solidFill>
              </a:rPr>
              <a:t>name</a:t>
            </a:r>
            <a:r>
              <a:rPr lang="fr-FR" sz="1600" dirty="0" smtClean="0"/>
              <a:t>="</a:t>
            </a:r>
            <a:r>
              <a:rPr lang="fr-FR" sz="1600" dirty="0" err="1" smtClean="0">
                <a:solidFill>
                  <a:srgbClr val="FF0000"/>
                </a:solidFill>
              </a:rPr>
              <a:t>monfichier</a:t>
            </a:r>
            <a:r>
              <a:rPr lang="fr-FR" sz="1600" dirty="0" smtClean="0"/>
              <a:t>" /&gt;&lt;</a:t>
            </a:r>
            <a:r>
              <a:rPr lang="fr-FR" sz="1600" dirty="0" err="1" smtClean="0"/>
              <a:t>br</a:t>
            </a:r>
            <a:r>
              <a:rPr lang="fr-FR" sz="1600" dirty="0" smtClean="0"/>
              <a:t> /&gt;</a:t>
            </a:r>
          </a:p>
          <a:p>
            <a:pPr lvl="2"/>
            <a:r>
              <a:rPr lang="fr-FR" sz="1600" dirty="0" smtClean="0"/>
              <a:t>                &lt;</a:t>
            </a:r>
            <a:r>
              <a:rPr lang="fr-FR" sz="1600" b="1" dirty="0" smtClean="0">
                <a:solidFill>
                  <a:srgbClr val="00B050"/>
                </a:solidFill>
              </a:rPr>
              <a:t>input</a:t>
            </a:r>
            <a:r>
              <a:rPr lang="fr-FR" sz="1600" dirty="0" smtClean="0"/>
              <a:t> </a:t>
            </a:r>
            <a:r>
              <a:rPr lang="fr-FR" sz="1600" dirty="0" smtClean="0">
                <a:solidFill>
                  <a:srgbClr val="00B050"/>
                </a:solidFill>
              </a:rPr>
              <a:t>type</a:t>
            </a:r>
            <a:r>
              <a:rPr lang="fr-FR" sz="1600" dirty="0" smtClean="0"/>
              <a:t>="</a:t>
            </a:r>
            <a:r>
              <a:rPr lang="fr-FR" sz="1600" dirty="0" err="1" smtClean="0">
                <a:solidFill>
                  <a:srgbClr val="FF0000"/>
                </a:solidFill>
              </a:rPr>
              <a:t>submit</a:t>
            </a:r>
            <a:r>
              <a:rPr lang="fr-FR" sz="1600" dirty="0" smtClean="0"/>
              <a:t>" </a:t>
            </a:r>
            <a:r>
              <a:rPr lang="fr-FR" sz="1600" dirty="0" smtClean="0">
                <a:solidFill>
                  <a:srgbClr val="00B050"/>
                </a:solidFill>
              </a:rPr>
              <a:t>value</a:t>
            </a:r>
            <a:r>
              <a:rPr lang="fr-FR" sz="1600" dirty="0" smtClean="0"/>
              <a:t>="</a:t>
            </a:r>
            <a:r>
              <a:rPr lang="fr-FR" sz="1600" dirty="0" smtClean="0">
                <a:solidFill>
                  <a:srgbClr val="FF0000"/>
                </a:solidFill>
              </a:rPr>
              <a:t>Envoyer le fichier</a:t>
            </a:r>
            <a:r>
              <a:rPr lang="fr-FR" sz="1600" dirty="0" smtClean="0"/>
              <a:t>" /&gt;</a:t>
            </a:r>
          </a:p>
          <a:p>
            <a:pPr lvl="2"/>
            <a:r>
              <a:rPr lang="fr-FR" sz="1600" dirty="0" smtClean="0"/>
              <a:t>        </a:t>
            </a:r>
            <a:r>
              <a:rPr lang="fr-FR" sz="1600" dirty="0" smtClean="0">
                <a:solidFill>
                  <a:srgbClr val="00B050"/>
                </a:solidFill>
              </a:rPr>
              <a:t>&lt;/p&gt;</a:t>
            </a:r>
          </a:p>
          <a:p>
            <a:pPr lvl="1"/>
            <a:r>
              <a:rPr lang="fr-FR" sz="1600" dirty="0" smtClean="0"/>
              <a:t>&lt;/</a:t>
            </a:r>
            <a:r>
              <a:rPr lang="fr-FR" sz="1600" dirty="0" err="1" smtClean="0">
                <a:solidFill>
                  <a:srgbClr val="00B050"/>
                </a:solidFill>
              </a:rPr>
              <a:t>form</a:t>
            </a:r>
            <a:r>
              <a:rPr lang="fr-FR" sz="1600" dirty="0" smtClean="0"/>
              <a:t>&gt;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827584" y="429309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Mais comment je sais si « le fichier est bon » ?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331640" y="4725144"/>
            <a:ext cx="7560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0B050"/>
                </a:solidFill>
              </a:rPr>
              <a:t>$_FILES['</a:t>
            </a:r>
            <a:r>
              <a:rPr lang="fr-FR" sz="1600" dirty="0" err="1" smtClean="0">
                <a:solidFill>
                  <a:srgbClr val="00B050"/>
                </a:solidFill>
              </a:rPr>
              <a:t>monfichier</a:t>
            </a:r>
            <a:r>
              <a:rPr lang="fr-FR" sz="1600" dirty="0" smtClean="0">
                <a:solidFill>
                  <a:srgbClr val="00B050"/>
                </a:solidFill>
              </a:rPr>
              <a:t>']['</a:t>
            </a:r>
            <a:r>
              <a:rPr lang="fr-FR" sz="1600" dirty="0" err="1" smtClean="0">
                <a:solidFill>
                  <a:srgbClr val="00B050"/>
                </a:solidFill>
              </a:rPr>
              <a:t>name</a:t>
            </a:r>
            <a:r>
              <a:rPr lang="fr-FR" sz="1600" dirty="0" smtClean="0">
                <a:solidFill>
                  <a:srgbClr val="00B050"/>
                </a:solidFill>
              </a:rPr>
              <a:t>'] :  </a:t>
            </a:r>
            <a:r>
              <a:rPr lang="fr-FR" sz="1600" dirty="0" smtClean="0"/>
              <a:t>contient le nom du fichier envoyé</a:t>
            </a:r>
          </a:p>
          <a:p>
            <a:r>
              <a:rPr lang="fr-FR" sz="1600" dirty="0" smtClean="0">
                <a:solidFill>
                  <a:srgbClr val="00B050"/>
                </a:solidFill>
              </a:rPr>
              <a:t>$_FILES['</a:t>
            </a:r>
            <a:r>
              <a:rPr lang="fr-FR" sz="1600" dirty="0" err="1" smtClean="0">
                <a:solidFill>
                  <a:srgbClr val="00B050"/>
                </a:solidFill>
              </a:rPr>
              <a:t>monfichier</a:t>
            </a:r>
            <a:r>
              <a:rPr lang="fr-FR" sz="1600" dirty="0" smtClean="0">
                <a:solidFill>
                  <a:srgbClr val="00B050"/>
                </a:solidFill>
              </a:rPr>
              <a:t>']['type']  :   </a:t>
            </a:r>
            <a:r>
              <a:rPr lang="fr-FR" sz="1600" dirty="0" smtClean="0"/>
              <a:t>indique le type de fichier</a:t>
            </a:r>
          </a:p>
          <a:p>
            <a:r>
              <a:rPr lang="fr-FR" sz="1600" dirty="0" smtClean="0">
                <a:solidFill>
                  <a:srgbClr val="00B050"/>
                </a:solidFill>
              </a:rPr>
              <a:t>$_FILES['</a:t>
            </a:r>
            <a:r>
              <a:rPr lang="fr-FR" sz="1600" dirty="0" err="1" smtClean="0">
                <a:solidFill>
                  <a:srgbClr val="00B050"/>
                </a:solidFill>
              </a:rPr>
              <a:t>monfichier</a:t>
            </a:r>
            <a:r>
              <a:rPr lang="fr-FR" sz="1600" dirty="0" smtClean="0">
                <a:solidFill>
                  <a:srgbClr val="00B050"/>
                </a:solidFill>
              </a:rPr>
              <a:t>']['size'] :  </a:t>
            </a:r>
            <a:r>
              <a:rPr lang="fr-FR" sz="1600" dirty="0" smtClean="0"/>
              <a:t>indique la taille du fichier ( en octets, Ko, Mo )</a:t>
            </a:r>
          </a:p>
          <a:p>
            <a:r>
              <a:rPr lang="fr-FR" sz="1600" dirty="0" smtClean="0">
                <a:solidFill>
                  <a:srgbClr val="00B050"/>
                </a:solidFill>
              </a:rPr>
              <a:t>$_FILES['</a:t>
            </a:r>
            <a:r>
              <a:rPr lang="fr-FR" sz="1600" dirty="0" err="1" smtClean="0">
                <a:solidFill>
                  <a:srgbClr val="00B050"/>
                </a:solidFill>
              </a:rPr>
              <a:t>monfichier</a:t>
            </a:r>
            <a:r>
              <a:rPr lang="fr-FR" sz="1600" dirty="0" smtClean="0">
                <a:solidFill>
                  <a:srgbClr val="00B050"/>
                </a:solidFill>
              </a:rPr>
              <a:t>']['</a:t>
            </a:r>
            <a:r>
              <a:rPr lang="fr-FR" sz="1600" dirty="0" err="1" smtClean="0">
                <a:solidFill>
                  <a:srgbClr val="00B050"/>
                </a:solidFill>
              </a:rPr>
              <a:t>tmp_name</a:t>
            </a:r>
            <a:r>
              <a:rPr lang="fr-FR" sz="1600" dirty="0" smtClean="0">
                <a:solidFill>
                  <a:srgbClr val="00B050"/>
                </a:solidFill>
              </a:rPr>
              <a:t>'] : </a:t>
            </a:r>
            <a:r>
              <a:rPr lang="fr-FR" sz="1600" dirty="0" smtClean="0"/>
              <a:t>contient l’emplacement temporaire du fichier</a:t>
            </a:r>
          </a:p>
          <a:p>
            <a:r>
              <a:rPr lang="fr-FR" sz="1600" dirty="0" smtClean="0">
                <a:solidFill>
                  <a:srgbClr val="00B050"/>
                </a:solidFill>
              </a:rPr>
              <a:t>$_FILES['</a:t>
            </a:r>
            <a:r>
              <a:rPr lang="fr-FR" sz="1600" dirty="0" err="1" smtClean="0">
                <a:solidFill>
                  <a:srgbClr val="00B050"/>
                </a:solidFill>
              </a:rPr>
              <a:t>monfichier</a:t>
            </a:r>
            <a:r>
              <a:rPr lang="fr-FR" sz="1600" dirty="0" smtClean="0">
                <a:solidFill>
                  <a:srgbClr val="00B050"/>
                </a:solidFill>
              </a:rPr>
              <a:t>']['</a:t>
            </a:r>
            <a:r>
              <a:rPr lang="fr-FR" sz="1600" dirty="0" err="1" smtClean="0">
                <a:solidFill>
                  <a:srgbClr val="00B050"/>
                </a:solidFill>
              </a:rPr>
              <a:t>error</a:t>
            </a:r>
            <a:r>
              <a:rPr lang="fr-FR" sz="1600" dirty="0" smtClean="0">
                <a:solidFill>
                  <a:srgbClr val="00B050"/>
                </a:solidFill>
              </a:rPr>
              <a:t>'] :  </a:t>
            </a:r>
            <a:r>
              <a:rPr lang="fr-FR" sz="1600" dirty="0" smtClean="0"/>
              <a:t>contient un code pour savoir si l’envoie s’est bien effectué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3200" dirty="0" smtClean="0">
                <a:latin typeface="Berlin Sans FB Demi" pitchFamily="34" charset="0"/>
              </a:rPr>
              <a:t>Créer la base du formulaire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39552" y="112474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L’envoie du fichier :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403648" y="2276872"/>
            <a:ext cx="698477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Exemple :</a:t>
            </a:r>
          </a:p>
          <a:p>
            <a:endParaRPr lang="fr-FR" sz="1600" b="1" dirty="0" smtClean="0">
              <a:solidFill>
                <a:srgbClr val="0070C0"/>
              </a:solidFill>
            </a:endParaRPr>
          </a:p>
          <a:p>
            <a:r>
              <a:rPr lang="fr-FR" sz="1600" b="1" dirty="0" smtClean="0">
                <a:solidFill>
                  <a:srgbClr val="0070C0"/>
                </a:solidFill>
              </a:rPr>
              <a:t>     </a:t>
            </a:r>
            <a:r>
              <a:rPr lang="fr-FR" sz="1600" dirty="0" smtClean="0"/>
              <a:t>1/ Tester si le fichier a bien été envoyé</a:t>
            </a:r>
          </a:p>
          <a:p>
            <a:endParaRPr lang="fr-FR" sz="1600" dirty="0" smtClean="0"/>
          </a:p>
          <a:p>
            <a:r>
              <a:rPr lang="fr-FR" sz="1600" dirty="0" smtClean="0"/>
              <a:t>     2/ Vérifier la taille du fichier</a:t>
            </a:r>
          </a:p>
          <a:p>
            <a:endParaRPr lang="fr-FR" sz="1600" dirty="0" smtClean="0"/>
          </a:p>
          <a:p>
            <a:r>
              <a:rPr lang="fr-FR" sz="1600" dirty="0" smtClean="0"/>
              <a:t>     3/ Vérifier l'extension du fichier</a:t>
            </a:r>
          </a:p>
          <a:p>
            <a:endParaRPr lang="fr-FR" sz="1600" dirty="0" smtClean="0"/>
          </a:p>
          <a:p>
            <a:r>
              <a:rPr lang="fr-FR" sz="1600" dirty="0" smtClean="0"/>
              <a:t>     4/ Valider l'</a:t>
            </a:r>
            <a:r>
              <a:rPr lang="fr-FR" sz="1600" dirty="0" err="1" smtClean="0"/>
              <a:t>upload</a:t>
            </a:r>
            <a:r>
              <a:rPr lang="fr-FR" sz="1600" dirty="0" smtClean="0"/>
              <a:t> du fichier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3200" dirty="0" smtClean="0">
                <a:latin typeface="Berlin Sans FB Demi" pitchFamily="34" charset="0"/>
              </a:rPr>
              <a:t>Créer la base du formulaire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67544" y="98072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SOLUTION :</a:t>
            </a:r>
            <a:endParaRPr lang="fr-FR" sz="2000" dirty="0">
              <a:solidFill>
                <a:srgbClr val="00B05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1560" y="1595021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&lt;?</a:t>
            </a:r>
            <a:r>
              <a:rPr lang="fr-FR" sz="1600" dirty="0" err="1" smtClean="0">
                <a:solidFill>
                  <a:srgbClr val="FF0000"/>
                </a:solidFill>
              </a:rPr>
              <a:t>php</a:t>
            </a:r>
            <a:endParaRPr lang="fr-FR" sz="1600" dirty="0" smtClean="0">
              <a:solidFill>
                <a:srgbClr val="FF0000"/>
              </a:solidFill>
            </a:endParaRPr>
          </a:p>
          <a:p>
            <a:pPr lvl="1"/>
            <a:r>
              <a:rPr lang="fr-FR" sz="1600" dirty="0" smtClean="0">
                <a:solidFill>
                  <a:srgbClr val="FF0000"/>
                </a:solidFill>
              </a:rPr>
              <a:t>if</a:t>
            </a:r>
            <a:r>
              <a:rPr lang="fr-FR" sz="1600" dirty="0" smtClean="0"/>
              <a:t> (</a:t>
            </a:r>
            <a:r>
              <a:rPr lang="fr-FR" sz="1600" dirty="0" err="1" smtClean="0">
                <a:solidFill>
                  <a:srgbClr val="00B050"/>
                </a:solidFill>
              </a:rPr>
              <a:t>isset</a:t>
            </a:r>
            <a:r>
              <a:rPr lang="fr-FR" sz="1600" dirty="0" smtClean="0"/>
              <a:t>(</a:t>
            </a:r>
            <a:r>
              <a:rPr lang="fr-FR" sz="1600" dirty="0" smtClean="0">
                <a:solidFill>
                  <a:srgbClr val="0070C0"/>
                </a:solidFill>
              </a:rPr>
              <a:t>$_FILES['</a:t>
            </a:r>
            <a:r>
              <a:rPr lang="fr-FR" sz="1600" dirty="0" err="1" smtClean="0">
                <a:solidFill>
                  <a:srgbClr val="0070C0"/>
                </a:solidFill>
              </a:rPr>
              <a:t>monfichier</a:t>
            </a:r>
            <a:r>
              <a:rPr lang="fr-FR" sz="1600" dirty="0" smtClean="0">
                <a:solidFill>
                  <a:srgbClr val="0070C0"/>
                </a:solidFill>
              </a:rPr>
              <a:t>']</a:t>
            </a:r>
            <a:r>
              <a:rPr lang="fr-FR" sz="1600" dirty="0" smtClean="0"/>
              <a:t>) </a:t>
            </a:r>
            <a:r>
              <a:rPr lang="fr-FR" sz="1600" dirty="0" smtClean="0">
                <a:solidFill>
                  <a:srgbClr val="00B050"/>
                </a:solidFill>
              </a:rPr>
              <a:t>AND</a:t>
            </a:r>
            <a:r>
              <a:rPr lang="fr-FR" sz="1600" dirty="0" smtClean="0"/>
              <a:t> </a:t>
            </a:r>
            <a:r>
              <a:rPr lang="fr-FR" sz="1600" dirty="0" smtClean="0">
                <a:solidFill>
                  <a:srgbClr val="0070C0"/>
                </a:solidFill>
              </a:rPr>
              <a:t>$_FILES['</a:t>
            </a:r>
            <a:r>
              <a:rPr lang="fr-FR" sz="1600" dirty="0" err="1" smtClean="0">
                <a:solidFill>
                  <a:srgbClr val="0070C0"/>
                </a:solidFill>
              </a:rPr>
              <a:t>monfichier</a:t>
            </a:r>
            <a:r>
              <a:rPr lang="fr-FR" sz="1600" dirty="0" smtClean="0">
                <a:solidFill>
                  <a:srgbClr val="0070C0"/>
                </a:solidFill>
              </a:rPr>
              <a:t>']['</a:t>
            </a:r>
            <a:r>
              <a:rPr lang="fr-FR" sz="1600" dirty="0" err="1" smtClean="0">
                <a:solidFill>
                  <a:srgbClr val="0070C0"/>
                </a:solidFill>
              </a:rPr>
              <a:t>error</a:t>
            </a:r>
            <a:r>
              <a:rPr lang="fr-FR" sz="1600" dirty="0" smtClean="0">
                <a:solidFill>
                  <a:srgbClr val="0070C0"/>
                </a:solidFill>
              </a:rPr>
              <a:t>‘]</a:t>
            </a:r>
            <a:r>
              <a:rPr lang="fr-FR" sz="1600" dirty="0" smtClean="0"/>
              <a:t>== 0)                               </a:t>
            </a:r>
            <a:r>
              <a:rPr lang="fr-FR" sz="2800" b="1" dirty="0" smtClean="0">
                <a:solidFill>
                  <a:srgbClr val="00B050"/>
                </a:solidFill>
              </a:rPr>
              <a:t>/1/</a:t>
            </a:r>
          </a:p>
          <a:p>
            <a:pPr lvl="1"/>
            <a:r>
              <a:rPr lang="fr-FR" sz="1600" dirty="0" smtClean="0"/>
              <a:t>{</a:t>
            </a:r>
          </a:p>
          <a:p>
            <a:pPr lvl="1"/>
            <a:r>
              <a:rPr lang="fr-FR" sz="1600" dirty="0" smtClean="0"/>
              <a:t>        if (</a:t>
            </a:r>
            <a:r>
              <a:rPr lang="fr-FR" sz="1600" dirty="0" smtClean="0">
                <a:solidFill>
                  <a:srgbClr val="0070C0"/>
                </a:solidFill>
              </a:rPr>
              <a:t>$_FILES['</a:t>
            </a:r>
            <a:r>
              <a:rPr lang="fr-FR" sz="1600" dirty="0" err="1" smtClean="0">
                <a:solidFill>
                  <a:srgbClr val="0070C0"/>
                </a:solidFill>
              </a:rPr>
              <a:t>monfichier</a:t>
            </a:r>
            <a:r>
              <a:rPr lang="fr-FR" sz="1600" dirty="0" smtClean="0">
                <a:solidFill>
                  <a:srgbClr val="0070C0"/>
                </a:solidFill>
              </a:rPr>
              <a:t>']['size']</a:t>
            </a:r>
            <a:r>
              <a:rPr lang="fr-FR" sz="1600" dirty="0" smtClean="0"/>
              <a:t> &lt;= 1000000)                                                      </a:t>
            </a:r>
            <a:r>
              <a:rPr lang="fr-FR" sz="2000" dirty="0" smtClean="0">
                <a:solidFill>
                  <a:srgbClr val="FF0000"/>
                </a:solidFill>
              </a:rPr>
              <a:t>             </a:t>
            </a:r>
            <a:r>
              <a:rPr lang="fr-FR" sz="2800" b="1" dirty="0" smtClean="0">
                <a:solidFill>
                  <a:srgbClr val="00B050"/>
                </a:solidFill>
              </a:rPr>
              <a:t>/2/</a:t>
            </a:r>
            <a:endParaRPr lang="fr-FR" sz="2800" dirty="0" smtClean="0">
              <a:solidFill>
                <a:srgbClr val="00B050"/>
              </a:solidFill>
            </a:endParaRPr>
          </a:p>
          <a:p>
            <a:pPr lvl="1"/>
            <a:r>
              <a:rPr lang="fr-FR" sz="1600" dirty="0" smtClean="0"/>
              <a:t>        { </a:t>
            </a:r>
          </a:p>
          <a:p>
            <a:pPr lvl="1"/>
            <a:r>
              <a:rPr lang="fr-FR" sz="1600" dirty="0" smtClean="0"/>
              <a:t>                </a:t>
            </a:r>
            <a:r>
              <a:rPr lang="fr-FR" sz="1600" dirty="0" smtClean="0">
                <a:solidFill>
                  <a:srgbClr val="002060"/>
                </a:solidFill>
              </a:rPr>
              <a:t>$</a:t>
            </a:r>
            <a:r>
              <a:rPr lang="fr-FR" sz="1600" dirty="0" err="1" smtClean="0">
                <a:solidFill>
                  <a:srgbClr val="002060"/>
                </a:solidFill>
              </a:rPr>
              <a:t>infosfichier</a:t>
            </a:r>
            <a:r>
              <a:rPr lang="fr-FR" sz="1600" dirty="0" smtClean="0"/>
              <a:t> = </a:t>
            </a:r>
            <a:r>
              <a:rPr lang="fr-FR" sz="1600" dirty="0" err="1" smtClean="0">
                <a:solidFill>
                  <a:srgbClr val="00B050"/>
                </a:solidFill>
              </a:rPr>
              <a:t>pathinfo</a:t>
            </a:r>
            <a:r>
              <a:rPr lang="fr-FR" sz="1600" dirty="0" smtClean="0"/>
              <a:t>($_FILES['</a:t>
            </a:r>
            <a:r>
              <a:rPr lang="fr-FR" sz="1600" dirty="0" err="1" smtClean="0"/>
              <a:t>monfichier</a:t>
            </a:r>
            <a:r>
              <a:rPr lang="fr-FR" sz="1600" dirty="0" smtClean="0"/>
              <a:t>']['</a:t>
            </a:r>
            <a:r>
              <a:rPr lang="fr-FR" sz="1600" dirty="0" err="1" smtClean="0"/>
              <a:t>name</a:t>
            </a:r>
            <a:r>
              <a:rPr lang="fr-FR" sz="1600" dirty="0" smtClean="0"/>
              <a:t>']);</a:t>
            </a:r>
          </a:p>
          <a:p>
            <a:pPr lvl="1"/>
            <a:r>
              <a:rPr lang="fr-FR" sz="1600" dirty="0" smtClean="0"/>
              <a:t>               </a:t>
            </a:r>
            <a:r>
              <a:rPr lang="fr-FR" sz="1600" dirty="0" smtClean="0">
                <a:solidFill>
                  <a:srgbClr val="002060"/>
                </a:solidFill>
              </a:rPr>
              <a:t> $</a:t>
            </a:r>
            <a:r>
              <a:rPr lang="fr-FR" sz="1600" dirty="0" err="1" smtClean="0">
                <a:solidFill>
                  <a:srgbClr val="002060"/>
                </a:solidFill>
              </a:rPr>
              <a:t>extension_upload</a:t>
            </a:r>
            <a:r>
              <a:rPr lang="fr-FR" sz="1600" dirty="0" smtClean="0">
                <a:solidFill>
                  <a:srgbClr val="002060"/>
                </a:solidFill>
              </a:rPr>
              <a:t> </a:t>
            </a:r>
            <a:r>
              <a:rPr lang="fr-FR" sz="1600" dirty="0" smtClean="0"/>
              <a:t>= $</a:t>
            </a:r>
            <a:r>
              <a:rPr lang="fr-FR" sz="1600" dirty="0" err="1" smtClean="0">
                <a:solidFill>
                  <a:srgbClr val="002060"/>
                </a:solidFill>
              </a:rPr>
              <a:t>infosfichier</a:t>
            </a:r>
            <a:r>
              <a:rPr lang="fr-FR" sz="1600" dirty="0" smtClean="0"/>
              <a:t>['extension'];</a:t>
            </a:r>
          </a:p>
          <a:p>
            <a:pPr lvl="1"/>
            <a:r>
              <a:rPr lang="fr-FR" sz="1600" dirty="0" smtClean="0"/>
              <a:t>                </a:t>
            </a:r>
            <a:r>
              <a:rPr lang="fr-FR" sz="1600" dirty="0" smtClean="0">
                <a:solidFill>
                  <a:srgbClr val="002060"/>
                </a:solidFill>
              </a:rPr>
              <a:t>$</a:t>
            </a:r>
            <a:r>
              <a:rPr lang="fr-FR" sz="1600" dirty="0" err="1" smtClean="0">
                <a:solidFill>
                  <a:srgbClr val="002060"/>
                </a:solidFill>
              </a:rPr>
              <a:t>extensions_autorisees</a:t>
            </a:r>
            <a:r>
              <a:rPr lang="fr-FR" sz="1600" dirty="0" smtClean="0">
                <a:solidFill>
                  <a:srgbClr val="002060"/>
                </a:solidFill>
              </a:rPr>
              <a:t> </a:t>
            </a:r>
            <a:r>
              <a:rPr lang="fr-FR" sz="1600" dirty="0" smtClean="0"/>
              <a:t>= </a:t>
            </a:r>
            <a:r>
              <a:rPr lang="fr-FR" sz="1600" dirty="0" err="1" smtClean="0">
                <a:solidFill>
                  <a:srgbClr val="00B050"/>
                </a:solidFill>
              </a:rPr>
              <a:t>array</a:t>
            </a:r>
            <a:r>
              <a:rPr lang="fr-FR" sz="1600" dirty="0" smtClean="0"/>
              <a:t>(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'</a:t>
            </a:r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</a:rPr>
              <a:t>jpg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</a:rPr>
              <a:t>jpeg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', '</a:t>
            </a:r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</a:rPr>
              <a:t>gif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',  '</a:t>
            </a:r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</a:rPr>
              <a:t>png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'</a:t>
            </a:r>
            <a:r>
              <a:rPr lang="fr-FR" sz="1600" dirty="0" smtClean="0"/>
              <a:t>);</a:t>
            </a:r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/>
              <a:t>                if (</a:t>
            </a:r>
            <a:r>
              <a:rPr lang="fr-FR" sz="1600" dirty="0" err="1" smtClean="0">
                <a:solidFill>
                  <a:srgbClr val="00B050"/>
                </a:solidFill>
              </a:rPr>
              <a:t>in_array</a:t>
            </a:r>
            <a:r>
              <a:rPr lang="fr-FR" sz="1600" dirty="0" smtClean="0"/>
              <a:t>(</a:t>
            </a:r>
            <a:r>
              <a:rPr lang="fr-FR" sz="1600" dirty="0" smtClean="0">
                <a:solidFill>
                  <a:srgbClr val="002060"/>
                </a:solidFill>
              </a:rPr>
              <a:t>$</a:t>
            </a:r>
            <a:r>
              <a:rPr lang="fr-FR" sz="1600" dirty="0" err="1" smtClean="0">
                <a:solidFill>
                  <a:srgbClr val="002060"/>
                </a:solidFill>
              </a:rPr>
              <a:t>extension_upload</a:t>
            </a:r>
            <a:r>
              <a:rPr lang="fr-FR" sz="1600" dirty="0" smtClean="0"/>
              <a:t>, </a:t>
            </a:r>
            <a:r>
              <a:rPr lang="fr-FR" sz="1600" dirty="0" smtClean="0">
                <a:solidFill>
                  <a:srgbClr val="002060"/>
                </a:solidFill>
              </a:rPr>
              <a:t>$</a:t>
            </a:r>
            <a:r>
              <a:rPr lang="fr-FR" sz="1600" dirty="0" err="1" smtClean="0">
                <a:solidFill>
                  <a:srgbClr val="002060"/>
                </a:solidFill>
              </a:rPr>
              <a:t>extensions_autorisees</a:t>
            </a:r>
            <a:r>
              <a:rPr lang="fr-FR" sz="1600" dirty="0" smtClean="0"/>
              <a:t>))                                     </a:t>
            </a:r>
            <a:r>
              <a:rPr lang="fr-FR" sz="2800" b="1" dirty="0" smtClean="0">
                <a:solidFill>
                  <a:srgbClr val="00B050"/>
                </a:solidFill>
              </a:rPr>
              <a:t>/3/</a:t>
            </a:r>
          </a:p>
          <a:p>
            <a:pPr lvl="1"/>
            <a:r>
              <a:rPr lang="fr-FR" sz="1600" dirty="0" smtClean="0"/>
              <a:t>                {</a:t>
            </a:r>
          </a:p>
          <a:p>
            <a:pPr lvl="1"/>
            <a:r>
              <a:rPr lang="fr-FR" sz="1600" dirty="0" smtClean="0"/>
              <a:t>                      </a:t>
            </a:r>
            <a:r>
              <a:rPr lang="fr-FR" sz="1600" dirty="0" err="1" smtClean="0">
                <a:solidFill>
                  <a:srgbClr val="FF0000"/>
                </a:solidFill>
              </a:rPr>
              <a:t>move_uploaded_file</a:t>
            </a:r>
            <a:r>
              <a:rPr lang="fr-FR" sz="1600" dirty="0" smtClean="0"/>
              <a:t>($_FILES['</a:t>
            </a:r>
            <a:r>
              <a:rPr lang="fr-FR" sz="1600" dirty="0" err="1" smtClean="0"/>
              <a:t>monfichier</a:t>
            </a:r>
            <a:r>
              <a:rPr lang="fr-FR" sz="1600" dirty="0" smtClean="0"/>
              <a:t>']['</a:t>
            </a:r>
            <a:r>
              <a:rPr lang="fr-FR" sz="1600" dirty="0" err="1" smtClean="0"/>
              <a:t>tmp_name</a:t>
            </a:r>
            <a:r>
              <a:rPr lang="fr-FR" sz="1600" dirty="0" smtClean="0"/>
              <a:t>'], </a:t>
            </a:r>
          </a:p>
          <a:p>
            <a:pPr lvl="1"/>
            <a:r>
              <a:rPr lang="fr-FR" sz="1600" dirty="0" smtClean="0"/>
              <a:t>                                        '</a:t>
            </a:r>
            <a:r>
              <a:rPr lang="fr-FR" sz="1600" dirty="0" err="1" smtClean="0"/>
              <a:t>uploads</a:t>
            </a:r>
            <a:r>
              <a:rPr lang="fr-FR" sz="1600" dirty="0" smtClean="0"/>
              <a:t>/' .</a:t>
            </a:r>
            <a:r>
              <a:rPr lang="fr-FR" sz="1600" dirty="0" err="1" smtClean="0">
                <a:solidFill>
                  <a:srgbClr val="00B050"/>
                </a:solidFill>
              </a:rPr>
              <a:t>basename</a:t>
            </a:r>
            <a:r>
              <a:rPr lang="fr-FR" sz="1600" dirty="0" smtClean="0"/>
              <a:t>($_FILES['</a:t>
            </a:r>
            <a:r>
              <a:rPr lang="fr-FR" sz="1600" dirty="0" err="1" smtClean="0"/>
              <a:t>monfichier</a:t>
            </a:r>
            <a:r>
              <a:rPr lang="fr-FR" sz="1600" dirty="0" smtClean="0"/>
              <a:t>']['</a:t>
            </a:r>
            <a:r>
              <a:rPr lang="fr-FR" sz="1600" dirty="0" err="1" smtClean="0"/>
              <a:t>name</a:t>
            </a:r>
            <a:r>
              <a:rPr lang="fr-FR" sz="1600" dirty="0" smtClean="0"/>
              <a:t>']));                   </a:t>
            </a:r>
            <a:r>
              <a:rPr lang="fr-FR" sz="2800" b="1" dirty="0" smtClean="0">
                <a:solidFill>
                  <a:srgbClr val="00B050"/>
                </a:solidFill>
              </a:rPr>
              <a:t>/4/</a:t>
            </a:r>
          </a:p>
          <a:p>
            <a:pPr lvl="1"/>
            <a:r>
              <a:rPr lang="fr-FR" sz="1600" dirty="0" smtClean="0"/>
              <a:t>                      </a:t>
            </a:r>
            <a:r>
              <a:rPr lang="fr-FR" sz="1600" dirty="0" err="1" smtClean="0">
                <a:solidFill>
                  <a:srgbClr val="0070C0"/>
                </a:solidFill>
              </a:rPr>
              <a:t>echo</a:t>
            </a:r>
            <a:r>
              <a:rPr lang="fr-FR" sz="1600" dirty="0" smtClean="0"/>
              <a:t>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"L'envoi a bien été effectué !";</a:t>
            </a:r>
          </a:p>
          <a:p>
            <a:pPr lvl="1"/>
            <a:r>
              <a:rPr lang="fr-FR" sz="1600" dirty="0" smtClean="0"/>
              <a:t>                }</a:t>
            </a:r>
          </a:p>
          <a:p>
            <a:pPr lvl="1"/>
            <a:r>
              <a:rPr lang="fr-FR" sz="1600" dirty="0" smtClean="0"/>
              <a:t>        }</a:t>
            </a:r>
          </a:p>
          <a:p>
            <a:pPr lvl="1"/>
            <a:r>
              <a:rPr lang="fr-FR" sz="1600" dirty="0" smtClean="0"/>
              <a:t>}</a:t>
            </a:r>
          </a:p>
          <a:p>
            <a:r>
              <a:rPr lang="fr-FR" sz="1600" dirty="0" smtClean="0">
                <a:solidFill>
                  <a:srgbClr val="FF0000"/>
                </a:solidFill>
              </a:rPr>
              <a:t>?&gt;</a:t>
            </a:r>
            <a:endParaRPr lang="fr-FR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780928"/>
            <a:ext cx="8604448" cy="1569660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4800" dirty="0" smtClean="0">
                <a:latin typeface="Berlin Sans FB Demi" pitchFamily="34" charset="0"/>
              </a:rPr>
              <a:t>Mémoriser des informations dans des cookies</a:t>
            </a:r>
            <a:endParaRPr lang="fr-FR" sz="48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Préparer son Ordinateur </a:t>
            </a:r>
            <a:endParaRPr lang="fr-FR" sz="4000" b="1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67544" y="1268760"/>
            <a:ext cx="80648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Pour un site statique :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 b="1" dirty="0" smtClean="0"/>
              <a:t>  </a:t>
            </a:r>
            <a:r>
              <a:rPr lang="en-US" sz="2000" b="1" dirty="0" smtClean="0"/>
              <a:t>Editeur de texte :</a:t>
            </a:r>
          </a:p>
          <a:p>
            <a:pPr lvl="1"/>
            <a:r>
              <a:rPr lang="en-US" sz="2000" b="1" dirty="0" smtClean="0"/>
              <a:t> </a:t>
            </a:r>
            <a:endParaRPr lang="en-US" sz="2000" dirty="0" smtClean="0"/>
          </a:p>
          <a:p>
            <a:pPr lvl="2"/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b="1" dirty="0" smtClean="0"/>
              <a:t>  Navigateur :     </a:t>
            </a:r>
          </a:p>
        </p:txBody>
      </p:sp>
      <p:pic>
        <p:nvPicPr>
          <p:cNvPr id="6" name="Image 5" descr="navigateur-internet-20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3140968"/>
            <a:ext cx="3888432" cy="648072"/>
          </a:xfrm>
          <a:prstGeom prst="rect">
            <a:avLst/>
          </a:prstGeom>
        </p:spPr>
      </p:pic>
      <p:pic>
        <p:nvPicPr>
          <p:cNvPr id="8" name="Image 7" descr="Notepadplus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2132856"/>
            <a:ext cx="2808312" cy="57606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95536" y="4509120"/>
            <a:ext cx="80648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Pour un site dynamique: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dirty="0" smtClean="0"/>
              <a:t>  </a:t>
            </a:r>
            <a:r>
              <a:rPr lang="en-US" sz="2000" b="1" dirty="0" smtClean="0"/>
              <a:t>Apache, PHP,  MySQL</a:t>
            </a:r>
          </a:p>
          <a:p>
            <a:pPr lvl="1">
              <a:buFont typeface="Wingdings" pitchFamily="2" charset="2"/>
              <a:buChar char="§"/>
            </a:pPr>
            <a:endParaRPr lang="en-US" sz="2000" b="1" dirty="0" smtClean="0"/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Sous windows:  </a:t>
            </a:r>
          </a:p>
        </p:txBody>
      </p:sp>
      <p:pic>
        <p:nvPicPr>
          <p:cNvPr id="11" name="Image 10" descr="wam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35896" y="5589240"/>
            <a:ext cx="3168352" cy="79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3200" dirty="0" smtClean="0">
                <a:latin typeface="Berlin Sans FB Demi" pitchFamily="34" charset="0"/>
              </a:rPr>
              <a:t>Mémoriser des informations dans des cookies</a:t>
            </a:r>
            <a:endParaRPr lang="fr-FR" sz="32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980728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Qu’est ce qu’un cookie ?</a:t>
            </a:r>
            <a:endParaRPr lang="fr-FR" sz="2000" b="1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683568" y="141277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cookie, c’est un petit fichier que l’on enregistre sur l’ordinateur du visiteur.</a:t>
            </a:r>
          </a:p>
          <a:p>
            <a:r>
              <a:rPr lang="fr-FR" dirty="0" smtClean="0"/>
              <a:t>Ce fichier permet de retenir des informations sur le visiteur.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67544" y="220486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Les cookies sont ils dangereux ?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55576" y="263691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Non, ce sont pas des virus, juste de petits fichier texte pour retenir des informations. 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67544" y="342900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Où sont stockés les cookies sur mon disque dur ?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83568" y="39330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Cela dépends du navigateur. On ne touche pas directement à ces fichiers.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71600" y="4437112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70C0"/>
                </a:solidFill>
              </a:rPr>
              <a:t>     Mozilla Firefox :</a:t>
            </a:r>
          </a:p>
          <a:p>
            <a:endParaRPr lang="fr-FR" sz="1600" b="1" dirty="0" smtClean="0">
              <a:solidFill>
                <a:srgbClr val="0070C0"/>
              </a:solidFill>
            </a:endParaRPr>
          </a:p>
          <a:p>
            <a:r>
              <a:rPr lang="fr-FR" sz="1600" dirty="0" smtClean="0">
                <a:solidFill>
                  <a:srgbClr val="0070C0"/>
                </a:solidFill>
              </a:rPr>
              <a:t>                </a:t>
            </a:r>
            <a:r>
              <a:rPr lang="fr-FR" sz="1600" dirty="0" smtClean="0"/>
              <a:t>Outils / Options / Vie privée / Supprimer des cookies spécifiques</a:t>
            </a:r>
            <a:endParaRPr lang="fr-FR" sz="1600" dirty="0">
              <a:solidFill>
                <a:srgbClr val="0070C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71600" y="5445224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70C0"/>
                </a:solidFill>
              </a:rPr>
              <a:t>     Google Chrome:</a:t>
            </a:r>
          </a:p>
          <a:p>
            <a:endParaRPr lang="fr-FR" sz="1600" b="1" dirty="0" smtClean="0">
              <a:solidFill>
                <a:srgbClr val="0070C0"/>
              </a:solidFill>
            </a:endParaRPr>
          </a:p>
          <a:p>
            <a:r>
              <a:rPr lang="fr-FR" sz="1600" b="1" dirty="0" smtClean="0">
                <a:solidFill>
                  <a:srgbClr val="0070C0"/>
                </a:solidFill>
              </a:rPr>
              <a:t>                </a:t>
            </a:r>
            <a:r>
              <a:rPr lang="fr-FR" sz="1600" dirty="0" smtClean="0"/>
              <a:t>Outils / Paramètres /  Afficher les paramètres avancés  /  Confidentialité /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             </a:t>
            </a:r>
            <a:r>
              <a:rPr lang="fr-FR" sz="1600" dirty="0" smtClean="0"/>
              <a:t>Paramètres de contenu / Cookies / Cookies et données de contenu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1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3200" dirty="0" smtClean="0">
                <a:latin typeface="Berlin Sans FB Demi" pitchFamily="34" charset="0"/>
              </a:rPr>
              <a:t>Mémoriser des informations dans des cookies</a:t>
            </a:r>
            <a:endParaRPr lang="fr-FR" sz="32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980728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000" b="1" dirty="0" smtClean="0">
                <a:solidFill>
                  <a:srgbClr val="FF0000"/>
                </a:solidFill>
              </a:rPr>
              <a:t>Ecrire un cookie :</a:t>
            </a:r>
            <a:endParaRPr lang="fr-FR" sz="2000" b="1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683568" y="141277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utilise la fonction </a:t>
            </a:r>
            <a:r>
              <a:rPr lang="fr-FR" b="1" dirty="0" err="1" smtClean="0">
                <a:solidFill>
                  <a:srgbClr val="0070C0"/>
                </a:solidFill>
              </a:rPr>
              <a:t>setcookie</a:t>
            </a:r>
            <a:r>
              <a:rPr lang="fr-FR" dirty="0" smtClean="0"/>
              <a:t>, qui prend en général trois paramètres, dans l’ordre suivant :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403648" y="2060848"/>
            <a:ext cx="7740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 smtClean="0"/>
              <a:t>   le nom du cookie (ex: </a:t>
            </a:r>
            <a:r>
              <a:rPr lang="fr-FR" b="1" dirty="0" smtClean="0"/>
              <a:t>pseudo</a:t>
            </a:r>
            <a:r>
              <a:rPr lang="fr-FR" dirty="0" smtClean="0"/>
              <a:t>);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   la valeur du cookie (ex: </a:t>
            </a:r>
            <a:r>
              <a:rPr lang="fr-FR" b="1" dirty="0" smtClean="0"/>
              <a:t>toto</a:t>
            </a:r>
            <a:r>
              <a:rPr lang="fr-FR" dirty="0" smtClean="0"/>
              <a:t>);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   la date d’expiration du cookie, sous forma de </a:t>
            </a:r>
            <a:r>
              <a:rPr lang="fr-FR" b="1" dirty="0" err="1" smtClean="0"/>
              <a:t>timestamp</a:t>
            </a:r>
            <a:r>
              <a:rPr lang="fr-FR" b="1" dirty="0" smtClean="0"/>
              <a:t>  </a:t>
            </a:r>
            <a:r>
              <a:rPr lang="fr-FR" dirty="0" smtClean="0"/>
              <a:t>(ex: </a:t>
            </a:r>
            <a:r>
              <a:rPr lang="fr-FR" b="1" dirty="0" smtClean="0"/>
              <a:t>1090521508</a:t>
            </a:r>
            <a:r>
              <a:rPr lang="fr-FR" dirty="0" smtClean="0"/>
              <a:t>);</a:t>
            </a:r>
            <a:endParaRPr lang="fr-FR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11560" y="3284984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0070C0"/>
                </a:solidFill>
              </a:rPr>
              <a:t>timestamp</a:t>
            </a:r>
            <a:r>
              <a:rPr lang="fr-FR" b="1" dirty="0" smtClean="0">
                <a:solidFill>
                  <a:srgbClr val="0070C0"/>
                </a:solidFill>
              </a:rPr>
              <a:t> : </a:t>
            </a:r>
            <a:r>
              <a:rPr lang="fr-FR" dirty="0" smtClean="0"/>
              <a:t>nombre de seconde à commencer par maintenant.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70C0"/>
                </a:solidFill>
              </a:rPr>
              <a:t>Exemple : </a:t>
            </a:r>
            <a:r>
              <a:rPr lang="fr-FR" dirty="0" smtClean="0"/>
              <a:t>1 an avant date d’expiration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B050"/>
                </a:solidFill>
              </a:rPr>
              <a:t>              time()</a:t>
            </a:r>
            <a:r>
              <a:rPr lang="fr-FR" dirty="0" smtClean="0"/>
              <a:t> + </a:t>
            </a:r>
            <a:r>
              <a:rPr lang="fr-FR" b="1" dirty="0" smtClean="0">
                <a:solidFill>
                  <a:srgbClr val="002060"/>
                </a:solidFill>
              </a:rPr>
              <a:t>365*24*3600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39552" y="508518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Ce qui donne :</a:t>
            </a:r>
          </a:p>
          <a:p>
            <a:endParaRPr lang="fr-FR" dirty="0" smtClean="0"/>
          </a:p>
          <a:p>
            <a:r>
              <a:rPr lang="fr-FR" dirty="0" smtClean="0"/>
              <a:t>         </a:t>
            </a: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setcookie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'pseudo'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'M@teo21'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time()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002060"/>
                </a:solidFill>
              </a:rPr>
              <a:t>365*24*3600</a:t>
            </a:r>
            <a:r>
              <a:rPr lang="en-US" dirty="0" smtClean="0"/>
              <a:t>); </a:t>
            </a:r>
            <a:r>
              <a:rPr lang="en-US" dirty="0" smtClean="0">
                <a:solidFill>
                  <a:srgbClr val="FF0000"/>
                </a:solidFill>
              </a:rPr>
              <a:t>?&gt;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3200" dirty="0" smtClean="0">
                <a:latin typeface="Berlin Sans FB Demi" pitchFamily="34" charset="0"/>
              </a:rPr>
              <a:t>Mémoriser des informations dans des cookies</a:t>
            </a:r>
            <a:endParaRPr lang="fr-FR" sz="32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980728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Sécuriser son cookie avec le mode httpOnly :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71600" y="1412776"/>
            <a:ext cx="81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Il est recommandé d’activer le mode </a:t>
            </a:r>
            <a:r>
              <a:rPr lang="fr-FR" b="1" dirty="0" smtClean="0">
                <a:solidFill>
                  <a:srgbClr val="FF0000"/>
                </a:solidFill>
              </a:rPr>
              <a:t>httpOnly </a:t>
            </a:r>
            <a:r>
              <a:rPr lang="fr-FR" dirty="0" smtClean="0"/>
              <a:t>sur vos cookies. Cela rendra votre cookie </a:t>
            </a:r>
            <a:r>
              <a:rPr lang="fr-FR" b="1" dirty="0" smtClean="0">
                <a:solidFill>
                  <a:srgbClr val="00B050"/>
                </a:solidFill>
              </a:rPr>
              <a:t>inaccessible en JavaScript </a:t>
            </a:r>
            <a:r>
              <a:rPr lang="fr-FR" dirty="0" smtClean="0"/>
              <a:t>sur tous les navigateurs. Cette option réduit les risques de </a:t>
            </a:r>
            <a:r>
              <a:rPr lang="fr-FR" b="1" dirty="0" smtClean="0">
                <a:solidFill>
                  <a:srgbClr val="FF0000"/>
                </a:solidFill>
              </a:rPr>
              <a:t>faille XSS </a:t>
            </a:r>
            <a:r>
              <a:rPr lang="fr-FR" dirty="0" smtClean="0"/>
              <a:t>sur votre site, au cas où vous auriez oublié  d'utiliser </a:t>
            </a:r>
            <a:r>
              <a:rPr lang="fr-FR" b="1" dirty="0" smtClean="0">
                <a:solidFill>
                  <a:srgbClr val="00B050"/>
                </a:solidFill>
              </a:rPr>
              <a:t>htmlspecialchars</a:t>
            </a:r>
            <a:r>
              <a:rPr lang="fr-FR" dirty="0" smtClean="0"/>
              <a:t> à un moment.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3212976"/>
            <a:ext cx="8748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Pour cela :</a:t>
            </a:r>
          </a:p>
          <a:p>
            <a:r>
              <a:rPr lang="fr-FR" dirty="0" smtClean="0"/>
              <a:t>   </a:t>
            </a:r>
          </a:p>
          <a:p>
            <a:r>
              <a:rPr lang="fr-FR" dirty="0" smtClean="0"/>
              <a:t>      </a:t>
            </a:r>
            <a:r>
              <a:rPr lang="fr-FR" dirty="0" smtClean="0">
                <a:solidFill>
                  <a:srgbClr val="FF0000"/>
                </a:solidFill>
              </a:rPr>
              <a:t>&lt;?</a:t>
            </a:r>
            <a:r>
              <a:rPr lang="fr-FR" dirty="0" err="1" smtClean="0">
                <a:solidFill>
                  <a:srgbClr val="FF0000"/>
                </a:solidFill>
              </a:rPr>
              <a:t>php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setcookie</a:t>
            </a:r>
            <a:r>
              <a:rPr lang="fr-FR" dirty="0" smtClean="0"/>
              <a:t>(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'pseudo'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'M@teo21'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00B050"/>
                </a:solidFill>
              </a:rPr>
              <a:t>time() </a:t>
            </a:r>
            <a:r>
              <a:rPr lang="fr-FR" dirty="0" smtClean="0"/>
              <a:t>+ </a:t>
            </a:r>
            <a:r>
              <a:rPr lang="fr-FR" dirty="0" smtClean="0">
                <a:solidFill>
                  <a:srgbClr val="7030A0"/>
                </a:solidFill>
              </a:rPr>
              <a:t>365*24*3600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rgbClr val="7030A0"/>
                </a:solidFill>
              </a:rPr>
              <a:t>null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rgbClr val="7030A0"/>
                </a:solidFill>
              </a:rPr>
              <a:t>null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7030A0"/>
                </a:solidFill>
              </a:rPr>
              <a:t>false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true</a:t>
            </a:r>
            <a:r>
              <a:rPr lang="fr-FR" dirty="0" smtClean="0"/>
              <a:t>); </a:t>
            </a:r>
            <a:r>
              <a:rPr lang="fr-FR" dirty="0" smtClean="0">
                <a:solidFill>
                  <a:srgbClr val="FF0000"/>
                </a:solidFill>
              </a:rPr>
              <a:t>?&gt;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smtClean="0"/>
              <a:t>Plus  d’informations sur les failles web :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rgbClr val="00B050"/>
                </a:solidFill>
              </a:rPr>
              <a:t>       </a:t>
            </a:r>
            <a:r>
              <a:rPr lang="fr-FR" b="1" dirty="0" err="1" smtClean="0">
                <a:solidFill>
                  <a:srgbClr val="00B050"/>
                </a:solidFill>
              </a:rPr>
              <a:t>OpenClassroom</a:t>
            </a:r>
            <a:r>
              <a:rPr lang="fr-FR" b="1" dirty="0" smtClean="0">
                <a:solidFill>
                  <a:srgbClr val="00B050"/>
                </a:solidFill>
              </a:rPr>
              <a:t> : </a:t>
            </a:r>
            <a:r>
              <a:rPr lang="fr-FR" dirty="0" smtClean="0">
                <a:hlinkClick r:id="rId3"/>
              </a:rPr>
              <a:t>Protégez-vous efficacement contre les failles web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3200" dirty="0" smtClean="0">
                <a:latin typeface="Berlin Sans FB Demi" pitchFamily="34" charset="0"/>
              </a:rPr>
              <a:t>Mémoriser des informations dans des cookies</a:t>
            </a:r>
            <a:endParaRPr lang="fr-FR" sz="32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940658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Créer le cookie avant d'écrire du HTML :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27584" y="1412776"/>
            <a:ext cx="8244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Remarque : </a:t>
            </a:r>
            <a:r>
              <a:rPr lang="fr-FR" dirty="0" smtClean="0"/>
              <a:t>Ne placez donc JAMAIS le moindre code HTML avant d'utiliser </a:t>
            </a:r>
            <a:r>
              <a:rPr lang="fr-FR" b="1" dirty="0" err="1" smtClean="0">
                <a:solidFill>
                  <a:srgbClr val="00B050"/>
                </a:solidFill>
              </a:rPr>
              <a:t>setcookie</a:t>
            </a:r>
            <a:r>
              <a:rPr lang="fr-FR" dirty="0" smtClean="0"/>
              <a:t>. .. Comme pour </a:t>
            </a:r>
            <a:r>
              <a:rPr lang="fr-FR" b="1" dirty="0" smtClean="0">
                <a:solidFill>
                  <a:srgbClr val="00B050"/>
                </a:solidFill>
              </a:rPr>
              <a:t>session_start.</a:t>
            </a:r>
          </a:p>
          <a:p>
            <a:endParaRPr lang="fr-FR" b="1" dirty="0" smtClean="0">
              <a:solidFill>
                <a:srgbClr val="00B050"/>
              </a:solidFill>
            </a:endParaRPr>
          </a:p>
          <a:p>
            <a:r>
              <a:rPr lang="fr-FR" dirty="0" smtClean="0"/>
              <a:t>Cette fonction ne marche QUE si vous l'appelez avant tout code HTML (donc avant la balise 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&lt;!DOCTYPE&gt;</a:t>
            </a:r>
            <a:r>
              <a:rPr lang="fr-FR" dirty="0" smtClean="0"/>
              <a:t>).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55576" y="3140968"/>
            <a:ext cx="820891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Exemple : </a:t>
            </a:r>
          </a:p>
          <a:p>
            <a:endParaRPr lang="fr-FR" b="1" dirty="0" smtClean="0">
              <a:solidFill>
                <a:srgbClr val="0070C0"/>
              </a:solidFill>
            </a:endParaRPr>
          </a:p>
          <a:p>
            <a:pPr lvl="2"/>
            <a:r>
              <a:rPr lang="fr-FR" sz="1600" dirty="0" smtClean="0">
                <a:solidFill>
                  <a:srgbClr val="FF0000"/>
                </a:solidFill>
              </a:rPr>
              <a:t>&lt;?</a:t>
            </a:r>
            <a:r>
              <a:rPr lang="fr-FR" sz="1600" dirty="0" err="1" smtClean="0">
                <a:solidFill>
                  <a:srgbClr val="FF0000"/>
                </a:solidFill>
              </a:rPr>
              <a:t>php</a:t>
            </a:r>
            <a:endParaRPr lang="fr-FR" sz="1600" dirty="0" smtClean="0">
              <a:solidFill>
                <a:srgbClr val="FF0000"/>
              </a:solidFill>
            </a:endParaRPr>
          </a:p>
          <a:p>
            <a:pPr lvl="3"/>
            <a:r>
              <a:rPr lang="fr-FR" sz="1600" dirty="0" err="1" smtClean="0">
                <a:solidFill>
                  <a:srgbClr val="00B050"/>
                </a:solidFill>
              </a:rPr>
              <a:t>setcookie</a:t>
            </a:r>
            <a:r>
              <a:rPr lang="fr-FR" sz="1600" dirty="0" smtClean="0"/>
              <a:t>(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'pseudo'</a:t>
            </a:r>
            <a:r>
              <a:rPr lang="fr-FR" sz="1600" dirty="0" smtClean="0"/>
              <a:t>,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‘toto'</a:t>
            </a:r>
            <a:r>
              <a:rPr lang="fr-FR" sz="1600" dirty="0" smtClean="0"/>
              <a:t>, </a:t>
            </a:r>
            <a:r>
              <a:rPr lang="fr-FR" sz="1600" dirty="0" smtClean="0">
                <a:solidFill>
                  <a:srgbClr val="00B050"/>
                </a:solidFill>
              </a:rPr>
              <a:t>time() </a:t>
            </a:r>
            <a:r>
              <a:rPr lang="fr-FR" sz="1600" dirty="0" smtClean="0"/>
              <a:t>+ </a:t>
            </a:r>
            <a:r>
              <a:rPr lang="fr-FR" sz="1600" dirty="0" smtClean="0">
                <a:solidFill>
                  <a:srgbClr val="7030A0"/>
                </a:solidFill>
              </a:rPr>
              <a:t>365*24*3600</a:t>
            </a:r>
            <a:r>
              <a:rPr lang="fr-FR" sz="1600" dirty="0" smtClean="0"/>
              <a:t>, </a:t>
            </a:r>
            <a:r>
              <a:rPr lang="fr-FR" sz="1600" dirty="0" err="1" smtClean="0">
                <a:solidFill>
                  <a:srgbClr val="7030A0"/>
                </a:solidFill>
              </a:rPr>
              <a:t>null</a:t>
            </a:r>
            <a:r>
              <a:rPr lang="fr-FR" sz="1600" dirty="0" smtClean="0"/>
              <a:t>, </a:t>
            </a:r>
            <a:r>
              <a:rPr lang="fr-FR" sz="1600" dirty="0" err="1" smtClean="0">
                <a:solidFill>
                  <a:srgbClr val="7030A0"/>
                </a:solidFill>
              </a:rPr>
              <a:t>null</a:t>
            </a:r>
            <a:r>
              <a:rPr lang="fr-FR" sz="1600" dirty="0" smtClean="0"/>
              <a:t>, </a:t>
            </a:r>
            <a:r>
              <a:rPr lang="fr-FR" sz="1600" dirty="0" smtClean="0">
                <a:solidFill>
                  <a:srgbClr val="7030A0"/>
                </a:solidFill>
              </a:rPr>
              <a:t>false</a:t>
            </a:r>
            <a:r>
              <a:rPr lang="fr-FR" sz="1600" dirty="0" smtClean="0"/>
              <a:t>, </a:t>
            </a:r>
            <a:r>
              <a:rPr lang="fr-FR" sz="1600" dirty="0" err="1" smtClean="0">
                <a:solidFill>
                  <a:srgbClr val="7030A0"/>
                </a:solidFill>
              </a:rPr>
              <a:t>true</a:t>
            </a:r>
            <a:r>
              <a:rPr lang="fr-FR" sz="1600" dirty="0" smtClean="0"/>
              <a:t>); </a:t>
            </a:r>
          </a:p>
          <a:p>
            <a:pPr lvl="3"/>
            <a:r>
              <a:rPr lang="fr-FR" sz="1600" dirty="0" err="1" smtClean="0">
                <a:solidFill>
                  <a:srgbClr val="00B050"/>
                </a:solidFill>
              </a:rPr>
              <a:t>setcookie</a:t>
            </a:r>
            <a:r>
              <a:rPr lang="fr-FR" sz="1600" dirty="0" smtClean="0"/>
              <a:t>(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'pays'</a:t>
            </a:r>
            <a:r>
              <a:rPr lang="fr-FR" sz="1600" dirty="0" smtClean="0"/>
              <a:t>,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‘Maroc'</a:t>
            </a:r>
            <a:r>
              <a:rPr lang="fr-FR" sz="1600" dirty="0" smtClean="0"/>
              <a:t>, </a:t>
            </a:r>
            <a:r>
              <a:rPr lang="fr-FR" sz="1600" dirty="0" smtClean="0">
                <a:solidFill>
                  <a:srgbClr val="00B050"/>
                </a:solidFill>
              </a:rPr>
              <a:t>time() </a:t>
            </a:r>
            <a:r>
              <a:rPr lang="fr-FR" sz="1600" dirty="0" smtClean="0"/>
              <a:t>+ </a:t>
            </a:r>
            <a:r>
              <a:rPr lang="fr-FR" sz="1600" dirty="0" smtClean="0">
                <a:solidFill>
                  <a:srgbClr val="7030A0"/>
                </a:solidFill>
              </a:rPr>
              <a:t>365*24*3600</a:t>
            </a:r>
            <a:r>
              <a:rPr lang="fr-FR" sz="1600" dirty="0" smtClean="0"/>
              <a:t>, </a:t>
            </a:r>
            <a:r>
              <a:rPr lang="fr-FR" sz="1600" dirty="0" err="1" smtClean="0">
                <a:solidFill>
                  <a:srgbClr val="7030A0"/>
                </a:solidFill>
              </a:rPr>
              <a:t>null</a:t>
            </a:r>
            <a:r>
              <a:rPr lang="fr-FR" sz="1600" dirty="0" smtClean="0"/>
              <a:t>, </a:t>
            </a:r>
            <a:r>
              <a:rPr lang="fr-FR" sz="1600" dirty="0" err="1" smtClean="0">
                <a:solidFill>
                  <a:srgbClr val="7030A0"/>
                </a:solidFill>
              </a:rPr>
              <a:t>null</a:t>
            </a:r>
            <a:r>
              <a:rPr lang="fr-FR" sz="1600" dirty="0" smtClean="0"/>
              <a:t>, </a:t>
            </a:r>
            <a:r>
              <a:rPr lang="fr-FR" sz="1600" dirty="0" smtClean="0">
                <a:solidFill>
                  <a:srgbClr val="7030A0"/>
                </a:solidFill>
              </a:rPr>
              <a:t>false</a:t>
            </a:r>
            <a:r>
              <a:rPr lang="fr-FR" sz="1600" dirty="0" smtClean="0"/>
              <a:t>, </a:t>
            </a:r>
            <a:r>
              <a:rPr lang="fr-FR" sz="1600" dirty="0" err="1" smtClean="0">
                <a:solidFill>
                  <a:srgbClr val="7030A0"/>
                </a:solidFill>
              </a:rPr>
              <a:t>true</a:t>
            </a:r>
            <a:r>
              <a:rPr lang="fr-FR" sz="1600" dirty="0" smtClean="0"/>
              <a:t>);</a:t>
            </a:r>
          </a:p>
          <a:p>
            <a:pPr lvl="2"/>
            <a:r>
              <a:rPr lang="fr-FR" sz="1600" dirty="0" smtClean="0">
                <a:solidFill>
                  <a:srgbClr val="FF0000"/>
                </a:solidFill>
              </a:rPr>
              <a:t>?&gt;</a:t>
            </a:r>
          </a:p>
          <a:p>
            <a:pPr lvl="2"/>
            <a:endParaRPr lang="fr-FR" sz="1600" dirty="0" smtClean="0"/>
          </a:p>
          <a:p>
            <a:pPr lvl="2"/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&lt;!DOCTYPE html&gt;</a:t>
            </a:r>
          </a:p>
          <a:p>
            <a:pPr lvl="2"/>
            <a:r>
              <a:rPr lang="fr-FR" sz="1600" dirty="0" smtClean="0"/>
              <a:t>&lt;</a:t>
            </a:r>
            <a:r>
              <a:rPr lang="fr-FR" sz="1600" dirty="0" smtClean="0">
                <a:solidFill>
                  <a:srgbClr val="FF0000"/>
                </a:solidFill>
              </a:rPr>
              <a:t>html</a:t>
            </a:r>
            <a:r>
              <a:rPr lang="fr-FR" sz="1600" dirty="0" smtClean="0"/>
              <a:t>&gt;</a:t>
            </a:r>
          </a:p>
          <a:p>
            <a:pPr lvl="2"/>
            <a:r>
              <a:rPr lang="fr-FR" sz="1600" dirty="0" smtClean="0"/>
              <a:t>    &lt;</a:t>
            </a:r>
            <a:r>
              <a:rPr lang="fr-FR" sz="1600" dirty="0" err="1" smtClean="0">
                <a:solidFill>
                  <a:srgbClr val="FF0000"/>
                </a:solidFill>
              </a:rPr>
              <a:t>head</a:t>
            </a:r>
            <a:r>
              <a:rPr lang="fr-FR" sz="1600" dirty="0" smtClean="0"/>
              <a:t>&gt;</a:t>
            </a:r>
          </a:p>
          <a:p>
            <a:pPr lvl="2"/>
            <a:r>
              <a:rPr lang="fr-FR" sz="1600" dirty="0" smtClean="0"/>
              <a:t>        &lt;</a:t>
            </a:r>
            <a:r>
              <a:rPr lang="fr-FR" sz="1600" dirty="0" err="1" smtClean="0">
                <a:solidFill>
                  <a:srgbClr val="FF0000"/>
                </a:solidFill>
              </a:rPr>
              <a:t>meta</a:t>
            </a:r>
            <a:r>
              <a:rPr lang="fr-FR" sz="1600" dirty="0" smtClean="0"/>
              <a:t> </a:t>
            </a:r>
            <a:r>
              <a:rPr lang="fr-FR" sz="1600" dirty="0" err="1" smtClean="0"/>
              <a:t>charset</a:t>
            </a:r>
            <a:r>
              <a:rPr lang="fr-FR" sz="1600" dirty="0" smtClean="0"/>
              <a:t>="</a:t>
            </a:r>
            <a:r>
              <a:rPr lang="fr-FR" sz="1600" dirty="0" err="1" smtClean="0"/>
              <a:t>utf</a:t>
            </a:r>
            <a:r>
              <a:rPr lang="fr-FR" sz="1600" dirty="0" smtClean="0"/>
              <a:t>-8" /&gt;</a:t>
            </a:r>
          </a:p>
          <a:p>
            <a:pPr lvl="2"/>
            <a:r>
              <a:rPr lang="fr-FR" sz="1600" dirty="0" smtClean="0"/>
              <a:t>        &lt;</a:t>
            </a:r>
            <a:r>
              <a:rPr lang="fr-FR" sz="1600" dirty="0" err="1" smtClean="0">
                <a:solidFill>
                  <a:srgbClr val="FF0000"/>
                </a:solidFill>
              </a:rPr>
              <a:t>title</a:t>
            </a:r>
            <a:r>
              <a:rPr lang="fr-FR" sz="1600" dirty="0" smtClean="0"/>
              <a:t>&gt;Ma super page PHP&lt;/</a:t>
            </a:r>
            <a:r>
              <a:rPr lang="fr-FR" sz="1600" dirty="0" err="1" smtClean="0">
                <a:solidFill>
                  <a:srgbClr val="FF0000"/>
                </a:solidFill>
              </a:rPr>
              <a:t>title</a:t>
            </a:r>
            <a:r>
              <a:rPr lang="fr-FR" sz="1600" dirty="0" smtClean="0"/>
              <a:t>&gt;</a:t>
            </a:r>
          </a:p>
          <a:p>
            <a:pPr lvl="2"/>
            <a:r>
              <a:rPr lang="fr-FR" sz="1600" dirty="0" smtClean="0"/>
              <a:t>    &lt;/</a:t>
            </a:r>
            <a:r>
              <a:rPr lang="fr-FR" sz="1600" dirty="0" err="1" smtClean="0">
                <a:solidFill>
                  <a:srgbClr val="FF0000"/>
                </a:solidFill>
              </a:rPr>
              <a:t>head</a:t>
            </a:r>
            <a:r>
              <a:rPr lang="fr-FR" sz="1600" dirty="0" smtClean="0"/>
              <a:t>&gt;</a:t>
            </a:r>
          </a:p>
          <a:p>
            <a:pPr lvl="2"/>
            <a:r>
              <a:rPr lang="fr-FR" sz="1600" dirty="0" smtClean="0"/>
              <a:t>    &lt;</a:t>
            </a:r>
            <a:r>
              <a:rPr lang="fr-FR" sz="1600" dirty="0" smtClean="0">
                <a:solidFill>
                  <a:srgbClr val="FF0000"/>
                </a:solidFill>
              </a:rPr>
              <a:t>body</a:t>
            </a:r>
            <a:r>
              <a:rPr lang="fr-FR" sz="1600" dirty="0" smtClean="0"/>
              <a:t>&gt;    </a:t>
            </a:r>
          </a:p>
          <a:p>
            <a:pPr lvl="2"/>
            <a:r>
              <a:rPr lang="fr-FR" sz="1600" dirty="0" smtClean="0"/>
              <a:t>    etc.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3200" dirty="0" smtClean="0">
                <a:latin typeface="Berlin Sans FB Demi" pitchFamily="34" charset="0"/>
              </a:rPr>
              <a:t>Mémoriser des informations dans des cookies</a:t>
            </a:r>
            <a:endParaRPr lang="fr-FR" sz="32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980728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b="1" dirty="0" smtClean="0">
                <a:solidFill>
                  <a:srgbClr val="FF0000"/>
                </a:solidFill>
              </a:rPr>
              <a:t> Afficher un cookie :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83568" y="1412776"/>
            <a:ext cx="8460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Ces informations sont placés dans la </a:t>
            </a:r>
            <a:r>
              <a:rPr lang="fr-FR" sz="1600" dirty="0" err="1" smtClean="0"/>
              <a:t>superglogale</a:t>
            </a:r>
            <a:r>
              <a:rPr lang="fr-FR" sz="1600" dirty="0" smtClean="0"/>
              <a:t> </a:t>
            </a:r>
            <a:r>
              <a:rPr lang="fr-FR" sz="1600" b="1" dirty="0" smtClean="0">
                <a:solidFill>
                  <a:srgbClr val="00B050"/>
                </a:solidFill>
              </a:rPr>
              <a:t>$_COOKIE</a:t>
            </a:r>
            <a:r>
              <a:rPr lang="fr-FR" sz="1600" dirty="0" smtClean="0"/>
              <a:t>,  sous forma d’</a:t>
            </a:r>
            <a:r>
              <a:rPr lang="fr-FR" sz="1600" dirty="0" err="1" smtClean="0"/>
              <a:t>array</a:t>
            </a:r>
            <a:r>
              <a:rPr lang="fr-FR" sz="1600" dirty="0" smtClean="0"/>
              <a:t>.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683568" y="1772816"/>
            <a:ext cx="8460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Exemple précédent :</a:t>
            </a:r>
          </a:p>
          <a:p>
            <a:endParaRPr lang="fr-FR" sz="1600" b="1" dirty="0" smtClean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fr-FR" sz="1600" dirty="0" smtClean="0"/>
              <a:t>   Afficher le pseudo :  </a:t>
            </a:r>
            <a:r>
              <a:rPr lang="fr-FR" sz="1600" dirty="0" smtClean="0">
                <a:solidFill>
                  <a:srgbClr val="00B050"/>
                </a:solidFill>
              </a:rPr>
              <a:t>$_COOKIE['pseudo']</a:t>
            </a:r>
          </a:p>
          <a:p>
            <a:pPr lvl="2">
              <a:buFont typeface="Wingdings" pitchFamily="2" charset="2"/>
              <a:buChar char="§"/>
            </a:pPr>
            <a:r>
              <a:rPr lang="fr-FR" sz="1600" dirty="0" smtClean="0"/>
              <a:t>   Afficher le pays :       </a:t>
            </a:r>
            <a:r>
              <a:rPr lang="fr-FR" sz="1600" dirty="0" smtClean="0">
                <a:solidFill>
                  <a:srgbClr val="00B050"/>
                </a:solidFill>
              </a:rPr>
              <a:t>$_COOKIE['pays']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67544" y="3284984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b="1" dirty="0" smtClean="0">
                <a:solidFill>
                  <a:srgbClr val="FF0000"/>
                </a:solidFill>
              </a:rPr>
              <a:t> Modifier un cookie existant :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83568" y="3717032"/>
            <a:ext cx="846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Là encore on fait appel à la fonction </a:t>
            </a:r>
            <a:r>
              <a:rPr lang="fr-FR" sz="1600" b="1" dirty="0" err="1" smtClean="0">
                <a:solidFill>
                  <a:srgbClr val="00B050"/>
                </a:solidFill>
              </a:rPr>
              <a:t>setcookie</a:t>
            </a:r>
            <a:r>
              <a:rPr lang="fr-FR" sz="1600" dirty="0" smtClean="0"/>
              <a:t>, en </a:t>
            </a:r>
            <a:r>
              <a:rPr lang="fr-FR" sz="1600" b="1" dirty="0" smtClean="0"/>
              <a:t>gardant le même nom de cookie</a:t>
            </a:r>
            <a:r>
              <a:rPr lang="fr-FR" sz="1600" dirty="0" smtClean="0"/>
              <a:t>, </a:t>
            </a:r>
            <a:r>
              <a:rPr lang="fr-FR" sz="1600" b="1" dirty="0" smtClean="0"/>
              <a:t>ce qui écrasera l’ancien.</a:t>
            </a:r>
            <a:endParaRPr lang="fr-FR" sz="16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83568" y="4869160"/>
            <a:ext cx="8460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Exemple :</a:t>
            </a:r>
          </a:p>
          <a:p>
            <a:endParaRPr lang="fr-FR" sz="1600" dirty="0">
              <a:solidFill>
                <a:srgbClr val="00B05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            &lt;?</a:t>
            </a:r>
            <a:r>
              <a:rPr lang="en-US" sz="1600" dirty="0" err="1" smtClean="0">
                <a:solidFill>
                  <a:srgbClr val="FF0000"/>
                </a:solidFill>
              </a:rPr>
              <a:t>php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setcookie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'pays'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'Chine'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00B050"/>
                </a:solidFill>
              </a:rPr>
              <a:t>time()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7030A0"/>
                </a:solidFill>
              </a:rPr>
              <a:t>365*24*3600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7030A0"/>
                </a:solidFill>
              </a:rPr>
              <a:t>null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7030A0"/>
                </a:solidFill>
              </a:rPr>
              <a:t>null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7030A0"/>
                </a:solidFill>
              </a:rPr>
              <a:t>false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7030A0"/>
                </a:solidFill>
              </a:rPr>
              <a:t>true</a:t>
            </a:r>
            <a:r>
              <a:rPr lang="en-US" sz="1600" dirty="0" smtClean="0"/>
              <a:t>); ?&gt; </a:t>
            </a:r>
            <a:endParaRPr lang="fr-F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780928"/>
            <a:ext cx="8604448" cy="830997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4800" dirty="0" smtClean="0">
                <a:latin typeface="Berlin Sans FB Demi" pitchFamily="34" charset="0"/>
              </a:rPr>
              <a:t>Gérer les sessions</a:t>
            </a:r>
            <a:endParaRPr lang="fr-FR" sz="48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3200" dirty="0" smtClean="0">
                <a:latin typeface="Berlin Sans FB Demi" pitchFamily="34" charset="0"/>
              </a:rPr>
              <a:t>Pourquoi les sessions</a:t>
            </a:r>
            <a:endParaRPr lang="fr-FR" sz="32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980728"/>
            <a:ext cx="8352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Jusqu'ici, nous étions parvenus à passer des variables de page en page via: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/>
              <a:t>  Un </a:t>
            </a:r>
            <a:r>
              <a:rPr lang="fr-FR" sz="2000" b="1" dirty="0" smtClean="0"/>
              <a:t>lien</a:t>
            </a:r>
            <a:r>
              <a:rPr lang="fr-FR" sz="20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/>
              <a:t>  Un </a:t>
            </a:r>
            <a:r>
              <a:rPr lang="fr-FR" sz="2000" b="1" dirty="0" smtClean="0"/>
              <a:t>formulaire</a:t>
            </a:r>
            <a:r>
              <a:rPr lang="fr-FR" sz="2000" dirty="0" smtClean="0"/>
              <a:t> ( méthode GET ou méthode POST)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/>
              <a:t>  Un </a:t>
            </a:r>
            <a:r>
              <a:rPr lang="fr-FR" sz="2000" b="1" dirty="0" smtClean="0"/>
              <a:t>cookie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3528" y="2348880"/>
            <a:ext cx="882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hlinkClick r:id="rId3"/>
              </a:rPr>
              <a:t>setcookie</a:t>
            </a:r>
            <a:r>
              <a:rPr lang="en-US" sz="1600" dirty="0" smtClean="0"/>
              <a:t> ( string </a:t>
            </a:r>
            <a:r>
              <a:rPr lang="en-US" sz="1600" dirty="0" smtClean="0">
                <a:solidFill>
                  <a:srgbClr val="FF0000"/>
                </a:solidFill>
              </a:rPr>
              <a:t>name</a:t>
            </a:r>
            <a:r>
              <a:rPr lang="en-US" sz="1600" dirty="0" smtClean="0"/>
              <a:t>, string </a:t>
            </a:r>
            <a:r>
              <a:rPr lang="en-US" sz="1600" dirty="0" smtClean="0">
                <a:solidFill>
                  <a:srgbClr val="FF0000"/>
                </a:solidFill>
              </a:rPr>
              <a:t>value</a:t>
            </a:r>
            <a:r>
              <a:rPr lang="en-US" sz="1600" dirty="0" smtClean="0"/>
              <a:t> ,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expire</a:t>
            </a:r>
            <a:r>
              <a:rPr lang="en-US" sz="1600" dirty="0" smtClean="0"/>
              <a:t> , string </a:t>
            </a:r>
            <a:r>
              <a:rPr lang="en-US" sz="1600" dirty="0" smtClean="0">
                <a:solidFill>
                  <a:srgbClr val="FF0000"/>
                </a:solidFill>
              </a:rPr>
              <a:t>path</a:t>
            </a:r>
            <a:r>
              <a:rPr lang="en-US" sz="1600" dirty="0" smtClean="0"/>
              <a:t> , string </a:t>
            </a:r>
            <a:r>
              <a:rPr lang="en-US" sz="1600" dirty="0" smtClean="0">
                <a:solidFill>
                  <a:srgbClr val="FF0000"/>
                </a:solidFill>
              </a:rPr>
              <a:t>domain</a:t>
            </a:r>
            <a:r>
              <a:rPr lang="en-US" sz="1600" dirty="0" smtClean="0"/>
              <a:t>, </a:t>
            </a:r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secure</a:t>
            </a:r>
            <a:r>
              <a:rPr lang="en-US" sz="1600" dirty="0" smtClean="0"/>
              <a:t> , </a:t>
            </a:r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httponly</a:t>
            </a:r>
            <a:r>
              <a:rPr lang="en-US" sz="1600" dirty="0" smtClean="0"/>
              <a:t> )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67544" y="2924944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Inconvénient :</a:t>
            </a:r>
          </a:p>
          <a:p>
            <a:pPr lvl="1">
              <a:buFont typeface="Wingdings" pitchFamily="2" charset="2"/>
              <a:buChar char="§"/>
            </a:pPr>
            <a:r>
              <a:rPr lang="fr-FR" b="1" dirty="0" smtClean="0">
                <a:solidFill>
                  <a:srgbClr val="FF0000"/>
                </a:solidFill>
              </a:rPr>
              <a:t>  </a:t>
            </a:r>
            <a:r>
              <a:rPr lang="fr-FR" dirty="0" smtClean="0"/>
              <a:t>Les données sont perdues une fois  que la page est rafraichie ou lorsqu’on change d’URL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67544" y="422108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Différence entre cookie et session :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99592" y="4653136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Cookie :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  est stocké sur un fichier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  existe côté client ( l’utilisateur peut donc le modifier )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899592" y="5661248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Session :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   existe côté serveur( l’utilisateur peut donc le modifier )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    utilise un cookie pour stocker les informations du client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latin typeface="Berlin Sans FB Demi" pitchFamily="34" charset="0"/>
              </a:rPr>
              <a:t>Fonctionnement des sessions</a:t>
            </a:r>
            <a:endParaRPr lang="fr-FR" sz="3200" b="1" dirty="0">
              <a:latin typeface="Berlin Sans FB Demi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83568" y="98072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Comment sont gérées les sessions en PHP ? Voici les trois étapes à connaître.</a:t>
            </a:r>
            <a:endParaRPr lang="fr-FR" dirty="0"/>
          </a:p>
        </p:txBody>
      </p:sp>
      <p:pic>
        <p:nvPicPr>
          <p:cNvPr id="10" name="Image 9" descr="9TpLxMr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2708920"/>
            <a:ext cx="1080120" cy="1385392"/>
          </a:xfrm>
          <a:prstGeom prst="rect">
            <a:avLst/>
          </a:prstGeom>
        </p:spPr>
      </p:pic>
      <p:pic>
        <p:nvPicPr>
          <p:cNvPr id="11" name="Image 10" descr="120px-Gorilla-thinclient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2420888"/>
            <a:ext cx="1143000" cy="1143000"/>
          </a:xfrm>
          <a:prstGeom prst="rect">
            <a:avLst/>
          </a:prstGeom>
        </p:spPr>
      </p:pic>
      <p:pic>
        <p:nvPicPr>
          <p:cNvPr id="12" name="Image 11" descr="logout_25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9672" y="4221088"/>
            <a:ext cx="1152128" cy="1718320"/>
          </a:xfrm>
          <a:prstGeom prst="rect">
            <a:avLst/>
          </a:prstGeom>
        </p:spPr>
      </p:pic>
      <p:cxnSp>
        <p:nvCxnSpPr>
          <p:cNvPr id="19" name="Connecteur droit avec flèche 18"/>
          <p:cNvCxnSpPr/>
          <p:nvPr/>
        </p:nvCxnSpPr>
        <p:spPr>
          <a:xfrm>
            <a:off x="2411760" y="314096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2987824" y="3861048"/>
            <a:ext cx="864096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508104" y="2060848"/>
            <a:ext cx="36358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Etape 1 : </a:t>
            </a:r>
          </a:p>
          <a:p>
            <a:r>
              <a:rPr lang="fr-FR" sz="1600" b="1" dirty="0" smtClean="0"/>
              <a:t> </a:t>
            </a:r>
            <a:r>
              <a:rPr lang="fr-FR" sz="1600" dirty="0" smtClean="0"/>
              <a:t>- Création d’une session</a:t>
            </a:r>
          </a:p>
          <a:p>
            <a:pPr>
              <a:buFontTx/>
              <a:buChar char="-"/>
            </a:pPr>
            <a:r>
              <a:rPr lang="fr-FR" sz="1600" dirty="0" smtClean="0"/>
              <a:t>  Génération un ID de session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2627784" y="27089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Login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 rot="19566569">
            <a:off x="2855026" y="37707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Logout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508104" y="3501008"/>
            <a:ext cx="3635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Etape 2: </a:t>
            </a:r>
          </a:p>
          <a:p>
            <a:pPr>
              <a:buFontTx/>
              <a:buChar char="-"/>
            </a:pPr>
            <a:r>
              <a:rPr lang="fr-FR" sz="1600" dirty="0" smtClean="0"/>
              <a:t>Création des variables de sessions</a:t>
            </a:r>
          </a:p>
          <a:p>
            <a:r>
              <a:rPr lang="fr-FR" sz="1600" dirty="0" smtClean="0"/>
              <a:t>par </a:t>
            </a:r>
            <a:r>
              <a:rPr lang="fr-FR" sz="1600" b="1" dirty="0" smtClean="0">
                <a:solidFill>
                  <a:srgbClr val="00B050"/>
                </a:solidFill>
              </a:rPr>
              <a:t>$_SESSION.</a:t>
            </a:r>
          </a:p>
          <a:p>
            <a:r>
              <a:rPr lang="fr-FR" sz="1600" b="1" dirty="0" smtClean="0">
                <a:solidFill>
                  <a:srgbClr val="0070C0"/>
                </a:solidFill>
              </a:rPr>
              <a:t>Ex: </a:t>
            </a:r>
            <a:r>
              <a:rPr lang="fr-FR" sz="1600" dirty="0" smtClean="0"/>
              <a:t>$_SESSION['nom']; </a:t>
            </a:r>
            <a:r>
              <a:rPr lang="fr-FR" sz="1600" b="1" dirty="0" smtClean="0">
                <a:solidFill>
                  <a:srgbClr val="00B050"/>
                </a:solidFill>
              </a:rPr>
              <a:t>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508104" y="5157192"/>
            <a:ext cx="3635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Etape 3:</a:t>
            </a:r>
          </a:p>
          <a:p>
            <a:pPr>
              <a:buFontTx/>
              <a:buChar char="-"/>
            </a:pPr>
            <a:r>
              <a:rPr lang="fr-FR" dirty="0" smtClean="0"/>
              <a:t> La session est fermée</a:t>
            </a:r>
          </a:p>
          <a:p>
            <a:pPr>
              <a:buFontTx/>
              <a:buChar char="-"/>
            </a:pPr>
            <a:r>
              <a:rPr lang="fr-FR" dirty="0" smtClean="0"/>
              <a:t> PHP oublie les variables    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13" grpId="0"/>
      <p:bldP spid="1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latin typeface="Berlin Sans FB Demi" pitchFamily="34" charset="0"/>
              </a:rPr>
              <a:t>Ce qu’il faut savoir !</a:t>
            </a:r>
            <a:endParaRPr lang="fr-FR" sz="3200" b="1" dirty="0">
              <a:latin typeface="Berlin Sans FB Demi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44" y="980728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Vous devez reconnaître deux fonctions :</a:t>
            </a:r>
          </a:p>
          <a:p>
            <a:endParaRPr lang="fr-FR" sz="2000" dirty="0" smtClean="0"/>
          </a:p>
          <a:p>
            <a:pPr lvl="1">
              <a:buFont typeface="Wingdings" pitchFamily="2" charset="2"/>
              <a:buChar char="§"/>
            </a:pPr>
            <a:r>
              <a:rPr lang="fr-FR" sz="2000" b="1" dirty="0" smtClean="0">
                <a:solidFill>
                  <a:srgbClr val="00B050"/>
                </a:solidFill>
              </a:rPr>
              <a:t> session_start() : </a:t>
            </a:r>
            <a:r>
              <a:rPr lang="fr-FR" sz="2000" dirty="0" smtClean="0"/>
              <a:t>démarre le système de sessions.</a:t>
            </a:r>
            <a:endParaRPr lang="fr-FR" sz="2000" b="1" dirty="0" smtClean="0">
              <a:solidFill>
                <a:srgbClr val="00B050"/>
              </a:solidFill>
            </a:endParaRPr>
          </a:p>
          <a:p>
            <a:pPr lvl="1"/>
            <a:endParaRPr lang="fr-FR" sz="2000" b="1" dirty="0" smtClean="0">
              <a:solidFill>
                <a:srgbClr val="00B05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000" b="1" dirty="0" smtClean="0">
                <a:solidFill>
                  <a:srgbClr val="00B050"/>
                </a:solidFill>
              </a:rPr>
              <a:t> session_destroy() : </a:t>
            </a:r>
            <a:r>
              <a:rPr lang="fr-FR" sz="2000" dirty="0" smtClean="0"/>
              <a:t>ferme la session du visiteur.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23528" y="3429000"/>
            <a:ext cx="84249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Remarque :</a:t>
            </a:r>
          </a:p>
          <a:p>
            <a:endParaRPr lang="fr-FR" sz="2000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600" dirty="0" smtClean="0"/>
              <a:t>  </a:t>
            </a:r>
            <a:r>
              <a:rPr lang="fr-FR" dirty="0" smtClean="0"/>
              <a:t>Comme susmentionné dans le cas des cookies, Il y a un petit piège : il faut appeler </a:t>
            </a:r>
            <a:r>
              <a:rPr lang="fr-FR" b="1" dirty="0" err="1" smtClean="0">
                <a:solidFill>
                  <a:srgbClr val="0070C0"/>
                </a:solidFill>
              </a:rPr>
              <a:t>session_start</a:t>
            </a:r>
            <a:r>
              <a:rPr lang="fr-FR" dirty="0" smtClean="0"/>
              <a:t>() sur chacune de vos pages AVANT d'écrire le moindre code HTML (avant même la balise &lt;!</a:t>
            </a:r>
            <a:r>
              <a:rPr lang="fr-FR" b="1" dirty="0" smtClean="0">
                <a:solidFill>
                  <a:srgbClr val="0070C0"/>
                </a:solidFill>
              </a:rPr>
              <a:t>DOCTYPE</a:t>
            </a:r>
            <a:r>
              <a:rPr lang="fr-FR" dirty="0" smtClean="0"/>
              <a:t>&gt;). </a:t>
            </a:r>
          </a:p>
          <a:p>
            <a:pPr lvl="1"/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  Si vous oubliez de lancer </a:t>
            </a:r>
            <a:r>
              <a:rPr lang="fr-FR" b="1" dirty="0" err="1" smtClean="0">
                <a:solidFill>
                  <a:srgbClr val="0070C0"/>
                </a:solidFill>
              </a:rPr>
              <a:t>session_start</a:t>
            </a:r>
            <a:r>
              <a:rPr lang="fr-FR" dirty="0" smtClean="0"/>
              <a:t>(), vous ne pourrez pas accéder aux variables </a:t>
            </a:r>
            <a:r>
              <a:rPr lang="fr-FR" dirty="0" err="1" smtClean="0"/>
              <a:t>superglobales</a:t>
            </a:r>
            <a:r>
              <a:rPr lang="fr-FR" dirty="0" smtClean="0"/>
              <a:t> $_SESSION.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latin typeface="Berlin Sans FB Demi" pitchFamily="34" charset="0"/>
              </a:rPr>
              <a:t>Exemple d'utilisation des sessions</a:t>
            </a:r>
            <a:endParaRPr lang="fr-FR" sz="3200" b="1" dirty="0">
              <a:latin typeface="Berlin Sans FB Demi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47056" y="1412776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fr-FR" sz="1600" dirty="0" smtClean="0">
                <a:solidFill>
                  <a:srgbClr val="FF0000"/>
                </a:solidFill>
              </a:rPr>
              <a:t>&lt;?</a:t>
            </a:r>
            <a:r>
              <a:rPr lang="fr-FR" sz="1600" dirty="0" err="1" smtClean="0">
                <a:solidFill>
                  <a:srgbClr val="FF0000"/>
                </a:solidFill>
              </a:rPr>
              <a:t>php</a:t>
            </a:r>
            <a:endParaRPr lang="fr-FR" sz="1600" dirty="0" smtClean="0">
              <a:solidFill>
                <a:srgbClr val="FF0000"/>
              </a:solidFill>
            </a:endParaRPr>
          </a:p>
          <a:p>
            <a:pPr lvl="3"/>
            <a:r>
              <a:rPr lang="fr-FR" sz="1600" dirty="0" smtClean="0">
                <a:solidFill>
                  <a:srgbClr val="00B050"/>
                </a:solidFill>
              </a:rPr>
              <a:t>// On démarre la session AVANT d'écrire du code HTML</a:t>
            </a:r>
          </a:p>
          <a:p>
            <a:pPr lvl="3"/>
            <a:r>
              <a:rPr lang="fr-FR" sz="1600" dirty="0" err="1" smtClean="0">
                <a:solidFill>
                  <a:srgbClr val="0070C0"/>
                </a:solidFill>
              </a:rPr>
              <a:t>session_start</a:t>
            </a:r>
            <a:r>
              <a:rPr lang="fr-FR" sz="1600" dirty="0" smtClean="0">
                <a:solidFill>
                  <a:srgbClr val="0070C0"/>
                </a:solidFill>
              </a:rPr>
              <a:t>();</a:t>
            </a:r>
            <a:r>
              <a:rPr lang="fr-FR" sz="1600" dirty="0" smtClean="0"/>
              <a:t> </a:t>
            </a:r>
          </a:p>
          <a:p>
            <a:pPr lvl="3"/>
            <a:r>
              <a:rPr lang="fr-FR" sz="1600" dirty="0" smtClean="0">
                <a:solidFill>
                  <a:srgbClr val="00B050"/>
                </a:solidFill>
              </a:rPr>
              <a:t>// On s'amuse à créer quelques variables de session dans $_SESSION</a:t>
            </a:r>
          </a:p>
          <a:p>
            <a:pPr lvl="3"/>
            <a:r>
              <a:rPr lang="fr-FR" sz="1600" dirty="0" smtClean="0"/>
              <a:t>$_</a:t>
            </a:r>
            <a:r>
              <a:rPr lang="fr-FR" sz="1600" dirty="0" smtClean="0">
                <a:solidFill>
                  <a:srgbClr val="0070C0"/>
                </a:solidFill>
              </a:rPr>
              <a:t>SESSION</a:t>
            </a:r>
            <a:r>
              <a:rPr lang="fr-FR" sz="1600" dirty="0" smtClean="0"/>
              <a:t>['</a:t>
            </a:r>
            <a:r>
              <a:rPr lang="fr-FR" sz="1600" dirty="0" err="1" smtClean="0"/>
              <a:t>prenom</a:t>
            </a:r>
            <a:r>
              <a:rPr lang="fr-FR" sz="1600" dirty="0" smtClean="0"/>
              <a:t>'] = 'Jean'; $_</a:t>
            </a:r>
            <a:r>
              <a:rPr lang="fr-FR" sz="1600" dirty="0" smtClean="0">
                <a:solidFill>
                  <a:srgbClr val="0070C0"/>
                </a:solidFill>
              </a:rPr>
              <a:t>SESSION</a:t>
            </a:r>
            <a:r>
              <a:rPr lang="fr-FR" sz="1600" dirty="0" smtClean="0"/>
              <a:t>['nom'] = 'Dupont'; $_</a:t>
            </a:r>
            <a:r>
              <a:rPr lang="fr-FR" sz="1600" dirty="0" smtClean="0">
                <a:solidFill>
                  <a:srgbClr val="0070C0"/>
                </a:solidFill>
              </a:rPr>
              <a:t>SESSION</a:t>
            </a:r>
            <a:r>
              <a:rPr lang="fr-FR" sz="1600" dirty="0" smtClean="0"/>
              <a:t>['</a:t>
            </a:r>
            <a:r>
              <a:rPr lang="fr-FR" sz="1600" dirty="0" err="1" smtClean="0"/>
              <a:t>age</a:t>
            </a:r>
            <a:r>
              <a:rPr lang="fr-FR" sz="1600" dirty="0" smtClean="0"/>
              <a:t>'] = 24;</a:t>
            </a:r>
          </a:p>
          <a:p>
            <a:pPr lvl="2"/>
            <a:r>
              <a:rPr lang="fr-FR" sz="1600" dirty="0" smtClean="0">
                <a:solidFill>
                  <a:srgbClr val="FF0000"/>
                </a:solidFill>
              </a:rPr>
              <a:t>?&gt;</a:t>
            </a:r>
          </a:p>
          <a:p>
            <a:pPr lvl="2"/>
            <a:r>
              <a:rPr lang="fr-FR" sz="1600" dirty="0" smtClean="0"/>
              <a:t> </a:t>
            </a:r>
          </a:p>
          <a:p>
            <a:pPr lvl="2"/>
            <a:r>
              <a:rPr lang="fr-FR" sz="1600" dirty="0" smtClean="0"/>
              <a:t>&lt;!</a:t>
            </a:r>
            <a:r>
              <a:rPr lang="fr-FR" sz="1600" dirty="0" smtClean="0">
                <a:solidFill>
                  <a:srgbClr val="FF0000"/>
                </a:solidFill>
              </a:rPr>
              <a:t>DOCTYPE</a:t>
            </a:r>
            <a:r>
              <a:rPr lang="fr-FR" sz="1600" dirty="0" smtClean="0"/>
              <a:t> html&gt;</a:t>
            </a:r>
          </a:p>
          <a:p>
            <a:pPr lvl="2"/>
            <a:r>
              <a:rPr lang="fr-FR" sz="1600" dirty="0" smtClean="0"/>
              <a:t>&lt;</a:t>
            </a:r>
            <a:r>
              <a:rPr lang="fr-FR" sz="1600" dirty="0" smtClean="0">
                <a:solidFill>
                  <a:srgbClr val="FF0000"/>
                </a:solidFill>
              </a:rPr>
              <a:t>html</a:t>
            </a:r>
            <a:r>
              <a:rPr lang="fr-FR" sz="1600" dirty="0" smtClean="0"/>
              <a:t>&gt;</a:t>
            </a:r>
          </a:p>
          <a:p>
            <a:pPr lvl="2"/>
            <a:r>
              <a:rPr lang="fr-FR" sz="1600" dirty="0" smtClean="0"/>
              <a:t>    &lt;</a:t>
            </a:r>
            <a:r>
              <a:rPr lang="fr-FR" sz="1600" dirty="0" err="1" smtClean="0">
                <a:solidFill>
                  <a:srgbClr val="FF0000"/>
                </a:solidFill>
              </a:rPr>
              <a:t>head</a:t>
            </a:r>
            <a:r>
              <a:rPr lang="fr-FR" sz="1600" dirty="0" smtClean="0"/>
              <a:t>&gt;</a:t>
            </a:r>
          </a:p>
          <a:p>
            <a:pPr lvl="2"/>
            <a:r>
              <a:rPr lang="fr-FR" sz="1600" dirty="0" smtClean="0"/>
              <a:t>        &lt;</a:t>
            </a:r>
            <a:r>
              <a:rPr lang="fr-FR" sz="1600" dirty="0" err="1" smtClean="0"/>
              <a:t>meta</a:t>
            </a:r>
            <a:r>
              <a:rPr lang="fr-FR" sz="1600" dirty="0" smtClean="0"/>
              <a:t> </a:t>
            </a:r>
            <a:r>
              <a:rPr lang="fr-FR" sz="1600" dirty="0" err="1" smtClean="0"/>
              <a:t>charset</a:t>
            </a:r>
            <a:r>
              <a:rPr lang="fr-FR" sz="1600" dirty="0" smtClean="0"/>
              <a:t>="</a:t>
            </a:r>
            <a:r>
              <a:rPr lang="fr-FR" sz="1600" dirty="0" err="1" smtClean="0"/>
              <a:t>utf</a:t>
            </a:r>
            <a:r>
              <a:rPr lang="fr-FR" sz="1600" dirty="0" smtClean="0"/>
              <a:t>-8" /&gt;</a:t>
            </a:r>
          </a:p>
          <a:p>
            <a:pPr lvl="2"/>
            <a:r>
              <a:rPr lang="fr-FR" sz="1600" dirty="0" smtClean="0"/>
              <a:t>        &lt;</a:t>
            </a:r>
            <a:r>
              <a:rPr lang="fr-FR" sz="1600" dirty="0" err="1" smtClean="0"/>
              <a:t>title</a:t>
            </a:r>
            <a:r>
              <a:rPr lang="fr-FR" sz="1600" dirty="0" smtClean="0"/>
              <a:t>&gt;Titre de ma page&lt;/</a:t>
            </a:r>
            <a:r>
              <a:rPr lang="fr-FR" sz="1600" dirty="0" err="1" smtClean="0"/>
              <a:t>title</a:t>
            </a:r>
            <a:r>
              <a:rPr lang="fr-FR" sz="1600" dirty="0" smtClean="0"/>
              <a:t>&gt;</a:t>
            </a:r>
          </a:p>
          <a:p>
            <a:pPr lvl="2"/>
            <a:r>
              <a:rPr lang="fr-FR" sz="1600" dirty="0" smtClean="0"/>
              <a:t>    &lt;/</a:t>
            </a:r>
            <a:r>
              <a:rPr lang="fr-FR" sz="1600" dirty="0" err="1" smtClean="0">
                <a:solidFill>
                  <a:srgbClr val="FF0000"/>
                </a:solidFill>
              </a:rPr>
              <a:t>head</a:t>
            </a:r>
            <a:r>
              <a:rPr lang="fr-FR" sz="1600" dirty="0" smtClean="0"/>
              <a:t>&gt;</a:t>
            </a:r>
          </a:p>
          <a:p>
            <a:pPr lvl="2"/>
            <a:r>
              <a:rPr lang="fr-FR" sz="1600" dirty="0" smtClean="0"/>
              <a:t>    &lt;</a:t>
            </a:r>
            <a:r>
              <a:rPr lang="fr-FR" sz="1600" dirty="0" smtClean="0">
                <a:solidFill>
                  <a:srgbClr val="FF0000"/>
                </a:solidFill>
              </a:rPr>
              <a:t>body</a:t>
            </a:r>
            <a:r>
              <a:rPr lang="fr-FR" sz="1600" dirty="0" smtClean="0"/>
              <a:t>&gt; </a:t>
            </a:r>
          </a:p>
          <a:p>
            <a:pPr lvl="2"/>
            <a:r>
              <a:rPr lang="fr-FR" sz="1600" dirty="0" smtClean="0"/>
              <a:t>    &lt;p&gt;</a:t>
            </a:r>
          </a:p>
          <a:p>
            <a:pPr lvl="2"/>
            <a:r>
              <a:rPr lang="fr-FR" sz="1600" dirty="0" smtClean="0"/>
              <a:t>        Salut &lt;?</a:t>
            </a:r>
            <a:r>
              <a:rPr lang="fr-FR" sz="1600" dirty="0" err="1" smtClean="0"/>
              <a:t>php</a:t>
            </a:r>
            <a:r>
              <a:rPr lang="fr-FR" sz="1600" dirty="0" smtClean="0"/>
              <a:t> </a:t>
            </a:r>
            <a:r>
              <a:rPr lang="fr-FR" sz="1600" dirty="0" err="1" smtClean="0"/>
              <a:t>echo</a:t>
            </a:r>
            <a:r>
              <a:rPr lang="fr-FR" sz="1600" dirty="0" smtClean="0"/>
              <a:t> $_</a:t>
            </a:r>
            <a:r>
              <a:rPr lang="fr-FR" sz="1600" dirty="0" smtClean="0">
                <a:solidFill>
                  <a:srgbClr val="0070C0"/>
                </a:solidFill>
              </a:rPr>
              <a:t>SESSION</a:t>
            </a:r>
            <a:r>
              <a:rPr lang="fr-FR" sz="1600" dirty="0" smtClean="0"/>
              <a:t>['</a:t>
            </a:r>
            <a:r>
              <a:rPr lang="fr-FR" sz="1600" dirty="0" err="1" smtClean="0"/>
              <a:t>prenom</a:t>
            </a:r>
            <a:r>
              <a:rPr lang="fr-FR" sz="1600" dirty="0" smtClean="0"/>
              <a:t>']; ?&gt; !&lt;</a:t>
            </a:r>
            <a:r>
              <a:rPr lang="fr-FR" sz="1600" dirty="0" err="1" smtClean="0"/>
              <a:t>br</a:t>
            </a:r>
            <a:r>
              <a:rPr lang="fr-FR" sz="1600" dirty="0" smtClean="0"/>
              <a:t> /&gt;</a:t>
            </a:r>
          </a:p>
          <a:p>
            <a:pPr lvl="2"/>
            <a:r>
              <a:rPr lang="fr-FR" sz="1600" dirty="0" smtClean="0"/>
              <a:t>        Tu es à l'accueil de mon site (index.php). Tu veux aller sur une autre page ?</a:t>
            </a:r>
          </a:p>
          <a:p>
            <a:pPr lvl="2"/>
            <a:r>
              <a:rPr lang="fr-FR" sz="1600" dirty="0" smtClean="0"/>
              <a:t>    &lt;/p&gt;</a:t>
            </a:r>
          </a:p>
          <a:p>
            <a:pPr lvl="2"/>
            <a:r>
              <a:rPr lang="fr-FR" sz="1600" dirty="0" smtClean="0"/>
              <a:t>    &lt;p&gt;&lt;</a:t>
            </a:r>
            <a:r>
              <a:rPr lang="fr-FR" sz="1600" dirty="0" smtClean="0">
                <a:solidFill>
                  <a:srgbClr val="FF0000"/>
                </a:solidFill>
              </a:rPr>
              <a:t>a</a:t>
            </a:r>
            <a:r>
              <a:rPr lang="fr-FR" sz="1600" dirty="0" smtClean="0"/>
              <a:t> </a:t>
            </a:r>
            <a:r>
              <a:rPr lang="fr-FR" sz="1600" dirty="0" err="1" smtClean="0">
                <a:solidFill>
                  <a:srgbClr val="00B050"/>
                </a:solidFill>
              </a:rPr>
              <a:t>href</a:t>
            </a:r>
            <a:r>
              <a:rPr lang="fr-FR" sz="1600" dirty="0" smtClean="0"/>
              <a:t>="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informations.php</a:t>
            </a:r>
            <a:r>
              <a:rPr lang="fr-FR" sz="1600" dirty="0" smtClean="0"/>
              <a:t>"&gt;Lien vers informations.php&lt;/</a:t>
            </a:r>
            <a:r>
              <a:rPr lang="fr-FR" sz="1600" dirty="0" smtClean="0">
                <a:solidFill>
                  <a:srgbClr val="FF0000"/>
                </a:solidFill>
              </a:rPr>
              <a:t>a</a:t>
            </a:r>
            <a:r>
              <a:rPr lang="fr-FR" sz="1600" dirty="0" smtClean="0"/>
              <a:t>&gt;&lt;/p&gt;</a:t>
            </a:r>
          </a:p>
          <a:p>
            <a:pPr lvl="2"/>
            <a:r>
              <a:rPr lang="fr-FR" sz="1600" dirty="0" smtClean="0"/>
              <a:t>&lt;/</a:t>
            </a:r>
            <a:r>
              <a:rPr lang="fr-FR" sz="1600" dirty="0" smtClean="0">
                <a:solidFill>
                  <a:srgbClr val="FF0000"/>
                </a:solidFill>
              </a:rPr>
              <a:t>body</a:t>
            </a:r>
            <a:r>
              <a:rPr lang="fr-FR" sz="1600" dirty="0" smtClean="0"/>
              <a:t>&gt;</a:t>
            </a:r>
          </a:p>
          <a:p>
            <a:pPr lvl="2"/>
            <a:r>
              <a:rPr lang="fr-FR" sz="1600" dirty="0" smtClean="0"/>
              <a:t>&lt;/</a:t>
            </a:r>
            <a:r>
              <a:rPr lang="fr-FR" sz="1600" dirty="0" smtClean="0">
                <a:solidFill>
                  <a:srgbClr val="FF0000"/>
                </a:solidFill>
              </a:rPr>
              <a:t>html</a:t>
            </a:r>
            <a:r>
              <a:rPr lang="fr-FR" sz="1600" dirty="0" smtClean="0"/>
              <a:t>&gt;</a:t>
            </a:r>
            <a:endParaRPr lang="fr-FR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611560" y="90872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7030A0"/>
                </a:solidFill>
              </a:rPr>
              <a:t>Index.php :</a:t>
            </a:r>
            <a:endParaRPr lang="fr-FR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Structure des programmes</a:t>
            </a:r>
            <a:endParaRPr lang="fr-FR" sz="4000" b="1" dirty="0">
              <a:solidFill>
                <a:schemeClr val="tx1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95536" y="1196752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Les balises PHP: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67544" y="2564904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solidFill>
                <a:srgbClr val="FF0000"/>
              </a:solidFill>
            </a:endParaRPr>
          </a:p>
        </p:txBody>
      </p:sp>
      <p:pic>
        <p:nvPicPr>
          <p:cNvPr id="12" name="Image 11" descr="code ph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988840"/>
            <a:ext cx="8352928" cy="3456384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611560" y="5805264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&lt;?php    </a:t>
            </a:r>
            <a:r>
              <a:rPr lang="fr-FR" sz="2000" dirty="0" smtClean="0">
                <a:solidFill>
                  <a:srgbClr val="0070C0"/>
                </a:solidFill>
              </a:rPr>
              <a:t>/* Le code PHP se met ici */</a:t>
            </a:r>
            <a:r>
              <a:rPr lang="fr-FR" sz="2400" dirty="0" smtClean="0"/>
              <a:t>   </a:t>
            </a:r>
            <a:r>
              <a:rPr lang="fr-FR" sz="2400" b="1" dirty="0" smtClean="0">
                <a:solidFill>
                  <a:srgbClr val="FF0000"/>
                </a:solidFill>
              </a:rPr>
              <a:t>?&gt;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latin typeface="Berlin Sans FB Demi" pitchFamily="34" charset="0"/>
              </a:rPr>
              <a:t>Exemple d'utilisation des sessions</a:t>
            </a:r>
            <a:endParaRPr lang="fr-FR" sz="3200" b="1" dirty="0">
              <a:latin typeface="Berlin Sans FB Demi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23528" y="1556792"/>
            <a:ext cx="8496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fr-FR" sz="1600" dirty="0" smtClean="0">
                <a:solidFill>
                  <a:srgbClr val="FF0000"/>
                </a:solidFill>
              </a:rPr>
              <a:t>&lt;?</a:t>
            </a:r>
            <a:r>
              <a:rPr lang="fr-FR" sz="1600" dirty="0" err="1" smtClean="0">
                <a:solidFill>
                  <a:srgbClr val="FF0000"/>
                </a:solidFill>
              </a:rPr>
              <a:t>php</a:t>
            </a:r>
            <a:endParaRPr lang="fr-FR" sz="1600" dirty="0" smtClean="0">
              <a:solidFill>
                <a:srgbClr val="FF0000"/>
              </a:solidFill>
            </a:endParaRPr>
          </a:p>
          <a:p>
            <a:pPr lvl="2"/>
            <a:r>
              <a:rPr lang="fr-FR" sz="1600" dirty="0" smtClean="0"/>
              <a:t>     </a:t>
            </a:r>
            <a:r>
              <a:rPr lang="fr-FR" sz="1600" dirty="0" err="1" smtClean="0">
                <a:solidFill>
                  <a:srgbClr val="0070C0"/>
                </a:solidFill>
              </a:rPr>
              <a:t>session_start</a:t>
            </a:r>
            <a:r>
              <a:rPr lang="fr-FR" sz="1600" dirty="0" smtClean="0">
                <a:solidFill>
                  <a:srgbClr val="0070C0"/>
                </a:solidFill>
              </a:rPr>
              <a:t>(); </a:t>
            </a:r>
            <a:r>
              <a:rPr lang="fr-FR" sz="1600" dirty="0" smtClean="0">
                <a:solidFill>
                  <a:srgbClr val="00B050"/>
                </a:solidFill>
              </a:rPr>
              <a:t>// On démarre la session AVANT toute chose</a:t>
            </a:r>
          </a:p>
          <a:p>
            <a:pPr lvl="2"/>
            <a:r>
              <a:rPr lang="fr-FR" sz="1600" dirty="0" smtClean="0">
                <a:solidFill>
                  <a:srgbClr val="FF0000"/>
                </a:solidFill>
              </a:rPr>
              <a:t>?&gt;</a:t>
            </a:r>
          </a:p>
          <a:p>
            <a:pPr lvl="2"/>
            <a:r>
              <a:rPr lang="fr-FR" sz="1600" dirty="0" smtClean="0"/>
              <a:t> </a:t>
            </a:r>
          </a:p>
          <a:p>
            <a:pPr lvl="2"/>
            <a:r>
              <a:rPr lang="fr-FR" sz="1600" dirty="0" smtClean="0"/>
              <a:t>&lt;!</a:t>
            </a:r>
            <a:r>
              <a:rPr lang="fr-FR" sz="1600" dirty="0" smtClean="0">
                <a:solidFill>
                  <a:srgbClr val="FF0000"/>
                </a:solidFill>
              </a:rPr>
              <a:t>DOCTYPE</a:t>
            </a:r>
            <a:r>
              <a:rPr lang="fr-FR" sz="1600" dirty="0" smtClean="0"/>
              <a:t> html&gt;</a:t>
            </a:r>
          </a:p>
          <a:p>
            <a:pPr lvl="2"/>
            <a:r>
              <a:rPr lang="fr-FR" sz="1600" dirty="0" smtClean="0"/>
              <a:t>&lt;</a:t>
            </a:r>
            <a:r>
              <a:rPr lang="fr-FR" sz="1600" dirty="0" smtClean="0">
                <a:solidFill>
                  <a:srgbClr val="FF0000"/>
                </a:solidFill>
              </a:rPr>
              <a:t>html</a:t>
            </a:r>
            <a:r>
              <a:rPr lang="fr-FR" sz="1600" dirty="0" smtClean="0"/>
              <a:t>&gt;</a:t>
            </a:r>
          </a:p>
          <a:p>
            <a:pPr lvl="2"/>
            <a:r>
              <a:rPr lang="fr-FR" sz="1600" dirty="0" smtClean="0"/>
              <a:t>    &lt;</a:t>
            </a:r>
            <a:r>
              <a:rPr lang="fr-FR" sz="1600" dirty="0" err="1" smtClean="0">
                <a:solidFill>
                  <a:srgbClr val="FF0000"/>
                </a:solidFill>
              </a:rPr>
              <a:t>head</a:t>
            </a:r>
            <a:r>
              <a:rPr lang="fr-FR" sz="1600" dirty="0" smtClean="0"/>
              <a:t>&gt;</a:t>
            </a:r>
          </a:p>
          <a:p>
            <a:pPr lvl="2"/>
            <a:r>
              <a:rPr lang="fr-FR" sz="1600" dirty="0" smtClean="0"/>
              <a:t>        &lt;</a:t>
            </a:r>
            <a:r>
              <a:rPr lang="fr-FR" sz="1600" dirty="0" err="1" smtClean="0"/>
              <a:t>meta</a:t>
            </a:r>
            <a:r>
              <a:rPr lang="fr-FR" sz="1600" dirty="0" smtClean="0"/>
              <a:t> </a:t>
            </a:r>
            <a:r>
              <a:rPr lang="fr-FR" sz="1600" dirty="0" err="1" smtClean="0"/>
              <a:t>charset</a:t>
            </a:r>
            <a:r>
              <a:rPr lang="fr-FR" sz="1600" dirty="0" smtClean="0"/>
              <a:t>="</a:t>
            </a:r>
            <a:r>
              <a:rPr lang="fr-FR" sz="1600" dirty="0" err="1" smtClean="0"/>
              <a:t>utf</a:t>
            </a:r>
            <a:r>
              <a:rPr lang="fr-FR" sz="1600" dirty="0" smtClean="0"/>
              <a:t>-8" /&gt;</a:t>
            </a:r>
          </a:p>
          <a:p>
            <a:pPr lvl="2"/>
            <a:r>
              <a:rPr lang="fr-FR" sz="1600" dirty="0" smtClean="0"/>
              <a:t>        &lt;</a:t>
            </a:r>
            <a:r>
              <a:rPr lang="fr-FR" sz="1600" dirty="0" err="1" smtClean="0"/>
              <a:t>title</a:t>
            </a:r>
            <a:r>
              <a:rPr lang="fr-FR" sz="1600" dirty="0" smtClean="0"/>
              <a:t>&gt;Titre de ma page&lt;/</a:t>
            </a:r>
            <a:r>
              <a:rPr lang="fr-FR" sz="1600" dirty="0" err="1" smtClean="0"/>
              <a:t>title</a:t>
            </a:r>
            <a:r>
              <a:rPr lang="fr-FR" sz="1600" dirty="0" smtClean="0"/>
              <a:t>&gt;</a:t>
            </a:r>
          </a:p>
          <a:p>
            <a:pPr lvl="2"/>
            <a:r>
              <a:rPr lang="fr-FR" sz="1600" dirty="0" smtClean="0"/>
              <a:t>    &lt;/</a:t>
            </a:r>
            <a:r>
              <a:rPr lang="fr-FR" sz="1600" dirty="0" err="1" smtClean="0">
                <a:solidFill>
                  <a:srgbClr val="FF0000"/>
                </a:solidFill>
              </a:rPr>
              <a:t>head</a:t>
            </a:r>
            <a:r>
              <a:rPr lang="fr-FR" sz="1600" dirty="0" smtClean="0"/>
              <a:t>&gt;</a:t>
            </a:r>
          </a:p>
          <a:p>
            <a:pPr lvl="2"/>
            <a:r>
              <a:rPr lang="fr-FR" sz="1600" dirty="0" smtClean="0"/>
              <a:t>    &lt;</a:t>
            </a:r>
            <a:r>
              <a:rPr lang="fr-FR" sz="1600" dirty="0" smtClean="0">
                <a:solidFill>
                  <a:srgbClr val="FF0000"/>
                </a:solidFill>
              </a:rPr>
              <a:t>body</a:t>
            </a:r>
            <a:r>
              <a:rPr lang="fr-FR" sz="1600" dirty="0" smtClean="0"/>
              <a:t>&gt; </a:t>
            </a:r>
          </a:p>
          <a:p>
            <a:pPr lvl="2"/>
            <a:r>
              <a:rPr lang="fr-FR" sz="1600" dirty="0" smtClean="0"/>
              <a:t>    &lt;p&gt;</a:t>
            </a:r>
            <a:r>
              <a:rPr lang="fr-FR" sz="1600" dirty="0" err="1" smtClean="0"/>
              <a:t>Re</a:t>
            </a:r>
            <a:r>
              <a:rPr lang="fr-FR" sz="1600" dirty="0" smtClean="0"/>
              <a:t>-bonjour !&lt;/p&gt; </a:t>
            </a:r>
          </a:p>
          <a:p>
            <a:pPr lvl="2"/>
            <a:r>
              <a:rPr lang="fr-FR" sz="1600" dirty="0" smtClean="0"/>
              <a:t>    &lt;p&gt;</a:t>
            </a:r>
          </a:p>
          <a:p>
            <a:pPr lvl="2"/>
            <a:r>
              <a:rPr lang="fr-FR" sz="1600" dirty="0" smtClean="0"/>
              <a:t>        Je me souviens de toi ! Tu t'appelles &lt;?</a:t>
            </a:r>
            <a:r>
              <a:rPr lang="fr-FR" sz="1600" dirty="0" err="1" smtClean="0"/>
              <a:t>php</a:t>
            </a:r>
            <a:r>
              <a:rPr lang="fr-FR" sz="1600" dirty="0" smtClean="0"/>
              <a:t> </a:t>
            </a:r>
            <a:r>
              <a:rPr lang="fr-FR" sz="1600" dirty="0" err="1" smtClean="0"/>
              <a:t>echo</a:t>
            </a:r>
            <a:r>
              <a:rPr lang="fr-FR" sz="1600" dirty="0" smtClean="0"/>
              <a:t> </a:t>
            </a:r>
            <a:r>
              <a:rPr lang="fr-FR" sz="1600" dirty="0" smtClean="0">
                <a:solidFill>
                  <a:srgbClr val="0070C0"/>
                </a:solidFill>
              </a:rPr>
              <a:t>$_SESSION</a:t>
            </a:r>
            <a:r>
              <a:rPr lang="fr-FR" sz="1600" dirty="0" smtClean="0"/>
              <a:t>['</a:t>
            </a:r>
            <a:r>
              <a:rPr lang="fr-FR" sz="1600" dirty="0" err="1" smtClean="0"/>
              <a:t>prenom</a:t>
            </a:r>
            <a:r>
              <a:rPr lang="fr-FR" sz="1600" dirty="0" smtClean="0"/>
              <a:t>'] . ' ' .   </a:t>
            </a:r>
            <a:r>
              <a:rPr lang="fr-FR" sz="1600" dirty="0" smtClean="0">
                <a:solidFill>
                  <a:srgbClr val="0070C0"/>
                </a:solidFill>
              </a:rPr>
              <a:t>$_SESSION</a:t>
            </a:r>
            <a:r>
              <a:rPr lang="fr-FR" sz="1600" dirty="0" smtClean="0"/>
              <a:t>['nom']; ?&gt; !&lt;</a:t>
            </a:r>
            <a:r>
              <a:rPr lang="fr-FR" sz="1600" dirty="0" err="1" smtClean="0"/>
              <a:t>br</a:t>
            </a:r>
            <a:r>
              <a:rPr lang="fr-FR" sz="1600" dirty="0" smtClean="0"/>
              <a:t> /&gt;</a:t>
            </a:r>
          </a:p>
          <a:p>
            <a:pPr lvl="2"/>
            <a:r>
              <a:rPr lang="fr-FR" sz="1600" dirty="0" smtClean="0"/>
              <a:t>        Et ton âge </a:t>
            </a:r>
            <a:r>
              <a:rPr lang="fr-FR" sz="1600" dirty="0" err="1" smtClean="0"/>
              <a:t>hummm</a:t>
            </a:r>
            <a:r>
              <a:rPr lang="fr-FR" sz="1600" dirty="0" smtClean="0"/>
              <a:t>... Tu as &lt;?</a:t>
            </a:r>
            <a:r>
              <a:rPr lang="fr-FR" sz="1600" dirty="0" err="1" smtClean="0"/>
              <a:t>php</a:t>
            </a:r>
            <a:r>
              <a:rPr lang="fr-FR" sz="1600" dirty="0" smtClean="0"/>
              <a:t> </a:t>
            </a:r>
            <a:r>
              <a:rPr lang="fr-FR" sz="1600" dirty="0" err="1" smtClean="0"/>
              <a:t>echo</a:t>
            </a:r>
            <a:r>
              <a:rPr lang="fr-FR" sz="1600" dirty="0" smtClean="0"/>
              <a:t> </a:t>
            </a:r>
            <a:r>
              <a:rPr lang="fr-FR" sz="1600" dirty="0" smtClean="0">
                <a:solidFill>
                  <a:srgbClr val="0070C0"/>
                </a:solidFill>
              </a:rPr>
              <a:t>$_SESSION</a:t>
            </a:r>
            <a:r>
              <a:rPr lang="fr-FR" sz="1600" dirty="0" smtClean="0"/>
              <a:t>['</a:t>
            </a:r>
            <a:r>
              <a:rPr lang="fr-FR" sz="1600" dirty="0" err="1" smtClean="0"/>
              <a:t>age</a:t>
            </a:r>
            <a:r>
              <a:rPr lang="fr-FR" sz="1600" dirty="0" smtClean="0"/>
              <a:t>']; ?&gt; ans, c'est ça ? :-D</a:t>
            </a:r>
          </a:p>
          <a:p>
            <a:pPr lvl="2"/>
            <a:r>
              <a:rPr lang="fr-FR" sz="1600" dirty="0" smtClean="0"/>
              <a:t>    &lt;/p&gt;</a:t>
            </a:r>
          </a:p>
          <a:p>
            <a:pPr lvl="2"/>
            <a:r>
              <a:rPr lang="fr-FR" sz="1600" dirty="0" smtClean="0"/>
              <a:t>    </a:t>
            </a:r>
          </a:p>
          <a:p>
            <a:pPr lvl="2"/>
            <a:r>
              <a:rPr lang="fr-FR" sz="1600" dirty="0" smtClean="0"/>
              <a:t>    &lt;/</a:t>
            </a:r>
            <a:r>
              <a:rPr lang="fr-FR" sz="1600" dirty="0" smtClean="0">
                <a:solidFill>
                  <a:srgbClr val="FF0000"/>
                </a:solidFill>
              </a:rPr>
              <a:t>body</a:t>
            </a:r>
            <a:r>
              <a:rPr lang="fr-FR" sz="1600" dirty="0" smtClean="0"/>
              <a:t>&gt;</a:t>
            </a:r>
          </a:p>
          <a:p>
            <a:pPr lvl="2"/>
            <a:r>
              <a:rPr lang="fr-FR" sz="1600" dirty="0" smtClean="0"/>
              <a:t>&lt;/</a:t>
            </a:r>
            <a:r>
              <a:rPr lang="fr-FR" sz="1600" dirty="0" smtClean="0">
                <a:solidFill>
                  <a:srgbClr val="FF0000"/>
                </a:solidFill>
              </a:rPr>
              <a:t>html</a:t>
            </a:r>
            <a:r>
              <a:rPr lang="fr-FR" sz="1600" dirty="0" smtClean="0"/>
              <a:t>&gt;</a:t>
            </a:r>
            <a:endParaRPr lang="fr-FR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611560" y="980728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7030A0"/>
                </a:solidFill>
              </a:rPr>
              <a:t>Informations.php :</a:t>
            </a:r>
            <a:endParaRPr lang="fr-FR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780928"/>
            <a:ext cx="8604448" cy="830997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base"/>
            <a:r>
              <a:rPr lang="fr-FR" sz="4800" dirty="0" smtClean="0">
                <a:latin typeface="Berlin Sans FB Demi" pitchFamily="34" charset="0"/>
              </a:rPr>
              <a:t>Fin Part I</a:t>
            </a:r>
            <a:endParaRPr lang="fr-FR" sz="4800" dirty="0">
              <a:solidFill>
                <a:schemeClr val="tx1"/>
              </a:solidFill>
              <a:latin typeface="Berlin Sans FB Demi" pitchFamily="34" charset="0"/>
              <a:ea typeface="Adobe Myungjo Std M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188640"/>
            <a:ext cx="86044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  <a:latin typeface="Berlin Sans FB" pitchFamily="34" charset="0"/>
                <a:ea typeface="Adobe Myungjo Std M" pitchFamily="18" charset="-128"/>
              </a:rPr>
              <a:t>L’instruction : </a:t>
            </a:r>
            <a:r>
              <a:rPr lang="fr-FR" sz="4000" b="1" dirty="0" smtClean="0">
                <a:solidFill>
                  <a:srgbClr val="FF0000"/>
                </a:solidFill>
                <a:latin typeface="Berlin Sans FB" pitchFamily="34" charset="0"/>
                <a:ea typeface="Adobe Myungjo Std M" pitchFamily="18" charset="-128"/>
              </a:rPr>
              <a:t>echo</a:t>
            </a:r>
            <a:endParaRPr lang="fr-FR" sz="4000" b="1" dirty="0">
              <a:solidFill>
                <a:srgbClr val="FF0000"/>
              </a:solidFill>
              <a:latin typeface="Berlin Sans FB" pitchFamily="34" charset="0"/>
              <a:ea typeface="Adobe Myungjo Std M" pitchFamily="18" charset="-128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71600" y="306896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&lt;?php </a:t>
            </a:r>
            <a:r>
              <a:rPr lang="fr-FR" sz="2000" b="1" dirty="0" smtClean="0">
                <a:solidFill>
                  <a:srgbClr val="FF0000"/>
                </a:solidFill>
              </a:rPr>
              <a:t>echo </a:t>
            </a:r>
            <a:r>
              <a:rPr lang="fr-FR" sz="2000" dirty="0" smtClean="0"/>
              <a:t>"Ceci est du </a:t>
            </a:r>
            <a:r>
              <a:rPr lang="fr-FR" sz="2000" dirty="0" smtClean="0">
                <a:solidFill>
                  <a:srgbClr val="00B050"/>
                </a:solidFill>
              </a:rPr>
              <a:t>&lt;strong&gt;</a:t>
            </a:r>
            <a:r>
              <a:rPr lang="fr-FR" sz="2000" dirty="0" smtClean="0"/>
              <a:t>texte</a:t>
            </a:r>
            <a:r>
              <a:rPr lang="fr-FR" sz="2000" dirty="0" smtClean="0">
                <a:solidFill>
                  <a:srgbClr val="00B050"/>
                </a:solidFill>
              </a:rPr>
              <a:t>&lt;/strong&gt;</a:t>
            </a:r>
            <a:r>
              <a:rPr lang="fr-FR" sz="2000" dirty="0" smtClean="0"/>
              <a:t>";  </a:t>
            </a:r>
            <a:r>
              <a:rPr lang="fr-FR" sz="2000" b="1" dirty="0" smtClean="0"/>
              <a:t>?&gt;</a:t>
            </a:r>
            <a:endParaRPr lang="en-US" sz="2000" b="1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971600" y="1700808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&lt;?php   </a:t>
            </a:r>
            <a:r>
              <a:rPr lang="fr-FR" sz="2000" b="1" dirty="0" smtClean="0">
                <a:solidFill>
                  <a:srgbClr val="FF0000"/>
                </a:solidFill>
              </a:rPr>
              <a:t>echo  </a:t>
            </a:r>
            <a:r>
              <a:rPr lang="fr-FR" sz="2000" dirty="0" smtClean="0"/>
              <a:t>"Ceci est du texte"</a:t>
            </a:r>
            <a:r>
              <a:rPr lang="fr-FR" sz="2000" dirty="0" smtClean="0">
                <a:solidFill>
                  <a:srgbClr val="FF0000"/>
                </a:solidFill>
              </a:rPr>
              <a:t>;    </a:t>
            </a:r>
            <a:r>
              <a:rPr lang="fr-FR" sz="2000" b="1" dirty="0" smtClean="0"/>
              <a:t>?&gt;</a:t>
            </a:r>
            <a:endParaRPr lang="fr-FR" sz="2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881336" y="4299249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&lt;?php </a:t>
            </a:r>
            <a:r>
              <a:rPr lang="fr-FR" sz="2000" b="1" dirty="0" smtClean="0">
                <a:solidFill>
                  <a:srgbClr val="FF0000"/>
                </a:solidFill>
              </a:rPr>
              <a:t>echo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smtClean="0"/>
              <a:t>"Cette ligne a été écrite en </a:t>
            </a:r>
            <a:r>
              <a:rPr lang="fr-FR" sz="2000" dirty="0" smtClean="0">
                <a:solidFill>
                  <a:srgbClr val="00B050"/>
                </a:solidFill>
              </a:rPr>
              <a:t>\" PHP \"</a:t>
            </a:r>
            <a:r>
              <a:rPr lang="fr-FR" sz="2000" dirty="0" smtClean="0"/>
              <a:t>."; </a:t>
            </a:r>
            <a:r>
              <a:rPr lang="fr-FR" sz="2000" b="1" dirty="0" smtClean="0"/>
              <a:t>?&gt;</a:t>
            </a:r>
          </a:p>
          <a:p>
            <a:endParaRPr lang="fr-FR" sz="2000" b="1" dirty="0"/>
          </a:p>
          <a:p>
            <a:r>
              <a:rPr lang="fr-FR" sz="2000" b="1" dirty="0" smtClean="0"/>
              <a:t>Echo ‘je m\’appelle </a:t>
            </a:r>
            <a:r>
              <a:rPr lang="fr-FR" sz="2000" b="1" dirty="0" err="1" smtClean="0"/>
              <a:t>name</a:t>
            </a:r>
            <a:r>
              <a:rPr lang="fr-FR" sz="2000" b="1" dirty="0" smtClean="0"/>
              <a:t> ’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8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</TotalTime>
  <Words>5149</Words>
  <Application>Microsoft Office PowerPoint</Application>
  <PresentationFormat>On-screen Show (4:3)</PresentationFormat>
  <Paragraphs>1025</Paragraphs>
  <Slides>81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Adobe Myungjo Std M</vt:lpstr>
      <vt:lpstr>Arial</vt:lpstr>
      <vt:lpstr>Berlin Sans FB</vt:lpstr>
      <vt:lpstr>Berlin Sans FB Demi</vt:lpstr>
      <vt:lpstr>Calibri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Niama Camara</dc:creator>
  <cp:lastModifiedBy>abdellativovich abdellativovich</cp:lastModifiedBy>
  <cp:revision>103</cp:revision>
  <dcterms:created xsi:type="dcterms:W3CDTF">2016-05-07T11:18:00Z</dcterms:created>
  <dcterms:modified xsi:type="dcterms:W3CDTF">2020-06-10T15:49:18Z</dcterms:modified>
</cp:coreProperties>
</file>