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E76"/>
    <a:srgbClr val="D2D98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797" autoAdjust="0"/>
    <p:restoredTop sz="94576" autoAdjust="0"/>
  </p:normalViewPr>
  <p:slideViewPr>
    <p:cSldViewPr>
      <p:cViewPr varScale="1">
        <p:scale>
          <a:sx n="73" d="100"/>
          <a:sy n="73" d="100"/>
        </p:scale>
        <p:origin x="-103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858780-3F9B-4D8E-A2D8-8CD22816A671}"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4A414-C4F3-40C7-8DA5-89EFD6201E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58780-3F9B-4D8E-A2D8-8CD22816A671}"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4A414-C4F3-40C7-8DA5-89EFD6201E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58780-3F9B-4D8E-A2D8-8CD22816A671}"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4A414-C4F3-40C7-8DA5-89EFD6201E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58780-3F9B-4D8E-A2D8-8CD22816A671}"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4A414-C4F3-40C7-8DA5-89EFD6201E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858780-3F9B-4D8E-A2D8-8CD22816A671}"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4A414-C4F3-40C7-8DA5-89EFD6201E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858780-3F9B-4D8E-A2D8-8CD22816A671}"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4A414-C4F3-40C7-8DA5-89EFD6201E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858780-3F9B-4D8E-A2D8-8CD22816A671}" type="datetimeFigureOut">
              <a:rPr lang="en-US" smtClean="0"/>
              <a:pPr/>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B4A414-C4F3-40C7-8DA5-89EFD6201E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858780-3F9B-4D8E-A2D8-8CD22816A671}" type="datetimeFigureOut">
              <a:rPr lang="en-US" smtClean="0"/>
              <a:pPr/>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4A414-C4F3-40C7-8DA5-89EFD6201E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58780-3F9B-4D8E-A2D8-8CD22816A671}" type="datetimeFigureOut">
              <a:rPr lang="en-US" smtClean="0"/>
              <a:pPr/>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B4A414-C4F3-40C7-8DA5-89EFD6201E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58780-3F9B-4D8E-A2D8-8CD22816A671}"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4A414-C4F3-40C7-8DA5-89EFD6201E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58780-3F9B-4D8E-A2D8-8CD22816A671}"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4A414-C4F3-40C7-8DA5-89EFD6201E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58780-3F9B-4D8E-A2D8-8CD22816A671}" type="datetimeFigureOut">
              <a:rPr lang="en-US" smtClean="0"/>
              <a:pPr/>
              <a:t>2/15/2024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4A414-C4F3-40C7-8DA5-89EFD6201E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8000" r="-3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0080"/>
            <a:ext cx="7772400" cy="45719"/>
          </a:xfrm>
        </p:spPr>
        <p:txBody>
          <a:bodyPr>
            <a:normAutofit fontScale="90000"/>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Title 1"/>
          <p:cNvSpPr txBox="1">
            <a:spLocks/>
          </p:cNvSpPr>
          <p:nvPr/>
        </p:nvSpPr>
        <p:spPr>
          <a:xfrm>
            <a:off x="685799" y="1219200"/>
            <a:ext cx="8001001" cy="28956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8800" b="0" i="0" u="none" strike="noStrike" kern="1200" cap="none" normalizeH="0" baseline="0" noProof="0" dirty="0" smtClean="0">
                <a:ln>
                  <a:noFill/>
                </a:ln>
                <a:solidFill>
                  <a:schemeClr val="bg1"/>
                </a:solidFill>
                <a:effectLst/>
                <a:uLnTx/>
                <a:uFillTx/>
                <a:latin typeface="Swiss911 UCm BT" pitchFamily="34" charset="0"/>
                <a:ea typeface="+mj-ea"/>
                <a:cs typeface="+mj-cs"/>
              </a:rPr>
              <a:t>FRONT-END </a:t>
            </a:r>
            <a:br>
              <a:rPr kumimoji="0" lang="en-US" sz="8800" b="0" i="0" u="none" strike="noStrike" kern="1200" cap="none" normalizeH="0" baseline="0" noProof="0" dirty="0" smtClean="0">
                <a:ln>
                  <a:noFill/>
                </a:ln>
                <a:solidFill>
                  <a:schemeClr val="bg1"/>
                </a:solidFill>
                <a:effectLst/>
                <a:uLnTx/>
                <a:uFillTx/>
                <a:latin typeface="Swiss911 UCm BT" pitchFamily="34" charset="0"/>
                <a:ea typeface="+mj-ea"/>
                <a:cs typeface="+mj-cs"/>
              </a:rPr>
            </a:br>
            <a:r>
              <a:rPr kumimoji="0" lang="en-US" sz="8800" b="0" i="0" u="none" strike="noStrike" kern="1200" cap="none" normalizeH="0" baseline="0" noProof="0" dirty="0" smtClean="0">
                <a:ln>
                  <a:noFill/>
                </a:ln>
                <a:solidFill>
                  <a:schemeClr val="bg1"/>
                </a:solidFill>
                <a:effectLst/>
                <a:uLnTx/>
                <a:uFillTx/>
                <a:latin typeface="Swiss911 UCm BT" pitchFamily="34" charset="0"/>
                <a:ea typeface="+mj-ea"/>
                <a:cs typeface="+mj-cs"/>
              </a:rPr>
              <a:t>WEB DEVELOPMENT</a:t>
            </a:r>
            <a:endParaRPr kumimoji="0" lang="en-US" sz="8800" b="0" i="0" u="none" strike="noStrike" kern="1200" cap="none" normalizeH="0" baseline="0" noProof="0" dirty="0">
              <a:ln>
                <a:noFill/>
              </a:ln>
              <a:solidFill>
                <a:schemeClr val="bg1"/>
              </a:solidFill>
              <a:effectLst/>
              <a:uLnTx/>
              <a:uFillTx/>
              <a:latin typeface="Swiss911 UCm BT" pitchFamily="34" charset="0"/>
              <a:ea typeface="+mj-ea"/>
              <a:cs typeface="+mj-cs"/>
            </a:endParaRPr>
          </a:p>
        </p:txBody>
      </p:sp>
      <p:sp>
        <p:nvSpPr>
          <p:cNvPr id="5" name="Subtitle 2"/>
          <p:cNvSpPr txBox="1">
            <a:spLocks/>
          </p:cNvSpPr>
          <p:nvPr/>
        </p:nvSpPr>
        <p:spPr>
          <a:xfrm>
            <a:off x="4191000" y="5715000"/>
            <a:ext cx="4953000" cy="1143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bg1"/>
                </a:solidFill>
                <a:effectLst/>
                <a:uLnTx/>
                <a:uFillTx/>
                <a:latin typeface="Futura Md BT" pitchFamily="34" charset="0"/>
                <a:ea typeface="+mn-ea"/>
                <a:cs typeface="+mn-cs"/>
              </a:rPr>
              <a:t>BY IDOWU TIJESUNI</a:t>
            </a:r>
            <a:endParaRPr kumimoji="0" lang="en-US" sz="3200" b="0" i="0" u="none" strike="noStrike" kern="1200" cap="none" spc="0" normalizeH="0" baseline="0" noProof="0" dirty="0">
              <a:ln>
                <a:noFill/>
              </a:ln>
              <a:solidFill>
                <a:schemeClr val="bg1"/>
              </a:solidFill>
              <a:effectLst/>
              <a:uLnTx/>
              <a:uFillTx/>
              <a:latin typeface="Futura Md BT"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flipV="1">
            <a:off x="0" y="228600"/>
            <a:ext cx="9144000" cy="1066800"/>
          </a:xfrm>
          <a:prstGeom prst="snip2Same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solidFill>
                  <a:srgbClr val="FFFF00"/>
                </a:solidFill>
                <a:latin typeface="Futura Hv BT" pitchFamily="34" charset="0"/>
              </a:rPr>
              <a:t>JAVASCRIPT</a:t>
            </a:r>
            <a:endParaRPr lang="en-US" b="1" dirty="0">
              <a:solidFill>
                <a:srgbClr val="FFFF00"/>
              </a:solidFill>
              <a:latin typeface="Futura Hv BT" pitchFamily="34" charset="0"/>
            </a:endParaRPr>
          </a:p>
        </p:txBody>
      </p:sp>
      <p:sp>
        <p:nvSpPr>
          <p:cNvPr id="3" name="Content Placeholder 2"/>
          <p:cNvSpPr>
            <a:spLocks noGrp="1"/>
          </p:cNvSpPr>
          <p:nvPr>
            <p:ph idx="1"/>
          </p:nvPr>
        </p:nvSpPr>
        <p:spPr>
          <a:xfrm>
            <a:off x="457200" y="1600200"/>
            <a:ext cx="3352800" cy="4724400"/>
          </a:xfrm>
        </p:spPr>
        <p:txBody>
          <a:bodyPr>
            <a:normAutofit fontScale="70000" lnSpcReduction="20000"/>
          </a:bodyPr>
          <a:lstStyle/>
          <a:p>
            <a:pPr>
              <a:buFont typeface="Wingdings" pitchFamily="2" charset="2"/>
              <a:buChar char="v"/>
            </a:pPr>
            <a:r>
              <a:rPr lang="en-US" dirty="0" smtClean="0">
                <a:solidFill>
                  <a:schemeClr val="accent2">
                    <a:lumMod val="50000"/>
                  </a:schemeClr>
                </a:solidFill>
              </a:rPr>
              <a:t>A high-level, interpreted programming language .. It is a dynamic language.</a:t>
            </a:r>
          </a:p>
          <a:p>
            <a:pPr>
              <a:buFont typeface="Wingdings" pitchFamily="2" charset="2"/>
              <a:buChar char="v"/>
            </a:pPr>
            <a:endParaRPr lang="en-US" dirty="0" smtClean="0">
              <a:solidFill>
                <a:schemeClr val="accent2">
                  <a:lumMod val="50000"/>
                </a:schemeClr>
              </a:solidFill>
            </a:endParaRPr>
          </a:p>
          <a:p>
            <a:pPr>
              <a:buFont typeface="Wingdings" pitchFamily="2" charset="2"/>
              <a:buChar char="v"/>
            </a:pPr>
            <a:r>
              <a:rPr lang="en-US" dirty="0" smtClean="0">
                <a:solidFill>
                  <a:schemeClr val="accent2">
                    <a:lumMod val="50000"/>
                  </a:schemeClr>
                </a:solidFill>
              </a:rPr>
              <a:t>JavaScript enables interactive web pages and is an essential part of web applications.</a:t>
            </a:r>
          </a:p>
          <a:p>
            <a:pPr>
              <a:buFont typeface="Wingdings" pitchFamily="2" charset="2"/>
              <a:buChar char="v"/>
            </a:pPr>
            <a:endParaRPr lang="en-US" dirty="0" smtClean="0">
              <a:solidFill>
                <a:schemeClr val="accent2">
                  <a:lumMod val="50000"/>
                </a:schemeClr>
              </a:solidFill>
            </a:endParaRPr>
          </a:p>
          <a:p>
            <a:pPr>
              <a:buFont typeface="Wingdings" pitchFamily="2" charset="2"/>
              <a:buChar char="v"/>
            </a:pPr>
            <a:r>
              <a:rPr lang="en-US" dirty="0" smtClean="0">
                <a:solidFill>
                  <a:schemeClr val="accent2">
                    <a:lumMod val="50000"/>
                  </a:schemeClr>
                </a:solidFill>
              </a:rPr>
              <a:t>The vast majority of websites use it, and major web browsers have a dedicated JavaScript engine to execute it.</a:t>
            </a:r>
            <a:endParaRPr lang="en-US" dirty="0">
              <a:solidFill>
                <a:schemeClr val="accent2">
                  <a:lumMod val="50000"/>
                </a:schemeClr>
              </a:solidFill>
            </a:endParaRPr>
          </a:p>
        </p:txBody>
      </p:sp>
      <p:sp>
        <p:nvSpPr>
          <p:cNvPr id="5" name="Rectangle 4"/>
          <p:cNvSpPr/>
          <p:nvPr/>
        </p:nvSpPr>
        <p:spPr>
          <a:xfrm>
            <a:off x="3657600" y="2667000"/>
            <a:ext cx="5105400" cy="29718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752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81000"/>
            <a:ext cx="8229600" cy="990600"/>
          </a:xfrm>
        </p:spPr>
        <p:txBody>
          <a:bodyPr>
            <a:normAutofit/>
          </a:bodyPr>
          <a:lstStyle/>
          <a:p>
            <a:r>
              <a:rPr lang="en-US" dirty="0" smtClean="0">
                <a:solidFill>
                  <a:schemeClr val="bg1"/>
                </a:solidFill>
                <a:latin typeface="Futura XBlkIt BT" pitchFamily="34" charset="0"/>
              </a:rPr>
              <a:t>TOPICS WE WILL COVER</a:t>
            </a:r>
            <a:endParaRPr lang="en-US" dirty="0">
              <a:solidFill>
                <a:schemeClr val="bg1"/>
              </a:solidFill>
              <a:latin typeface="Futura XBlkIt BT" pitchFamily="34" charset="0"/>
            </a:endParaRPr>
          </a:p>
        </p:txBody>
      </p:sp>
      <p:sp>
        <p:nvSpPr>
          <p:cNvPr id="3" name="Content Placeholder 2"/>
          <p:cNvSpPr>
            <a:spLocks noGrp="1"/>
          </p:cNvSpPr>
          <p:nvPr>
            <p:ph idx="1"/>
          </p:nvPr>
        </p:nvSpPr>
        <p:spPr>
          <a:xfrm>
            <a:off x="1905000" y="2057400"/>
            <a:ext cx="5638800" cy="4068763"/>
          </a:xfrm>
        </p:spPr>
        <p:txBody>
          <a:bodyPr>
            <a:normAutofit/>
          </a:bodyPr>
          <a:lstStyle/>
          <a:p>
            <a:pPr marL="514350" indent="-514350">
              <a:buAutoNum type="arabicPeriod"/>
            </a:pPr>
            <a:r>
              <a:rPr lang="en-US" sz="2400" dirty="0" smtClean="0">
                <a:solidFill>
                  <a:schemeClr val="accent2">
                    <a:lumMod val="75000"/>
                  </a:schemeClr>
                </a:solidFill>
                <a:latin typeface="Futura Hv BT" pitchFamily="34" charset="0"/>
              </a:rPr>
              <a:t>WHAT IS A WEBSITE?</a:t>
            </a:r>
          </a:p>
          <a:p>
            <a:pPr marL="514350" indent="-514350">
              <a:buAutoNum type="arabicPeriod" startAt="2"/>
            </a:pPr>
            <a:r>
              <a:rPr lang="en-US" sz="2400" dirty="0" smtClean="0">
                <a:solidFill>
                  <a:schemeClr val="accent2">
                    <a:lumMod val="75000"/>
                  </a:schemeClr>
                </a:solidFill>
                <a:latin typeface="Futura Hv BT" pitchFamily="34" charset="0"/>
              </a:rPr>
              <a:t>WEB DEVELOPMENT</a:t>
            </a:r>
          </a:p>
          <a:p>
            <a:pPr marL="514350" indent="-514350">
              <a:buAutoNum type="arabicPeriod" startAt="3"/>
            </a:pPr>
            <a:r>
              <a:rPr lang="en-US" sz="2400" dirty="0" smtClean="0">
                <a:solidFill>
                  <a:schemeClr val="accent2">
                    <a:lumMod val="75000"/>
                  </a:schemeClr>
                </a:solidFill>
                <a:latin typeface="Futura Hv BT" pitchFamily="34" charset="0"/>
              </a:rPr>
              <a:t>WEB DEVELOPERS</a:t>
            </a:r>
          </a:p>
          <a:p>
            <a:pPr marL="514350" indent="-514350">
              <a:buAutoNum type="arabicPeriod" startAt="3"/>
            </a:pPr>
            <a:r>
              <a:rPr lang="en-US" sz="2400" dirty="0" smtClean="0">
                <a:solidFill>
                  <a:schemeClr val="accent2">
                    <a:lumMod val="75000"/>
                  </a:schemeClr>
                </a:solidFill>
                <a:latin typeface="Futura Hv BT" pitchFamily="34" charset="0"/>
              </a:rPr>
              <a:t>FRONT-END DEVELOPMENT</a:t>
            </a:r>
          </a:p>
          <a:p>
            <a:pPr marL="514350" indent="-514350">
              <a:buAutoNum type="arabicPeriod" startAt="3"/>
            </a:pPr>
            <a:r>
              <a:rPr lang="en-US" sz="2400" dirty="0" smtClean="0">
                <a:solidFill>
                  <a:schemeClr val="accent2">
                    <a:lumMod val="75000"/>
                  </a:schemeClr>
                </a:solidFill>
                <a:latin typeface="Futura Hv BT" pitchFamily="34" charset="0"/>
              </a:rPr>
              <a:t>BACK-END DEVELOPMENT</a:t>
            </a:r>
          </a:p>
          <a:p>
            <a:pPr marL="514350" indent="-514350">
              <a:buAutoNum type="arabicPeriod" startAt="3"/>
            </a:pPr>
            <a:r>
              <a:rPr lang="en-US" sz="2400" dirty="0" smtClean="0">
                <a:solidFill>
                  <a:schemeClr val="accent2">
                    <a:lumMod val="75000"/>
                  </a:schemeClr>
                </a:solidFill>
                <a:latin typeface="Futura Hv BT" pitchFamily="34" charset="0"/>
              </a:rPr>
              <a:t>HTML, CSS, JAVASCRIPT</a:t>
            </a:r>
            <a:endParaRPr lang="en-US" sz="2400" dirty="0">
              <a:solidFill>
                <a:schemeClr val="accent2">
                  <a:lumMod val="75000"/>
                </a:schemeClr>
              </a:solidFill>
              <a:latin typeface="Futura Hv BT" pitchFamily="34" charset="0"/>
            </a:endParaRPr>
          </a:p>
        </p:txBody>
      </p:sp>
      <p:sp>
        <p:nvSpPr>
          <p:cNvPr id="5" name="Rectangle 4"/>
          <p:cNvSpPr/>
          <p:nvPr/>
        </p:nvSpPr>
        <p:spPr>
          <a:xfrm>
            <a:off x="0" y="6248400"/>
            <a:ext cx="9144000" cy="228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5000"/>
            <a:lum/>
          </a:blip>
          <a:srcRect/>
          <a:stretch>
            <a:fillRect l="-27000" r="-27000"/>
          </a:stretch>
        </a:blipFill>
        <a:effectLst/>
      </p:bgPr>
    </p:bg>
    <p:spTree>
      <p:nvGrpSpPr>
        <p:cNvPr id="1" name=""/>
        <p:cNvGrpSpPr/>
        <p:nvPr/>
      </p:nvGrpSpPr>
      <p:grpSpPr>
        <a:xfrm>
          <a:off x="0" y="0"/>
          <a:ext cx="0" cy="0"/>
          <a:chOff x="0" y="0"/>
          <a:chExt cx="0" cy="0"/>
        </a:xfrm>
      </p:grpSpPr>
      <p:sp>
        <p:nvSpPr>
          <p:cNvPr id="4" name="Rectangle 3"/>
          <p:cNvSpPr/>
          <p:nvPr/>
        </p:nvSpPr>
        <p:spPr>
          <a:xfrm>
            <a:off x="0" y="533400"/>
            <a:ext cx="9144000" cy="10668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609600"/>
            <a:ext cx="8229600" cy="914400"/>
          </a:xfrm>
        </p:spPr>
        <p:txBody>
          <a:bodyPr>
            <a:normAutofit fontScale="90000"/>
          </a:bodyPr>
          <a:lstStyle/>
          <a:p>
            <a:r>
              <a:rPr lang="en-US" sz="6000" dirty="0" smtClean="0">
                <a:solidFill>
                  <a:schemeClr val="bg1"/>
                </a:solidFill>
                <a:latin typeface="Swiss911 UCm BT" pitchFamily="34" charset="0"/>
              </a:rPr>
              <a:t>WHAT IS A WEBSITE?</a:t>
            </a:r>
            <a:endParaRPr lang="en-US" sz="6000" dirty="0">
              <a:solidFill>
                <a:schemeClr val="bg1"/>
              </a:solidFill>
              <a:latin typeface="Swiss911 UCm BT" pitchFamily="34" charset="0"/>
            </a:endParaRPr>
          </a:p>
        </p:txBody>
      </p:sp>
      <p:sp>
        <p:nvSpPr>
          <p:cNvPr id="3" name="Content Placeholder 2"/>
          <p:cNvSpPr>
            <a:spLocks noGrp="1"/>
          </p:cNvSpPr>
          <p:nvPr>
            <p:ph idx="1"/>
          </p:nvPr>
        </p:nvSpPr>
        <p:spPr>
          <a:xfrm>
            <a:off x="381000" y="2057400"/>
            <a:ext cx="8229600" cy="2362200"/>
          </a:xfrm>
        </p:spPr>
        <p:txBody>
          <a:bodyPr>
            <a:normAutofit lnSpcReduction="10000"/>
          </a:bodyPr>
          <a:lstStyle/>
          <a:p>
            <a:pPr>
              <a:buFont typeface="Wingdings" pitchFamily="2" charset="2"/>
              <a:buChar char="Ø"/>
            </a:pPr>
            <a:r>
              <a:rPr lang="en-US" sz="2400" dirty="0" smtClean="0"/>
              <a:t>The definition of a website is a page or collection of pages on the World Wide Web that contains specific information which was all provided by one person or entity and traces back to a common Uniform Resource Locator (URL).</a:t>
            </a:r>
          </a:p>
          <a:p>
            <a:pPr>
              <a:buFont typeface="Wingdings" pitchFamily="2" charset="2"/>
              <a:buChar char="Ø"/>
            </a:pPr>
            <a:endParaRPr lang="en-US" sz="2400" dirty="0"/>
          </a:p>
          <a:p>
            <a:pPr>
              <a:buFont typeface="Wingdings" pitchFamily="2" charset="2"/>
              <a:buChar char="Ø"/>
            </a:pPr>
            <a:r>
              <a:rPr lang="en-US" sz="2400" dirty="0" err="1" smtClean="0"/>
              <a:t>Facebook</a:t>
            </a:r>
            <a:r>
              <a:rPr lang="en-US" sz="2400" dirty="0" smtClean="0"/>
              <a:t> and MySpace are examples of websites.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9448800" cy="1828800"/>
          </a:xfrm>
          <a:noFill/>
        </p:spPr>
        <p:txBody>
          <a:bodyPr>
            <a:normAutofit/>
          </a:bodyPr>
          <a:lstStyle/>
          <a:p>
            <a:r>
              <a:rPr lang="en-US" sz="5400" dirty="0" smtClean="0">
                <a:solidFill>
                  <a:srgbClr val="7030A0"/>
                </a:solidFill>
                <a:latin typeface="Geometr231 Hv BT" pitchFamily="34" charset="0"/>
              </a:rPr>
              <a:t>WEB DEVELOPMENT</a:t>
            </a:r>
            <a:endParaRPr lang="en-US" sz="5400" dirty="0">
              <a:solidFill>
                <a:srgbClr val="7030A0"/>
              </a:solidFill>
              <a:latin typeface="Geometr231 Hv BT" pitchFamily="34" charset="0"/>
            </a:endParaRPr>
          </a:p>
        </p:txBody>
      </p:sp>
      <p:sp>
        <p:nvSpPr>
          <p:cNvPr id="4" name="Rectangle 3"/>
          <p:cNvSpPr/>
          <p:nvPr/>
        </p:nvSpPr>
        <p:spPr>
          <a:xfrm>
            <a:off x="0" y="1752600"/>
            <a:ext cx="4572000" cy="51054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flipH="1">
            <a:off x="4572000" y="1752600"/>
            <a:ext cx="4572000" cy="51054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400" y="2057400"/>
            <a:ext cx="8534400" cy="4572000"/>
          </a:xfrm>
        </p:spPr>
        <p:txBody>
          <a:bodyPr numCol="2">
            <a:normAutofit fontScale="85000" lnSpcReduction="20000"/>
          </a:bodyPr>
          <a:lstStyle/>
          <a:p>
            <a:pPr>
              <a:buFont typeface="Wingdings" pitchFamily="2" charset="2"/>
              <a:buChar char="§"/>
            </a:pPr>
            <a:r>
              <a:rPr lang="en-US" dirty="0" smtClean="0">
                <a:solidFill>
                  <a:schemeClr val="bg1"/>
                </a:solidFill>
              </a:rPr>
              <a:t>Web development can simply be defined as the building and maintenance of websites for hosting via the internet or intranet (a private network).</a:t>
            </a:r>
          </a:p>
          <a:p>
            <a:pPr>
              <a:buFont typeface="Wingdings" pitchFamily="2" charset="2"/>
              <a:buChar char="§"/>
            </a:pPr>
            <a:endParaRPr lang="en-US" dirty="0">
              <a:solidFill>
                <a:schemeClr val="bg1"/>
              </a:solidFill>
            </a:endParaRPr>
          </a:p>
          <a:p>
            <a:pPr>
              <a:buFont typeface="Wingdings" pitchFamily="2" charset="2"/>
              <a:buChar char="§"/>
            </a:pPr>
            <a:endParaRPr lang="en-US" dirty="0" smtClean="0">
              <a:solidFill>
                <a:schemeClr val="bg1"/>
              </a:solidFill>
            </a:endParaRPr>
          </a:p>
          <a:p>
            <a:pPr>
              <a:buFont typeface="Wingdings" pitchFamily="2" charset="2"/>
              <a:buChar char="§"/>
            </a:pPr>
            <a:endParaRPr lang="en-US" dirty="0">
              <a:solidFill>
                <a:schemeClr val="bg1"/>
              </a:solidFill>
            </a:endParaRPr>
          </a:p>
          <a:p>
            <a:pPr>
              <a:buFont typeface="Wingdings" pitchFamily="2" charset="2"/>
              <a:buChar char="§"/>
            </a:pPr>
            <a:endParaRPr lang="en-US" dirty="0" smtClean="0">
              <a:solidFill>
                <a:schemeClr val="bg1"/>
              </a:solidFill>
            </a:endParaRPr>
          </a:p>
          <a:p>
            <a:pPr>
              <a:buFont typeface="Wingdings" pitchFamily="2" charset="2"/>
              <a:buChar char="§"/>
            </a:pPr>
            <a:endParaRPr lang="en-US" dirty="0" smtClean="0">
              <a:solidFill>
                <a:schemeClr val="bg1"/>
              </a:solidFill>
            </a:endParaRPr>
          </a:p>
          <a:p>
            <a:pPr>
              <a:buFont typeface="Wingdings" pitchFamily="2" charset="2"/>
              <a:buChar char="§"/>
            </a:pPr>
            <a:endParaRPr lang="en-US" dirty="0">
              <a:solidFill>
                <a:schemeClr val="bg1"/>
              </a:solidFill>
            </a:endParaRPr>
          </a:p>
          <a:p>
            <a:pPr>
              <a:buFont typeface="Wingdings" pitchFamily="2" charset="2"/>
              <a:buChar char="§"/>
            </a:pPr>
            <a:r>
              <a:rPr lang="en-US" dirty="0" smtClean="0">
                <a:solidFill>
                  <a:schemeClr val="bg1"/>
                </a:solidFill>
              </a:rPr>
              <a:t>It’s all about creating web pages (websites) or applications (such as Amazon or </a:t>
            </a:r>
            <a:r>
              <a:rPr lang="en-US" dirty="0" err="1" smtClean="0">
                <a:solidFill>
                  <a:schemeClr val="bg1"/>
                </a:solidFill>
              </a:rPr>
              <a:t>Facebook</a:t>
            </a:r>
            <a:r>
              <a:rPr lang="en-US" dirty="0" smtClean="0">
                <a:solidFill>
                  <a:schemeClr val="bg1"/>
                </a:solidFill>
              </a:rPr>
              <a:t>) that run in a web browser. Web development often involves learning several programming languages, frameworks, databases, etc. as different websites and apps use different technologies and have different functionalities.</a:t>
            </a:r>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3434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2209800"/>
            <a:ext cx="3581400" cy="1981200"/>
          </a:xfrm>
        </p:spPr>
        <p:txBody>
          <a:bodyPr>
            <a:normAutofit/>
          </a:bodyPr>
          <a:lstStyle/>
          <a:p>
            <a:r>
              <a:rPr lang="en-US" sz="6600" dirty="0" smtClean="0">
                <a:solidFill>
                  <a:schemeClr val="bg1"/>
                </a:solidFill>
                <a:latin typeface="Swiss911 UCm BT" pitchFamily="34" charset="0"/>
              </a:rPr>
              <a:t>WEB DEVELOPER</a:t>
            </a:r>
            <a:endParaRPr lang="en-US" sz="6600" dirty="0">
              <a:solidFill>
                <a:schemeClr val="bg1"/>
              </a:solidFill>
              <a:latin typeface="Swiss911 UCm BT" pitchFamily="34" charset="0"/>
            </a:endParaRPr>
          </a:p>
        </p:txBody>
      </p:sp>
      <p:sp>
        <p:nvSpPr>
          <p:cNvPr id="3" name="Content Placeholder 2"/>
          <p:cNvSpPr>
            <a:spLocks noGrp="1"/>
          </p:cNvSpPr>
          <p:nvPr>
            <p:ph idx="1"/>
          </p:nvPr>
        </p:nvSpPr>
        <p:spPr>
          <a:xfrm>
            <a:off x="4800600" y="1066800"/>
            <a:ext cx="3962400" cy="5105400"/>
          </a:xfrm>
        </p:spPr>
        <p:txBody>
          <a:bodyPr>
            <a:normAutofit/>
          </a:bodyPr>
          <a:lstStyle/>
          <a:p>
            <a:pPr algn="ctr">
              <a:buNone/>
            </a:pPr>
            <a:r>
              <a:rPr lang="en-US" b="1" dirty="0" smtClean="0">
                <a:solidFill>
                  <a:schemeClr val="accent2">
                    <a:lumMod val="75000"/>
                  </a:schemeClr>
                </a:solidFill>
              </a:rPr>
              <a:t>    A WEB DEVELOPER IS A KIND OF PROGRAMMER WHO SPECIALIZES IN THE DEVELOPMENT OF APPLICATIONS RELATING TO THE WORLD WIDE WEB</a:t>
            </a:r>
            <a:endParaRPr lang="en-US" b="1" dirty="0">
              <a:solidFill>
                <a:schemeClr val="accent2">
                  <a:lumMod val="75000"/>
                </a:schemeClr>
              </a:solidFill>
            </a:endParaRPr>
          </a:p>
        </p:txBody>
      </p:sp>
      <p:sp>
        <p:nvSpPr>
          <p:cNvPr id="5" name="Rectangle 4"/>
          <p:cNvSpPr/>
          <p:nvPr/>
        </p:nvSpPr>
        <p:spPr>
          <a:xfrm>
            <a:off x="4343400" y="0"/>
            <a:ext cx="762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3434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533400"/>
            <a:ext cx="3200400" cy="2514600"/>
          </a:xfrm>
        </p:spPr>
        <p:txBody>
          <a:bodyPr>
            <a:normAutofit/>
          </a:bodyPr>
          <a:lstStyle/>
          <a:p>
            <a:r>
              <a:rPr lang="en-US" sz="3200" b="1" dirty="0" smtClean="0">
                <a:solidFill>
                  <a:srgbClr val="FFFF00"/>
                </a:solidFill>
              </a:rPr>
              <a:t>FRONT-END DEVELOPMENT</a:t>
            </a:r>
            <a:br>
              <a:rPr lang="en-US" sz="3200" b="1" dirty="0" smtClean="0">
                <a:solidFill>
                  <a:srgbClr val="FFFF00"/>
                </a:solidFill>
              </a:rPr>
            </a:br>
            <a:endParaRPr lang="en-US" sz="3200" b="1" dirty="0">
              <a:solidFill>
                <a:srgbClr val="FFFF00"/>
              </a:solidFill>
            </a:endParaRPr>
          </a:p>
        </p:txBody>
      </p:sp>
      <p:sp>
        <p:nvSpPr>
          <p:cNvPr id="3" name="Content Placeholder 2"/>
          <p:cNvSpPr>
            <a:spLocks noGrp="1"/>
          </p:cNvSpPr>
          <p:nvPr>
            <p:ph idx="1"/>
          </p:nvPr>
        </p:nvSpPr>
        <p:spPr>
          <a:xfrm>
            <a:off x="228600" y="2362200"/>
            <a:ext cx="3810000" cy="4267201"/>
          </a:xfrm>
        </p:spPr>
        <p:txBody>
          <a:bodyPr>
            <a:noAutofit/>
          </a:bodyPr>
          <a:lstStyle/>
          <a:p>
            <a:pPr>
              <a:buNone/>
            </a:pPr>
            <a:r>
              <a:rPr lang="en-US" sz="1900" dirty="0" smtClean="0">
                <a:solidFill>
                  <a:schemeClr val="bg1"/>
                </a:solidFill>
              </a:rPr>
              <a:t>	Front-end web development, also known as client-side development is the practice of producing HTML, CSS and JavaScript for a website or Web Application so that a user can see and interact with them directly.</a:t>
            </a:r>
          </a:p>
          <a:p>
            <a:pPr>
              <a:buNone/>
            </a:pPr>
            <a:r>
              <a:rPr lang="en-US" sz="1900" dirty="0" smtClean="0">
                <a:solidFill>
                  <a:schemeClr val="bg1"/>
                </a:solidFill>
              </a:rPr>
              <a:t/>
            </a:r>
            <a:br>
              <a:rPr lang="en-US" sz="1900" dirty="0" smtClean="0">
                <a:solidFill>
                  <a:schemeClr val="bg1"/>
                </a:solidFill>
              </a:rPr>
            </a:br>
            <a:r>
              <a:rPr lang="en-US" sz="1900" dirty="0" smtClean="0">
                <a:solidFill>
                  <a:schemeClr val="bg1"/>
                </a:solidFill>
              </a:rPr>
              <a:t>The objective of designing a site is to ensure that when the users open up the site they see the information in a format that is easy to read and relevant </a:t>
            </a:r>
            <a:endParaRPr lang="en-US" sz="1900" dirty="0">
              <a:solidFill>
                <a:schemeClr val="bg1"/>
              </a:solidFill>
            </a:endParaRPr>
          </a:p>
        </p:txBody>
      </p:sp>
      <p:sp>
        <p:nvSpPr>
          <p:cNvPr id="5" name="Rectangle 4"/>
          <p:cNvSpPr/>
          <p:nvPr/>
        </p:nvSpPr>
        <p:spPr>
          <a:xfrm>
            <a:off x="4648200" y="1828800"/>
            <a:ext cx="3962400" cy="3429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48200" y="4724400"/>
            <a:ext cx="3962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24199"/>
            <a:ext cx="8229600" cy="76201"/>
          </a:xfrm>
        </p:spPr>
        <p:txBody>
          <a:bodyPr>
            <a:normAutofit fontScale="25000" lnSpcReduction="20000"/>
          </a:bodyPr>
          <a:lstStyle/>
          <a:p>
            <a:pPr>
              <a:buNone/>
            </a:pPr>
            <a:endParaRPr lang="en-US" dirty="0"/>
          </a:p>
        </p:txBody>
      </p:sp>
      <p:sp>
        <p:nvSpPr>
          <p:cNvPr id="5" name="Rectangle 4"/>
          <p:cNvSpPr/>
          <p:nvPr/>
        </p:nvSpPr>
        <p:spPr>
          <a:xfrm>
            <a:off x="0" y="228600"/>
            <a:ext cx="9144000" cy="32004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04800" y="914400"/>
            <a:ext cx="8229600" cy="1905000"/>
          </a:xfrm>
        </p:spPr>
        <p:txBody>
          <a:bodyPr>
            <a:noAutofit/>
          </a:bodyPr>
          <a:lstStyle/>
          <a:p>
            <a:r>
              <a:rPr lang="en-US" sz="3600" b="1" dirty="0" smtClean="0">
                <a:solidFill>
                  <a:srgbClr val="FFFF00"/>
                </a:solidFill>
              </a:rPr>
              <a:t>BACK END DEVELOPMENT</a:t>
            </a:r>
            <a:br>
              <a:rPr lang="en-US" sz="3600" b="1" dirty="0" smtClean="0">
                <a:solidFill>
                  <a:srgbClr val="FFFF00"/>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Back end development refers to the server side of an application and everything that communicates between the database and the browser.</a:t>
            </a:r>
            <a:br>
              <a:rPr lang="en-US" sz="2000" dirty="0" smtClean="0">
                <a:solidFill>
                  <a:schemeClr val="bg1"/>
                </a:solidFill>
              </a:rPr>
            </a:br>
            <a:r>
              <a:rPr lang="en-US" sz="2000" dirty="0" smtClean="0">
                <a:solidFill>
                  <a:schemeClr val="bg1"/>
                </a:solidFill>
              </a:rPr>
              <a:t>Java, PHP, Ruby on Rails, Python and </a:t>
            </a:r>
            <a:r>
              <a:rPr lang="en-US" sz="2000" dirty="0" err="1" smtClean="0">
                <a:solidFill>
                  <a:schemeClr val="bg1"/>
                </a:solidFill>
              </a:rPr>
              <a:t>.Net</a:t>
            </a:r>
            <a:r>
              <a:rPr lang="en-US" sz="2000" dirty="0" smtClean="0">
                <a:solidFill>
                  <a:schemeClr val="bg1"/>
                </a:solidFill>
              </a:rPr>
              <a:t>.</a:t>
            </a:r>
            <a:endParaRPr lang="en-US" sz="2000" dirty="0">
              <a:solidFill>
                <a:schemeClr val="bg1"/>
              </a:solidFill>
            </a:endParaRPr>
          </a:p>
        </p:txBody>
      </p:sp>
      <p:sp>
        <p:nvSpPr>
          <p:cNvPr id="6" name="Rectangle 5"/>
          <p:cNvSpPr/>
          <p:nvPr/>
        </p:nvSpPr>
        <p:spPr>
          <a:xfrm>
            <a:off x="1676400" y="4191000"/>
            <a:ext cx="5105400" cy="2286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Same Side Corner Rectangle 4"/>
          <p:cNvSpPr/>
          <p:nvPr/>
        </p:nvSpPr>
        <p:spPr>
          <a:xfrm flipV="1">
            <a:off x="0" y="228600"/>
            <a:ext cx="9144000" cy="1066800"/>
          </a:xfrm>
          <a:prstGeom prst="snip2Same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524000"/>
          </a:xfrm>
        </p:spPr>
        <p:txBody>
          <a:bodyPr>
            <a:normAutofit/>
          </a:bodyPr>
          <a:lstStyle/>
          <a:p>
            <a:r>
              <a:rPr lang="en-US" sz="3600" b="1" dirty="0" smtClean="0">
                <a:solidFill>
                  <a:schemeClr val="bg1"/>
                </a:solidFill>
                <a:latin typeface="Futura Hv BT" pitchFamily="34" charset="0"/>
              </a:rPr>
              <a:t>HTML (Hypertext Markup Language)</a:t>
            </a:r>
            <a:endParaRPr lang="en-US" sz="3600" b="1" dirty="0">
              <a:solidFill>
                <a:schemeClr val="bg1"/>
              </a:solidFill>
              <a:latin typeface="Futura Hv BT" pitchFamily="34" charset="0"/>
            </a:endParaRPr>
          </a:p>
        </p:txBody>
      </p:sp>
      <p:sp>
        <p:nvSpPr>
          <p:cNvPr id="3" name="Content Placeholder 2"/>
          <p:cNvSpPr>
            <a:spLocks noGrp="1"/>
          </p:cNvSpPr>
          <p:nvPr>
            <p:ph idx="1"/>
          </p:nvPr>
        </p:nvSpPr>
        <p:spPr>
          <a:xfrm>
            <a:off x="228600" y="1600200"/>
            <a:ext cx="4495800" cy="4800600"/>
          </a:xfrm>
        </p:spPr>
        <p:txBody>
          <a:bodyPr>
            <a:normAutofit fontScale="70000" lnSpcReduction="20000"/>
          </a:bodyPr>
          <a:lstStyle/>
          <a:p>
            <a:pPr>
              <a:buNone/>
            </a:pPr>
            <a:r>
              <a:rPr lang="en-US" sz="4600" b="1" dirty="0" smtClean="0">
                <a:solidFill>
                  <a:schemeClr val="accent2">
                    <a:lumMod val="75000"/>
                  </a:schemeClr>
                </a:solidFill>
              </a:rPr>
              <a:t>OVERVIEW</a:t>
            </a:r>
          </a:p>
          <a:p>
            <a:pPr>
              <a:buNone/>
            </a:pPr>
            <a:endParaRPr lang="en-US" dirty="0"/>
          </a:p>
          <a:p>
            <a:pPr>
              <a:buFont typeface="Wingdings" pitchFamily="2" charset="2"/>
              <a:buChar char="q"/>
            </a:pPr>
            <a:r>
              <a:rPr lang="en-US" dirty="0" smtClean="0">
                <a:solidFill>
                  <a:schemeClr val="accent2">
                    <a:lumMod val="50000"/>
                  </a:schemeClr>
                </a:solidFill>
              </a:rPr>
              <a:t>Hypertext Markup Language (HTML) is the standard markup language for creating web pages and web applications.</a:t>
            </a:r>
          </a:p>
          <a:p>
            <a:pPr>
              <a:buFont typeface="Wingdings" pitchFamily="2" charset="2"/>
              <a:buChar char="q"/>
            </a:pPr>
            <a:endParaRPr lang="en-US" dirty="0" smtClean="0">
              <a:solidFill>
                <a:schemeClr val="accent2">
                  <a:lumMod val="50000"/>
                </a:schemeClr>
              </a:solidFill>
            </a:endParaRPr>
          </a:p>
          <a:p>
            <a:pPr>
              <a:buFont typeface="Wingdings" pitchFamily="2" charset="2"/>
              <a:buChar char="q"/>
            </a:pPr>
            <a:r>
              <a:rPr lang="en-US" dirty="0" smtClean="0">
                <a:solidFill>
                  <a:schemeClr val="accent2">
                    <a:lumMod val="50000"/>
                  </a:schemeClr>
                </a:solidFill>
              </a:rPr>
              <a:t>Web browsers receive HTML documents from a web server or from local storage and render the documents into multimedia web pages. HTML describes the structure of a web page semantically and originally included cues for the appearance of the document.</a:t>
            </a:r>
          </a:p>
        </p:txBody>
      </p:sp>
      <p:sp>
        <p:nvSpPr>
          <p:cNvPr id="6" name="Rectangle 5"/>
          <p:cNvSpPr/>
          <p:nvPr/>
        </p:nvSpPr>
        <p:spPr>
          <a:xfrm>
            <a:off x="4648200" y="2667000"/>
            <a:ext cx="4038600" cy="2438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Same Side Corner Rectangle 3"/>
          <p:cNvSpPr/>
          <p:nvPr/>
        </p:nvSpPr>
        <p:spPr>
          <a:xfrm flipV="1">
            <a:off x="0" y="228600"/>
            <a:ext cx="9144000" cy="1066800"/>
          </a:xfrm>
          <a:prstGeom prst="snip2Same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smtClean="0">
                <a:solidFill>
                  <a:schemeClr val="bg1"/>
                </a:solidFill>
                <a:latin typeface="Futura Hv BT" pitchFamily="34" charset="0"/>
              </a:rPr>
              <a:t>CSS (Cascading Style Sheets)</a:t>
            </a:r>
            <a:endParaRPr lang="en-US" sz="3600" dirty="0">
              <a:solidFill>
                <a:schemeClr val="bg1"/>
              </a:solidFill>
              <a:latin typeface="Futura Hv BT" pitchFamily="34" charset="0"/>
            </a:endParaRPr>
          </a:p>
        </p:txBody>
      </p:sp>
      <p:sp>
        <p:nvSpPr>
          <p:cNvPr id="3" name="Content Placeholder 2"/>
          <p:cNvSpPr>
            <a:spLocks noGrp="1"/>
          </p:cNvSpPr>
          <p:nvPr>
            <p:ph idx="1"/>
          </p:nvPr>
        </p:nvSpPr>
        <p:spPr>
          <a:xfrm>
            <a:off x="533400" y="1600200"/>
            <a:ext cx="3429000" cy="4525963"/>
          </a:xfrm>
        </p:spPr>
        <p:txBody>
          <a:bodyPr>
            <a:normAutofit fontScale="92500" lnSpcReduction="10000"/>
          </a:bodyPr>
          <a:lstStyle/>
          <a:p>
            <a:pPr>
              <a:buFont typeface="Wingdings" pitchFamily="2" charset="2"/>
              <a:buChar char="ü"/>
            </a:pPr>
            <a:r>
              <a:rPr lang="en-US" sz="2400" dirty="0" smtClean="0">
                <a:solidFill>
                  <a:schemeClr val="accent2">
                    <a:lumMod val="50000"/>
                  </a:schemeClr>
                </a:solidFill>
              </a:rPr>
              <a:t>Cascading Style Sheets (CSS) is a style sheet language used for describing the presentation of a document written in a markup language like HTML.</a:t>
            </a:r>
          </a:p>
          <a:p>
            <a:pPr>
              <a:buNone/>
            </a:pPr>
            <a:endParaRPr lang="en-US" sz="2400" dirty="0">
              <a:solidFill>
                <a:schemeClr val="accent2">
                  <a:lumMod val="50000"/>
                </a:schemeClr>
              </a:solidFill>
            </a:endParaRPr>
          </a:p>
          <a:p>
            <a:pPr>
              <a:buFont typeface="Wingdings" pitchFamily="2" charset="2"/>
              <a:buChar char="ü"/>
            </a:pPr>
            <a:r>
              <a:rPr lang="en-US" sz="2400" dirty="0" smtClean="0">
                <a:solidFill>
                  <a:schemeClr val="accent2">
                    <a:lumMod val="50000"/>
                  </a:schemeClr>
                </a:solidFill>
              </a:rPr>
              <a:t>CSS is designed to enable the separation of presentation and content, including layout, colors and fonts.</a:t>
            </a:r>
            <a:endParaRPr lang="en-US" sz="2400" dirty="0">
              <a:solidFill>
                <a:schemeClr val="accent2">
                  <a:lumMod val="50000"/>
                </a:schemeClr>
              </a:solidFill>
            </a:endParaRPr>
          </a:p>
        </p:txBody>
      </p:sp>
      <p:sp>
        <p:nvSpPr>
          <p:cNvPr id="5" name="Rectangle 4"/>
          <p:cNvSpPr/>
          <p:nvPr/>
        </p:nvSpPr>
        <p:spPr>
          <a:xfrm>
            <a:off x="4724400" y="1447800"/>
            <a:ext cx="3124200" cy="46482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theme/theme1.xml><?xml version="1.0" encoding="utf-8"?>
<a:theme xmlns:a="http://schemas.openxmlformats.org/drawingml/2006/main" name="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362</Words>
  <Application>Microsoft Office PowerPoint</Application>
  <PresentationFormat>On-screen Show (4:3)</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TOPICS WE WILL COVER</vt:lpstr>
      <vt:lpstr>WHAT IS A WEBSITE?</vt:lpstr>
      <vt:lpstr>WEB DEVELOPMENT</vt:lpstr>
      <vt:lpstr>WEB DEVELOPER</vt:lpstr>
      <vt:lpstr>FRONT-END DEVELOPMENT </vt:lpstr>
      <vt:lpstr>BACK END DEVELOPMENT  Back end development refers to the server side of an application and everything that communicates between the database and the browser. Java, PHP, Ruby on Rails, Python and .Net.</vt:lpstr>
      <vt:lpstr>HTML (Hypertext Markup Language)</vt:lpstr>
      <vt:lpstr>CSS (Cascading Style Sheets)</vt:lpstr>
      <vt:lpstr>JAVASCRIPT</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FUNMI</dc:creator>
  <cp:lastModifiedBy>FUNMI</cp:lastModifiedBy>
  <cp:revision>33</cp:revision>
  <dcterms:created xsi:type="dcterms:W3CDTF">2024-02-08T20:47:13Z</dcterms:created>
  <dcterms:modified xsi:type="dcterms:W3CDTF">2024-02-16T00:03:37Z</dcterms:modified>
</cp:coreProperties>
</file>