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75" r:id="rId5"/>
    <p:sldId id="263" r:id="rId6"/>
    <p:sldId id="264" r:id="rId7"/>
    <p:sldId id="265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A4F50-989B-4DBE-81F5-23C28ED83D0D}" v="17" dt="2020-11-30T04:29:52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viewProps" Target="viewProp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presProps" Target="presProps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tableStyles" Target="tableStyle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theme" Target="theme/theme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microsoft.com/office/2015/10/relationships/revisionInfo" Target="revisionInfo.xml" Id="rId22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AE322-58BC-42D3-9058-E26257815EE3}" type="doc">
      <dgm:prSet loTypeId="urn:microsoft.com/office/officeart/2005/8/layout/orgChart1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AFCDAF71-3133-4F8A-8CC6-1E494004126C}">
      <dgm:prSet phldrT="[Text]" custT="1"/>
      <dgm:spPr/>
      <dgm:t>
        <a:bodyPr/>
        <a:lstStyle/>
        <a:p>
          <a:r>
            <a:rPr lang="en-IN" sz="3200" b="1" dirty="0"/>
            <a:t>FINANCIAL INSTRUMENTS</a:t>
          </a:r>
        </a:p>
      </dgm:t>
    </dgm:pt>
    <dgm:pt modelId="{87D2701F-48D7-4D56-95B1-444E591F83EE}" type="parTrans" cxnId="{A079F44B-1F7B-406C-A049-A28AA9856BAC}">
      <dgm:prSet/>
      <dgm:spPr/>
      <dgm:t>
        <a:bodyPr/>
        <a:lstStyle/>
        <a:p>
          <a:endParaRPr lang="en-IN"/>
        </a:p>
      </dgm:t>
    </dgm:pt>
    <dgm:pt modelId="{55B0830E-95CD-497B-A91A-E36613D30FA6}" type="sibTrans" cxnId="{A079F44B-1F7B-406C-A049-A28AA9856BAC}">
      <dgm:prSet/>
      <dgm:spPr/>
      <dgm:t>
        <a:bodyPr/>
        <a:lstStyle/>
        <a:p>
          <a:endParaRPr lang="en-IN"/>
        </a:p>
      </dgm:t>
    </dgm:pt>
    <dgm:pt modelId="{28176BBC-202F-4841-A0F2-013A10440190}">
      <dgm:prSet phldrT="[Text]" custT="1"/>
      <dgm:spPr/>
      <dgm:t>
        <a:bodyPr/>
        <a:lstStyle/>
        <a:p>
          <a:r>
            <a:rPr lang="en-IN" sz="2800" dirty="0"/>
            <a:t>TERM</a:t>
          </a:r>
        </a:p>
        <a:p>
          <a:r>
            <a:rPr lang="en-IN" sz="2800" dirty="0"/>
            <a:t>-</a:t>
          </a:r>
          <a:r>
            <a:rPr lang="en-IN" sz="2800" b="1" dirty="0"/>
            <a:t>SHORT TERM </a:t>
          </a:r>
        </a:p>
        <a:p>
          <a:r>
            <a:rPr lang="en-IN" sz="2800" dirty="0"/>
            <a:t>-</a:t>
          </a:r>
          <a:r>
            <a:rPr lang="en-IN" sz="2800" b="1" dirty="0"/>
            <a:t>MEDIUM TERM</a:t>
          </a:r>
        </a:p>
        <a:p>
          <a:r>
            <a:rPr lang="en-IN" sz="2800" dirty="0"/>
            <a:t>-</a:t>
          </a:r>
          <a:r>
            <a:rPr lang="en-IN" sz="2800" b="1" dirty="0"/>
            <a:t>LONG TERM</a:t>
          </a:r>
        </a:p>
      </dgm:t>
    </dgm:pt>
    <dgm:pt modelId="{8A736C51-BB61-4F07-BE50-2D79DCBD5643}" type="parTrans" cxnId="{A400DED8-4013-4C51-BEB5-E8589586A1D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100"/>
        </a:p>
      </dgm:t>
    </dgm:pt>
    <dgm:pt modelId="{D0234536-659E-4121-A91B-D6A336939D22}" type="sibTrans" cxnId="{A400DED8-4013-4C51-BEB5-E8589586A1D4}">
      <dgm:prSet/>
      <dgm:spPr/>
      <dgm:t>
        <a:bodyPr/>
        <a:lstStyle/>
        <a:p>
          <a:endParaRPr lang="en-IN"/>
        </a:p>
      </dgm:t>
    </dgm:pt>
    <dgm:pt modelId="{0F252CEA-D396-4AB0-9DBC-9554267749EA}">
      <dgm:prSet phldrT="[Text]" custT="1"/>
      <dgm:spPr/>
      <dgm:t>
        <a:bodyPr/>
        <a:lstStyle/>
        <a:p>
          <a:r>
            <a:rPr lang="en-IN" sz="2400" dirty="0"/>
            <a:t>TYPE</a:t>
          </a:r>
        </a:p>
        <a:p>
          <a:r>
            <a:rPr lang="en-IN" sz="2400" dirty="0"/>
            <a:t>-</a:t>
          </a:r>
          <a:r>
            <a:rPr lang="en-IN" sz="2400" b="1" dirty="0"/>
            <a:t>PRIMARY SECURITIES</a:t>
          </a:r>
        </a:p>
        <a:p>
          <a:r>
            <a:rPr lang="en-IN" sz="2400" dirty="0"/>
            <a:t>-</a:t>
          </a:r>
          <a:r>
            <a:rPr lang="en-IN" sz="2400" b="1" dirty="0"/>
            <a:t>SECONDARY SECURITIES</a:t>
          </a:r>
        </a:p>
        <a:p>
          <a:r>
            <a:rPr lang="en-IN" sz="2400" dirty="0"/>
            <a:t>[EQUITY,PREFERENCE DEBT]</a:t>
          </a:r>
        </a:p>
        <a:p>
          <a:r>
            <a:rPr lang="en-IN" sz="2400" dirty="0"/>
            <a:t>-</a:t>
          </a:r>
          <a:r>
            <a:rPr lang="en-IN" sz="2400" b="1" dirty="0"/>
            <a:t>INNOVATIVE INSTRUMENTS</a:t>
          </a:r>
        </a:p>
      </dgm:t>
    </dgm:pt>
    <dgm:pt modelId="{89B33C8C-E161-46B8-9BD1-03F106F95AAB}" type="sibTrans" cxnId="{3413CCA7-E907-4711-925D-DA43FBC5E4ED}">
      <dgm:prSet/>
      <dgm:spPr/>
      <dgm:t>
        <a:bodyPr/>
        <a:lstStyle/>
        <a:p>
          <a:endParaRPr lang="en-IN"/>
        </a:p>
      </dgm:t>
    </dgm:pt>
    <dgm:pt modelId="{8AA80795-2C1B-4EF8-8BC6-DD07C82988F4}" type="parTrans" cxnId="{3413CCA7-E907-4711-925D-DA43FBC5E4ED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100"/>
        </a:p>
      </dgm:t>
    </dgm:pt>
    <dgm:pt modelId="{038DE9AE-DFEC-4109-8F62-8EB05C25C14E}" type="pres">
      <dgm:prSet presAssocID="{12DAE322-58BC-42D3-9058-E26257815E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227FC5-3248-4EB4-9A99-9A27F96E6C1C}" type="pres">
      <dgm:prSet presAssocID="{AFCDAF71-3133-4F8A-8CC6-1E494004126C}" presName="hierRoot1" presStyleCnt="0">
        <dgm:presLayoutVars>
          <dgm:hierBranch val="init"/>
        </dgm:presLayoutVars>
      </dgm:prSet>
      <dgm:spPr/>
    </dgm:pt>
    <dgm:pt modelId="{E345E8E9-701D-497D-85B0-D4894D6EA211}" type="pres">
      <dgm:prSet presAssocID="{AFCDAF71-3133-4F8A-8CC6-1E494004126C}" presName="rootComposite1" presStyleCnt="0"/>
      <dgm:spPr/>
    </dgm:pt>
    <dgm:pt modelId="{A28B466D-12E7-458E-A8F8-FE9E848D8E80}" type="pres">
      <dgm:prSet presAssocID="{AFCDAF71-3133-4F8A-8CC6-1E494004126C}" presName="rootText1" presStyleLbl="node0" presStyleIdx="0" presStyleCnt="1" custScaleX="78887" custScaleY="52164" custLinFactNeighborX="-7632" custLinFactNeighborY="1319">
        <dgm:presLayoutVars>
          <dgm:chPref val="3"/>
        </dgm:presLayoutVars>
      </dgm:prSet>
      <dgm:spPr/>
    </dgm:pt>
    <dgm:pt modelId="{622DDD30-EEED-4416-B370-1F165C0D402E}" type="pres">
      <dgm:prSet presAssocID="{AFCDAF71-3133-4F8A-8CC6-1E494004126C}" presName="rootConnector1" presStyleLbl="node1" presStyleIdx="0" presStyleCnt="0"/>
      <dgm:spPr/>
    </dgm:pt>
    <dgm:pt modelId="{BA172CE6-3692-48E8-95BC-42D1415FF73A}" type="pres">
      <dgm:prSet presAssocID="{AFCDAF71-3133-4F8A-8CC6-1E494004126C}" presName="hierChild2" presStyleCnt="0"/>
      <dgm:spPr/>
    </dgm:pt>
    <dgm:pt modelId="{08DCC251-951A-4B10-89B6-1025BD6757F2}" type="pres">
      <dgm:prSet presAssocID="{8A736C51-BB61-4F07-BE50-2D79DCBD5643}" presName="Name37" presStyleLbl="parChTrans1D2" presStyleIdx="0" presStyleCnt="2"/>
      <dgm:spPr/>
    </dgm:pt>
    <dgm:pt modelId="{8AD23922-51DE-4C4B-9488-6E7357BDB914}" type="pres">
      <dgm:prSet presAssocID="{28176BBC-202F-4841-A0F2-013A10440190}" presName="hierRoot2" presStyleCnt="0">
        <dgm:presLayoutVars>
          <dgm:hierBranch val="init"/>
        </dgm:presLayoutVars>
      </dgm:prSet>
      <dgm:spPr/>
    </dgm:pt>
    <dgm:pt modelId="{7D354288-5A7A-4961-8EC6-274E42317C14}" type="pres">
      <dgm:prSet presAssocID="{28176BBC-202F-4841-A0F2-013A10440190}" presName="rootComposite" presStyleCnt="0"/>
      <dgm:spPr/>
    </dgm:pt>
    <dgm:pt modelId="{F327CDE4-B0C7-4FA6-87EE-2BD56FEC7B1B}" type="pres">
      <dgm:prSet presAssocID="{28176BBC-202F-4841-A0F2-013A10440190}" presName="rootText" presStyleLbl="node2" presStyleIdx="0" presStyleCnt="2" custScaleX="49198" custLinFactNeighborX="-2340" custLinFactNeighborY="-9155">
        <dgm:presLayoutVars>
          <dgm:chPref val="3"/>
        </dgm:presLayoutVars>
      </dgm:prSet>
      <dgm:spPr/>
    </dgm:pt>
    <dgm:pt modelId="{E8C0D864-9FA6-4029-AFCB-33391618630A}" type="pres">
      <dgm:prSet presAssocID="{28176BBC-202F-4841-A0F2-013A10440190}" presName="rootConnector" presStyleLbl="node2" presStyleIdx="0" presStyleCnt="2"/>
      <dgm:spPr/>
    </dgm:pt>
    <dgm:pt modelId="{0661340E-2957-4CEE-9ED2-35D1A1F07550}" type="pres">
      <dgm:prSet presAssocID="{28176BBC-202F-4841-A0F2-013A10440190}" presName="hierChild4" presStyleCnt="0"/>
      <dgm:spPr/>
    </dgm:pt>
    <dgm:pt modelId="{51B006C6-F7F2-404E-9693-9E94B2FB6FB5}" type="pres">
      <dgm:prSet presAssocID="{28176BBC-202F-4841-A0F2-013A10440190}" presName="hierChild5" presStyleCnt="0"/>
      <dgm:spPr/>
    </dgm:pt>
    <dgm:pt modelId="{A4391781-3778-4935-8A8F-F7D5F30BC6BC}" type="pres">
      <dgm:prSet presAssocID="{8AA80795-2C1B-4EF8-8BC6-DD07C82988F4}" presName="Name37" presStyleLbl="parChTrans1D2" presStyleIdx="1" presStyleCnt="2"/>
      <dgm:spPr/>
    </dgm:pt>
    <dgm:pt modelId="{6A1C837C-8F3D-494F-8440-51478ED82ABE}" type="pres">
      <dgm:prSet presAssocID="{0F252CEA-D396-4AB0-9DBC-9554267749EA}" presName="hierRoot2" presStyleCnt="0">
        <dgm:presLayoutVars>
          <dgm:hierBranch val="init"/>
        </dgm:presLayoutVars>
      </dgm:prSet>
      <dgm:spPr/>
    </dgm:pt>
    <dgm:pt modelId="{B7747707-5D5E-4331-BFA3-3A6DF8131F4B}" type="pres">
      <dgm:prSet presAssocID="{0F252CEA-D396-4AB0-9DBC-9554267749EA}" presName="rootComposite" presStyleCnt="0"/>
      <dgm:spPr/>
    </dgm:pt>
    <dgm:pt modelId="{E32968C9-0490-470C-A2E0-E6AD42454024}" type="pres">
      <dgm:prSet presAssocID="{0F252CEA-D396-4AB0-9DBC-9554267749EA}" presName="rootText" presStyleLbl="node2" presStyleIdx="1" presStyleCnt="2" custScaleX="63442" custLinFactNeighborX="-5122" custLinFactNeighborY="-13805">
        <dgm:presLayoutVars>
          <dgm:chPref val="3"/>
        </dgm:presLayoutVars>
      </dgm:prSet>
      <dgm:spPr/>
    </dgm:pt>
    <dgm:pt modelId="{DC07A0FD-9A70-49C7-99E9-62A011AD2DF3}" type="pres">
      <dgm:prSet presAssocID="{0F252CEA-D396-4AB0-9DBC-9554267749EA}" presName="rootConnector" presStyleLbl="node2" presStyleIdx="1" presStyleCnt="2"/>
      <dgm:spPr/>
    </dgm:pt>
    <dgm:pt modelId="{7A4D5B14-D01D-4E76-9FE7-82B9E080C0AE}" type="pres">
      <dgm:prSet presAssocID="{0F252CEA-D396-4AB0-9DBC-9554267749EA}" presName="hierChild4" presStyleCnt="0"/>
      <dgm:spPr/>
    </dgm:pt>
    <dgm:pt modelId="{6D22FE38-FB5C-47FC-8F3C-A22888120A33}" type="pres">
      <dgm:prSet presAssocID="{0F252CEA-D396-4AB0-9DBC-9554267749EA}" presName="hierChild5" presStyleCnt="0"/>
      <dgm:spPr/>
    </dgm:pt>
    <dgm:pt modelId="{5DEDE5AF-F64F-4631-B562-29F8C5613667}" type="pres">
      <dgm:prSet presAssocID="{AFCDAF71-3133-4F8A-8CC6-1E494004126C}" presName="hierChild3" presStyleCnt="0"/>
      <dgm:spPr/>
    </dgm:pt>
  </dgm:ptLst>
  <dgm:cxnLst>
    <dgm:cxn modelId="{2CF59003-5126-4F7F-BBCC-802E8BF516B7}" type="presOf" srcId="{AFCDAF71-3133-4F8A-8CC6-1E494004126C}" destId="{A28B466D-12E7-458E-A8F8-FE9E848D8E80}" srcOrd="0" destOrd="0" presId="urn:microsoft.com/office/officeart/2005/8/layout/orgChart1"/>
    <dgm:cxn modelId="{6EE0D418-5493-41A3-95B8-21346CBB6950}" type="presOf" srcId="{0F252CEA-D396-4AB0-9DBC-9554267749EA}" destId="{DC07A0FD-9A70-49C7-99E9-62A011AD2DF3}" srcOrd="1" destOrd="0" presId="urn:microsoft.com/office/officeart/2005/8/layout/orgChart1"/>
    <dgm:cxn modelId="{9E2F6727-9174-46F1-8B65-6772C99C5B79}" type="presOf" srcId="{28176BBC-202F-4841-A0F2-013A10440190}" destId="{E8C0D864-9FA6-4029-AFCB-33391618630A}" srcOrd="1" destOrd="0" presId="urn:microsoft.com/office/officeart/2005/8/layout/orgChart1"/>
    <dgm:cxn modelId="{89ACC728-28EA-4248-8D49-4D120BEF3F2B}" type="presOf" srcId="{12DAE322-58BC-42D3-9058-E26257815EE3}" destId="{038DE9AE-DFEC-4109-8F62-8EB05C25C14E}" srcOrd="0" destOrd="0" presId="urn:microsoft.com/office/officeart/2005/8/layout/orgChart1"/>
    <dgm:cxn modelId="{A079F44B-1F7B-406C-A049-A28AA9856BAC}" srcId="{12DAE322-58BC-42D3-9058-E26257815EE3}" destId="{AFCDAF71-3133-4F8A-8CC6-1E494004126C}" srcOrd="0" destOrd="0" parTransId="{87D2701F-48D7-4D56-95B1-444E591F83EE}" sibTransId="{55B0830E-95CD-497B-A91A-E36613D30FA6}"/>
    <dgm:cxn modelId="{E984A550-0695-42E1-A020-932C4D2FA020}" type="presOf" srcId="{28176BBC-202F-4841-A0F2-013A10440190}" destId="{F327CDE4-B0C7-4FA6-87EE-2BD56FEC7B1B}" srcOrd="0" destOrd="0" presId="urn:microsoft.com/office/officeart/2005/8/layout/orgChart1"/>
    <dgm:cxn modelId="{272F379F-A518-448A-B19C-AD0A56F3DF6E}" type="presOf" srcId="{0F252CEA-D396-4AB0-9DBC-9554267749EA}" destId="{E32968C9-0490-470C-A2E0-E6AD42454024}" srcOrd="0" destOrd="0" presId="urn:microsoft.com/office/officeart/2005/8/layout/orgChart1"/>
    <dgm:cxn modelId="{9DD54CA2-F13F-46A9-B393-16DE0458CDD8}" type="presOf" srcId="{8AA80795-2C1B-4EF8-8BC6-DD07C82988F4}" destId="{A4391781-3778-4935-8A8F-F7D5F30BC6BC}" srcOrd="0" destOrd="0" presId="urn:microsoft.com/office/officeart/2005/8/layout/orgChart1"/>
    <dgm:cxn modelId="{3413CCA7-E907-4711-925D-DA43FBC5E4ED}" srcId="{AFCDAF71-3133-4F8A-8CC6-1E494004126C}" destId="{0F252CEA-D396-4AB0-9DBC-9554267749EA}" srcOrd="1" destOrd="0" parTransId="{8AA80795-2C1B-4EF8-8BC6-DD07C82988F4}" sibTransId="{89B33C8C-E161-46B8-9BD1-03F106F95AAB}"/>
    <dgm:cxn modelId="{C0553ED6-2676-44C8-AE05-F40BFB627C16}" type="presOf" srcId="{8A736C51-BB61-4F07-BE50-2D79DCBD5643}" destId="{08DCC251-951A-4B10-89B6-1025BD6757F2}" srcOrd="0" destOrd="0" presId="urn:microsoft.com/office/officeart/2005/8/layout/orgChart1"/>
    <dgm:cxn modelId="{A400DED8-4013-4C51-BEB5-E8589586A1D4}" srcId="{AFCDAF71-3133-4F8A-8CC6-1E494004126C}" destId="{28176BBC-202F-4841-A0F2-013A10440190}" srcOrd="0" destOrd="0" parTransId="{8A736C51-BB61-4F07-BE50-2D79DCBD5643}" sibTransId="{D0234536-659E-4121-A91B-D6A336939D22}"/>
    <dgm:cxn modelId="{6269FAE0-69F8-41EB-B69E-C98EF11FE4D5}" type="presOf" srcId="{AFCDAF71-3133-4F8A-8CC6-1E494004126C}" destId="{622DDD30-EEED-4416-B370-1F165C0D402E}" srcOrd="1" destOrd="0" presId="urn:microsoft.com/office/officeart/2005/8/layout/orgChart1"/>
    <dgm:cxn modelId="{9BCE9E69-5D79-4336-A981-866EA94B5F13}" type="presParOf" srcId="{038DE9AE-DFEC-4109-8F62-8EB05C25C14E}" destId="{0E227FC5-3248-4EB4-9A99-9A27F96E6C1C}" srcOrd="0" destOrd="0" presId="urn:microsoft.com/office/officeart/2005/8/layout/orgChart1"/>
    <dgm:cxn modelId="{A57D7C4D-75E3-46F2-B988-086667C70730}" type="presParOf" srcId="{0E227FC5-3248-4EB4-9A99-9A27F96E6C1C}" destId="{E345E8E9-701D-497D-85B0-D4894D6EA211}" srcOrd="0" destOrd="0" presId="urn:microsoft.com/office/officeart/2005/8/layout/orgChart1"/>
    <dgm:cxn modelId="{38B056E0-C6C6-4582-B8E0-768D3FF8F67B}" type="presParOf" srcId="{E345E8E9-701D-497D-85B0-D4894D6EA211}" destId="{A28B466D-12E7-458E-A8F8-FE9E848D8E80}" srcOrd="0" destOrd="0" presId="urn:microsoft.com/office/officeart/2005/8/layout/orgChart1"/>
    <dgm:cxn modelId="{1EB79AE2-B261-41CD-BBE1-9FDD226AAF77}" type="presParOf" srcId="{E345E8E9-701D-497D-85B0-D4894D6EA211}" destId="{622DDD30-EEED-4416-B370-1F165C0D402E}" srcOrd="1" destOrd="0" presId="urn:microsoft.com/office/officeart/2005/8/layout/orgChart1"/>
    <dgm:cxn modelId="{7B6FDEC7-F9F7-4CDB-A3A5-0C65E17B4883}" type="presParOf" srcId="{0E227FC5-3248-4EB4-9A99-9A27F96E6C1C}" destId="{BA172CE6-3692-48E8-95BC-42D1415FF73A}" srcOrd="1" destOrd="0" presId="urn:microsoft.com/office/officeart/2005/8/layout/orgChart1"/>
    <dgm:cxn modelId="{47C50BFF-DF84-4823-AE79-732CCE76408E}" type="presParOf" srcId="{BA172CE6-3692-48E8-95BC-42D1415FF73A}" destId="{08DCC251-951A-4B10-89B6-1025BD6757F2}" srcOrd="0" destOrd="0" presId="urn:microsoft.com/office/officeart/2005/8/layout/orgChart1"/>
    <dgm:cxn modelId="{77D1867D-9D93-4FCD-BF8E-5D1F16262C47}" type="presParOf" srcId="{BA172CE6-3692-48E8-95BC-42D1415FF73A}" destId="{8AD23922-51DE-4C4B-9488-6E7357BDB914}" srcOrd="1" destOrd="0" presId="urn:microsoft.com/office/officeart/2005/8/layout/orgChart1"/>
    <dgm:cxn modelId="{588B09F0-E72F-4C70-A464-E6365BE0F7C6}" type="presParOf" srcId="{8AD23922-51DE-4C4B-9488-6E7357BDB914}" destId="{7D354288-5A7A-4961-8EC6-274E42317C14}" srcOrd="0" destOrd="0" presId="urn:microsoft.com/office/officeart/2005/8/layout/orgChart1"/>
    <dgm:cxn modelId="{8FB545AC-CB09-401B-BE00-9E1A5B1E01BA}" type="presParOf" srcId="{7D354288-5A7A-4961-8EC6-274E42317C14}" destId="{F327CDE4-B0C7-4FA6-87EE-2BD56FEC7B1B}" srcOrd="0" destOrd="0" presId="urn:microsoft.com/office/officeart/2005/8/layout/orgChart1"/>
    <dgm:cxn modelId="{C43F3E33-B160-4010-94FB-45889B63BAD8}" type="presParOf" srcId="{7D354288-5A7A-4961-8EC6-274E42317C14}" destId="{E8C0D864-9FA6-4029-AFCB-33391618630A}" srcOrd="1" destOrd="0" presId="urn:microsoft.com/office/officeart/2005/8/layout/orgChart1"/>
    <dgm:cxn modelId="{E9EBBECC-5A29-472E-818D-AC6AE5BD3C82}" type="presParOf" srcId="{8AD23922-51DE-4C4B-9488-6E7357BDB914}" destId="{0661340E-2957-4CEE-9ED2-35D1A1F07550}" srcOrd="1" destOrd="0" presId="urn:microsoft.com/office/officeart/2005/8/layout/orgChart1"/>
    <dgm:cxn modelId="{296692C6-3BF7-4C80-B43D-D5020EB203EA}" type="presParOf" srcId="{8AD23922-51DE-4C4B-9488-6E7357BDB914}" destId="{51B006C6-F7F2-404E-9693-9E94B2FB6FB5}" srcOrd="2" destOrd="0" presId="urn:microsoft.com/office/officeart/2005/8/layout/orgChart1"/>
    <dgm:cxn modelId="{A825C963-4317-4C0D-9261-5258C02FC3A0}" type="presParOf" srcId="{BA172CE6-3692-48E8-95BC-42D1415FF73A}" destId="{A4391781-3778-4935-8A8F-F7D5F30BC6BC}" srcOrd="2" destOrd="0" presId="urn:microsoft.com/office/officeart/2005/8/layout/orgChart1"/>
    <dgm:cxn modelId="{E7DD2341-6017-4C92-A35A-9524F6321FEE}" type="presParOf" srcId="{BA172CE6-3692-48E8-95BC-42D1415FF73A}" destId="{6A1C837C-8F3D-494F-8440-51478ED82ABE}" srcOrd="3" destOrd="0" presId="urn:microsoft.com/office/officeart/2005/8/layout/orgChart1"/>
    <dgm:cxn modelId="{A1B81E6F-B6C4-41A3-B987-BFBA6C3C8C24}" type="presParOf" srcId="{6A1C837C-8F3D-494F-8440-51478ED82ABE}" destId="{B7747707-5D5E-4331-BFA3-3A6DF8131F4B}" srcOrd="0" destOrd="0" presId="urn:microsoft.com/office/officeart/2005/8/layout/orgChart1"/>
    <dgm:cxn modelId="{CEE83195-A35F-411E-B9BF-0EC2AE2F22B8}" type="presParOf" srcId="{B7747707-5D5E-4331-BFA3-3A6DF8131F4B}" destId="{E32968C9-0490-470C-A2E0-E6AD42454024}" srcOrd="0" destOrd="0" presId="urn:microsoft.com/office/officeart/2005/8/layout/orgChart1"/>
    <dgm:cxn modelId="{95C5A3F2-630A-4EA2-BA6F-CBC2CC06D32B}" type="presParOf" srcId="{B7747707-5D5E-4331-BFA3-3A6DF8131F4B}" destId="{DC07A0FD-9A70-49C7-99E9-62A011AD2DF3}" srcOrd="1" destOrd="0" presId="urn:microsoft.com/office/officeart/2005/8/layout/orgChart1"/>
    <dgm:cxn modelId="{9ACDF528-FA03-4FD5-AFEF-F5E255BB29B9}" type="presParOf" srcId="{6A1C837C-8F3D-494F-8440-51478ED82ABE}" destId="{7A4D5B14-D01D-4E76-9FE7-82B9E080C0AE}" srcOrd="1" destOrd="0" presId="urn:microsoft.com/office/officeart/2005/8/layout/orgChart1"/>
    <dgm:cxn modelId="{755B37F8-A9FB-4D1B-86B7-1F3803D0B87A}" type="presParOf" srcId="{6A1C837C-8F3D-494F-8440-51478ED82ABE}" destId="{6D22FE38-FB5C-47FC-8F3C-A22888120A33}" srcOrd="2" destOrd="0" presId="urn:microsoft.com/office/officeart/2005/8/layout/orgChart1"/>
    <dgm:cxn modelId="{800CB861-3AB6-4106-A45E-9710D2CD8004}" type="presParOf" srcId="{0E227FC5-3248-4EB4-9A99-9A27F96E6C1C}" destId="{5DEDE5AF-F64F-4631-B562-29F8C56136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91781-3778-4935-8A8F-F7D5F30BC6BC}">
      <dsp:nvSpPr>
        <dsp:cNvPr id="0" name=""/>
        <dsp:cNvSpPr/>
      </dsp:nvSpPr>
      <dsp:spPr>
        <a:xfrm>
          <a:off x="4490769" y="1756542"/>
          <a:ext cx="2465530" cy="880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606"/>
              </a:lnTo>
              <a:lnTo>
                <a:pt x="2465530" y="192606"/>
              </a:lnTo>
              <a:lnTo>
                <a:pt x="2465530" y="880954"/>
              </a:lnTo>
            </a:path>
          </a:pathLst>
        </a:custGeom>
        <a:noFill/>
        <a:ln w="28575" cap="rnd" cmpd="sng" algn="ctr">
          <a:solidFill>
            <a:schemeClr val="dk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8DCC251-951A-4B10-89B6-1025BD6757F2}">
      <dsp:nvSpPr>
        <dsp:cNvPr id="0" name=""/>
        <dsp:cNvSpPr/>
      </dsp:nvSpPr>
      <dsp:spPr>
        <a:xfrm>
          <a:off x="2069817" y="1756542"/>
          <a:ext cx="2420951" cy="1033373"/>
        </a:xfrm>
        <a:custGeom>
          <a:avLst/>
          <a:gdLst/>
          <a:ahLst/>
          <a:cxnLst/>
          <a:rect l="0" t="0" r="0" b="0"/>
          <a:pathLst>
            <a:path>
              <a:moveTo>
                <a:pt x="2420951" y="0"/>
              </a:moveTo>
              <a:lnTo>
                <a:pt x="2420951" y="345026"/>
              </a:lnTo>
              <a:lnTo>
                <a:pt x="0" y="345026"/>
              </a:lnTo>
              <a:lnTo>
                <a:pt x="0" y="1033373"/>
              </a:lnTo>
            </a:path>
          </a:pathLst>
        </a:custGeom>
        <a:noFill/>
        <a:ln w="28575" cap="rnd" cmpd="sng" algn="ctr">
          <a:solidFill>
            <a:schemeClr val="dk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28B466D-12E7-458E-A8F8-FE9E848D8E80}">
      <dsp:nvSpPr>
        <dsp:cNvPr id="0" name=""/>
        <dsp:cNvSpPr/>
      </dsp:nvSpPr>
      <dsp:spPr>
        <a:xfrm>
          <a:off x="1904974" y="46686"/>
          <a:ext cx="5171589" cy="17098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FINANCIAL INSTRUMENTS</a:t>
          </a:r>
        </a:p>
      </dsp:txBody>
      <dsp:txXfrm>
        <a:off x="1904974" y="46686"/>
        <a:ext cx="5171589" cy="1709855"/>
      </dsp:txXfrm>
    </dsp:sp>
    <dsp:sp modelId="{F327CDE4-B0C7-4FA6-87EE-2BD56FEC7B1B}">
      <dsp:nvSpPr>
        <dsp:cNvPr id="0" name=""/>
        <dsp:cNvSpPr/>
      </dsp:nvSpPr>
      <dsp:spPr>
        <a:xfrm>
          <a:off x="457182" y="2789916"/>
          <a:ext cx="3225269" cy="32778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TERM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-</a:t>
          </a:r>
          <a:r>
            <a:rPr lang="en-IN" sz="2800" b="1" kern="1200" dirty="0"/>
            <a:t>SHORT TERM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-</a:t>
          </a:r>
          <a:r>
            <a:rPr lang="en-IN" sz="2800" b="1" kern="1200" dirty="0"/>
            <a:t>MEDIUM TERM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-</a:t>
          </a:r>
          <a:r>
            <a:rPr lang="en-IN" sz="2800" b="1" kern="1200" dirty="0"/>
            <a:t>LONG TERM</a:t>
          </a:r>
        </a:p>
      </dsp:txBody>
      <dsp:txXfrm>
        <a:off x="457182" y="2789916"/>
        <a:ext cx="3225269" cy="3277846"/>
      </dsp:txXfrm>
    </dsp:sp>
    <dsp:sp modelId="{E32968C9-0490-470C-A2E0-E6AD42454024}">
      <dsp:nvSpPr>
        <dsp:cNvPr id="0" name=""/>
        <dsp:cNvSpPr/>
      </dsp:nvSpPr>
      <dsp:spPr>
        <a:xfrm>
          <a:off x="4876768" y="2637496"/>
          <a:ext cx="4159062" cy="32778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TYPE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-</a:t>
          </a:r>
          <a:r>
            <a:rPr lang="en-IN" sz="2400" b="1" kern="1200" dirty="0"/>
            <a:t>PRIMARY SECURITIES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-</a:t>
          </a:r>
          <a:r>
            <a:rPr lang="en-IN" sz="2400" b="1" kern="1200" dirty="0"/>
            <a:t>SECONDARY SECURITIES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[EQUITY,PREFERENCE DEBT]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-</a:t>
          </a:r>
          <a:r>
            <a:rPr lang="en-IN" sz="2400" b="1" kern="1200" dirty="0"/>
            <a:t>INNOVATIVE INSTRUMENTS</a:t>
          </a:r>
        </a:p>
      </dsp:txBody>
      <dsp:txXfrm>
        <a:off x="4876768" y="2637496"/>
        <a:ext cx="4159062" cy="3277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3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93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5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1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3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8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B54E3B31-8B88-4AEB-A55E-519ADB674B4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AE965B2-85F3-4973-A317-3457C75C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MODULE 5</a:t>
            </a:r>
            <a:br>
              <a:rPr lang="en-US" sz="5400" dirty="0"/>
            </a:br>
            <a:r>
              <a:rPr lang="en-US" sz="5400" dirty="0"/>
              <a:t>QUESTION PAPER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sz="2800" dirty="0" err="1"/>
              <a:t>Tiju</a:t>
            </a:r>
            <a:r>
              <a:rPr lang="en-US" sz="2800" dirty="0"/>
              <a:t> </a:t>
            </a:r>
            <a:r>
              <a:rPr lang="en-US" sz="2800" dirty="0" err="1"/>
              <a:t>alex</a:t>
            </a:r>
            <a:endParaRPr lang="en-US" sz="2800" dirty="0"/>
          </a:p>
          <a:p>
            <a:pPr algn="r"/>
            <a:r>
              <a:rPr lang="en-US" sz="2800" dirty="0"/>
              <a:t>Roll no 56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2. Financial Markets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901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0"/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Financial markets are the places where </a:t>
            </a:r>
            <a:r>
              <a:rPr lang="en-US" u="sng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the buyers and sellers participate in trading of assets</a:t>
            </a:r>
            <a:r>
              <a:rPr lang="en-US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 such as </a:t>
            </a:r>
            <a:r>
              <a:rPr lang="en-US" u="sng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shares, bonds, currencies and other financial instruments</a:t>
            </a:r>
            <a:r>
              <a:rPr lang="en-US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.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Divided into capital market and money market.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While the </a:t>
            </a:r>
            <a:r>
              <a:rPr lang="en-US" u="sng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capital market </a:t>
            </a: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deals in </a:t>
            </a:r>
            <a:r>
              <a:rPr lang="en-US" u="sng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long term securities having maturity period of </a:t>
            </a: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more than 1 year, the </a:t>
            </a:r>
            <a:r>
              <a:rPr lang="en-US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money market </a:t>
            </a: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deals with the </a:t>
            </a:r>
            <a:r>
              <a:rPr lang="en-US" u="sng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short-terms debt instruments having maturity period of </a:t>
            </a: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less than 1 year.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3. Financial Assets/Instruments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663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0"/>
            <a:r>
              <a:rPr lang="en-US" i="1" dirty="0"/>
              <a:t>“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A financial instrument is any contract that gives rise to a financial asset of one entity and a financial liability or equity instrument of another entity.” </a:t>
            </a:r>
          </a:p>
          <a:p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                       – The Association of Chartered Certified Accountants (ACCA) </a:t>
            </a:r>
          </a:p>
          <a:p>
            <a:pPr lvl="0"/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Financial assets include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cash deposits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checks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loans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accounts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receivable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letter of credit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bank notes 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and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all other financial instruments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that provide a claim against a person or a Financial Institution to pay either a specific amount on a certain future date or to pay the principal amount along with interest.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34B9DF76-11AA-464F-9331-9F1749C54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939895"/>
              </p:ext>
            </p:extLst>
          </p:nvPr>
        </p:nvGraphicFramePr>
        <p:xfrm>
          <a:off x="-457200" y="486698"/>
          <a:ext cx="9982200" cy="6371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4 Financial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The financial services are concerned with the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design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and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delivery of financial instruments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and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advisory services to individuals and businesses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with the area of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banking and related institutions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personal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financial planning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leasing, investment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assets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insurance</a:t>
            </a:r>
            <a:r>
              <a:rPr lang="en-US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etc.,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610600" cy="6324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Explain Money Market? Mention its significance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Market for short term funds which deals in monetary assets whose period of maturity is up to one year.</a:t>
            </a:r>
          </a:p>
          <a:p>
            <a:r>
              <a:rPr lang="en-US" sz="1900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Close substitute for money.</a:t>
            </a:r>
          </a:p>
          <a:p>
            <a:r>
              <a:rPr lang="en-US" sz="1900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Enables the raising of short term funds for meeting the temporary shortages of cash and obligations and the temporary deployment of excess for earning returns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Instruments</a:t>
            </a:r>
            <a:endParaRPr lang="en-US" sz="2000" b="1" dirty="0">
              <a:solidFill>
                <a:srgbClr val="FF00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sz="2000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T Bills(Treasury Bills)</a:t>
            </a:r>
          </a:p>
          <a:p>
            <a:r>
              <a:rPr lang="en-US" sz="2000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Commercial paper</a:t>
            </a:r>
          </a:p>
          <a:p>
            <a:r>
              <a:rPr lang="en-US" sz="2000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Call money</a:t>
            </a:r>
          </a:p>
          <a:p>
            <a:r>
              <a:rPr lang="en-US" sz="2000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Certificate of deposit</a:t>
            </a:r>
          </a:p>
          <a:p>
            <a:r>
              <a:rPr lang="en-US" sz="2000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Commercial bill</a:t>
            </a:r>
          </a:p>
          <a:p>
            <a:endParaRPr lang="en-US" sz="1900" b="1" dirty="0">
              <a:solidFill>
                <a:srgbClr val="00206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67" y="963569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What is Indian financial system? Explain its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84" y="2680570"/>
            <a:ext cx="7467600" cy="5254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b="1" dirty="0">
                <a:solidFill>
                  <a:srgbClr val="002060"/>
                </a:solidFill>
                <a:latin typeface="Adobe Gothic Std B" pitchFamily="34" charset="-128"/>
                <a:ea typeface="Adobe Gothic Std B"/>
                <a:cs typeface="Times New Roman"/>
              </a:rPr>
              <a:t>the primary function of a financial system is “to provide a link between savings and investment for creation of wealth and to permit portfolio adjustment in the composition of existing wealth”.</a:t>
            </a:r>
          </a:p>
          <a:p>
            <a:r>
              <a:rPr lang="en-US" sz="2100" b="1" dirty="0">
                <a:solidFill>
                  <a:srgbClr val="002060"/>
                </a:solidFill>
                <a:latin typeface="Adobe Gothic Std B" pitchFamily="34" charset="-128"/>
                <a:ea typeface="Adobe Gothic Std B"/>
                <a:cs typeface="Times New Roman"/>
              </a:rPr>
              <a:t>It helps in creation of wealth by </a:t>
            </a:r>
            <a:r>
              <a:rPr lang="en-US" sz="2100" b="1" u="sng" dirty="0">
                <a:solidFill>
                  <a:srgbClr val="FFC000"/>
                </a:solidFill>
                <a:latin typeface="Adobe Gothic Std B" pitchFamily="34" charset="-128"/>
                <a:ea typeface="Adobe Gothic Std B"/>
                <a:cs typeface="Times New Roman"/>
              </a:rPr>
              <a:t>linking the savings with investments</a:t>
            </a:r>
            <a:r>
              <a:rPr lang="en-US" sz="2100" b="1" dirty="0">
                <a:solidFill>
                  <a:srgbClr val="FFC000"/>
                </a:solidFill>
                <a:latin typeface="Adobe Gothic Std B" pitchFamily="34" charset="-128"/>
                <a:ea typeface="Adobe Gothic Std B"/>
                <a:cs typeface="Times New Roman"/>
              </a:rPr>
              <a:t>. </a:t>
            </a:r>
            <a:endParaRPr lang="en-US" sz="2100" b="1" dirty="0">
              <a:solidFill>
                <a:srgbClr val="FFC000"/>
              </a:solidFill>
              <a:latin typeface="Adobe Gothic Std B" pitchFamily="34" charset="-128"/>
              <a:ea typeface="Adobe Gothic Std B" pitchFamily="34" charset="-128"/>
              <a:cs typeface="Times New Roman" panose="02020603050405020304" pitchFamily="18" charset="0"/>
            </a:endParaRPr>
          </a:p>
          <a:p>
            <a:r>
              <a:rPr lang="en-US" sz="2100" b="1" dirty="0">
                <a:solidFill>
                  <a:srgbClr val="002060"/>
                </a:solidFill>
                <a:latin typeface="Adobe Gothic Std B" pitchFamily="34" charset="-128"/>
                <a:ea typeface="Adobe Gothic Std B"/>
                <a:cs typeface="Times New Roman"/>
              </a:rPr>
              <a:t>It also facilitates the flow of funds from the households (savers) to business firms (inventors) to aid in wealth creation and development of both the parties.</a:t>
            </a:r>
          </a:p>
          <a:p>
            <a:endParaRPr lang="en-IN" sz="21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E017-D9ED-49EE-831C-AC6EA68E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Components Of Indian Financial System </a:t>
            </a:r>
            <a:br>
              <a:rPr lang="en-IN" b="1" dirty="0">
                <a:solidFill>
                  <a:srgbClr val="FF0000"/>
                </a:solidFill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2A60-81DD-4336-A799-9FE45673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IN" b="1" dirty="0">
                <a:solidFill>
                  <a:srgbClr val="002060"/>
                </a:solidFill>
                <a:ea typeface="+mn-lt"/>
                <a:cs typeface="+mn-lt"/>
              </a:rPr>
              <a:t>FINANCIAL INSTITUTIONS 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IN" b="1" dirty="0">
                <a:solidFill>
                  <a:srgbClr val="002060"/>
                </a:solidFill>
                <a:ea typeface="+mn-lt"/>
                <a:cs typeface="+mn-lt"/>
              </a:rPr>
              <a:t>FINANCIAL MARKETS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IN" b="1" dirty="0">
                <a:solidFill>
                  <a:srgbClr val="002060"/>
                </a:solidFill>
                <a:ea typeface="+mn-lt"/>
                <a:cs typeface="+mn-lt"/>
              </a:rPr>
              <a:t>FINANCIAL INSTRUMENTS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IN" b="1" dirty="0">
                <a:solidFill>
                  <a:srgbClr val="002060"/>
                </a:solidFill>
                <a:ea typeface="+mn-lt"/>
                <a:cs typeface="+mn-lt"/>
              </a:rPr>
              <a:t>FINANCIAL SERVICES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7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7120959-E8EC-40D9-9B9E-5607BE7A4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601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bbamantra.com/wp-content/uploads/2016/08/Indian-Financial-System.jpg">
            <a:extLst>
              <a:ext uri="{FF2B5EF4-FFF2-40B4-BE49-F238E27FC236}">
                <a16:creationId xmlns:a16="http://schemas.microsoft.com/office/drawing/2014/main" id="{5BB83E3C-9D76-4013-A4A3-70041A22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763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1. Financial Institutions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US" sz="1900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The financial institutions are intermediaries of financial markets which </a:t>
            </a:r>
            <a:r>
              <a:rPr lang="en-US" sz="1900" b="1" u="sng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facilitate financial transactions between individuals and financial customers</a:t>
            </a:r>
            <a:r>
              <a:rPr lang="en-US" sz="1900" b="1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.</a:t>
            </a:r>
          </a:p>
          <a:p>
            <a:r>
              <a:rPr lang="en-US" sz="1900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The financial institutions </a:t>
            </a:r>
            <a:r>
              <a:rPr lang="en-US" sz="1900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collects</a:t>
            </a:r>
            <a:r>
              <a:rPr lang="en-US" sz="1900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the money from individuals and </a:t>
            </a:r>
            <a:r>
              <a:rPr lang="en-US" sz="1900" b="1" u="sng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invests</a:t>
            </a:r>
            <a:r>
              <a:rPr lang="en-US" sz="1900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 that money in financial assets such as </a:t>
            </a:r>
            <a:r>
              <a:rPr lang="en-US" sz="1900" b="1" u="sng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stocks, bonds, bank deposits and loans</a:t>
            </a:r>
            <a:r>
              <a:rPr lang="en-US" sz="1900" b="1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 etc. </a:t>
            </a:r>
          </a:p>
          <a:p>
            <a:pPr lvl="0"/>
            <a:r>
              <a:rPr lang="en-US" sz="2000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The following are the financial institutions :</a:t>
            </a:r>
          </a:p>
          <a:p>
            <a:pPr lvl="0"/>
            <a:r>
              <a:rPr lang="en-US" sz="2000" b="1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Banking institutions</a:t>
            </a:r>
            <a:r>
              <a:rPr lang="en-US" sz="2000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These are the banks and credit unions that collect money from the public in returns of interest on money deposits and use that money to advance loans of financial customers. </a:t>
            </a:r>
          </a:p>
          <a:p>
            <a:pPr lvl="0"/>
            <a:r>
              <a:rPr lang="en-US" sz="2000" b="1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Non-banking institutions</a:t>
            </a:r>
            <a:r>
              <a:rPr lang="en-US" sz="2000" b="1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These are brokerage firms, insurance and mutual funds companies that cannot college money as deposits but can sell financial products to financial customers</a:t>
            </a:r>
            <a:endParaRPr lang="en-US" sz="1900" b="1" dirty="0">
              <a:solidFill>
                <a:srgbClr val="FFC0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7116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Regulatory institutions</a:t>
            </a: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: RBI, SEBI, IRDA etc., which regulate the financial markets and protect the interests of the investors.</a:t>
            </a:r>
          </a:p>
          <a:p>
            <a:pPr lvl="0"/>
            <a:r>
              <a:rPr lang="en-US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Intermediaries</a:t>
            </a: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: Commercial banks, that provide the short term loans and other financial services to the individuals and corporate customers.</a:t>
            </a:r>
          </a:p>
          <a:p>
            <a:pPr lvl="0"/>
            <a:r>
              <a:rPr lang="en-US" dirty="0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Non-intermediaries</a:t>
            </a: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: Financial institutions like NABARD, IDBI etc. that provide long-term loans to corporate customers.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643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MODULE 5 QUESTION PAPER DISCUSSION</vt:lpstr>
      <vt:lpstr>Explain Money Market? Mention its significance.</vt:lpstr>
      <vt:lpstr>What is Indian financial system? Explain its components?</vt:lpstr>
      <vt:lpstr>Components Of Indian Financial System  </vt:lpstr>
      <vt:lpstr>PowerPoint Presentation</vt:lpstr>
      <vt:lpstr>PowerPoint Presentation</vt:lpstr>
      <vt:lpstr>1. Financial Institutions </vt:lpstr>
      <vt:lpstr>PowerPoint Presentation</vt:lpstr>
      <vt:lpstr>PowerPoint Presentation</vt:lpstr>
      <vt:lpstr>2. Financial Markets </vt:lpstr>
      <vt:lpstr>PowerPoint Presentation</vt:lpstr>
      <vt:lpstr>3. Financial Assets/Instruments </vt:lpstr>
      <vt:lpstr>PowerPoint Presentation</vt:lpstr>
      <vt:lpstr>4 Financial Services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QUESTION PAPER DISCUSSION</dc:title>
  <dc:creator>user</dc:creator>
  <cp:lastModifiedBy>juvalkondattukunnel2@gmail.com</cp:lastModifiedBy>
  <cp:revision>16</cp:revision>
  <dcterms:created xsi:type="dcterms:W3CDTF">2020-11-27T14:59:59Z</dcterms:created>
  <dcterms:modified xsi:type="dcterms:W3CDTF">2020-11-30T04:29:54Z</dcterms:modified>
</cp:coreProperties>
</file>