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C3061B-60A2-45C8-93C3-B7C32A3CA2FB}">
  <a:tblStyle styleId="{34C3061B-60A2-45C8-93C3-B7C32A3CA2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QuattrocentoSans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QuattrocentoSans-bold.fntdata"/><Relationship Id="rId18" Type="http://schemas.openxmlformats.org/officeDocument/2006/relationships/font" Target="fonts/Quattrocento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9c80f2fb29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9c80f2fb2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9c80f2fb29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9c80f2fb2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c80f2fb2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9c80f2fb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c80f2fb2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c80f2fb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c80f2fb29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9c80f2fb2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9c80f2fb29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9c80f2fb2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9c80f2fb29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9c80f2fb2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9c80f2fb29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9c80f2fb2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9c80f2fb29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9c80f2fb2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9c80f2fb29_0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9c80f2fb2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chive.ics.uci.edu/dataset/891/cdc+diabetes+health+indicators" TargetMode="External"/><Relationship Id="rId4" Type="http://schemas.openxmlformats.org/officeDocument/2006/relationships/hyperlink" Target="https://www.kaggle.com/datasets/alexteboul/diabetes-health-indicators-datase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chive.ics.uci.edu/dataset/891/cdc+diabetes+health+indicators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524000" y="1063671"/>
            <a:ext cx="97536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</a:pPr>
            <a:r>
              <a:rPr b="1" lang="en-US" sz="5600"/>
              <a:t>Data Science Mid Sem Project</a:t>
            </a:r>
            <a:endParaRPr b="1" sz="5600"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6337900" y="3240575"/>
            <a:ext cx="49398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45720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Manya Agrawal</a:t>
            </a:r>
            <a:r>
              <a:rPr lang="en-US"/>
              <a:t> (2022281)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Tikam(2022542)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Syed Yasser (2022530)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Sunil Kumar(2022516)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Prajil Bhagat(2022359)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subTitle"/>
          </p:nvPr>
        </p:nvSpPr>
        <p:spPr>
          <a:xfrm>
            <a:off x="1243975" y="3240575"/>
            <a:ext cx="49398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b="1" lang="en-US" sz="2600"/>
              <a:t>Data Science</a:t>
            </a:r>
            <a:endParaRPr b="1"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0" y="1251850"/>
            <a:ext cx="6012900" cy="56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Education vs Diabetes_binary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Hypothesis 5 :</a:t>
            </a:r>
            <a:br>
              <a:rPr b="1" lang="en-US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H₀: Education level distribution is independent of diabetes status.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H₁: Education level distribution depends on diabetes status.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Test: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Chi-Square Test of Independence</a:t>
            </a:r>
            <a:br>
              <a:rPr b="1" lang="en-US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Validation: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Check p-value; if p &lt; 0.05 → reject H₀.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Income vs Diabetes_binary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Hypothesis 6 :</a:t>
            </a:r>
            <a:br>
              <a:rPr b="1" lang="en-US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H₀: Mean income is the same for diabetic and non-diabetic groups.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H₁: Mean income differs between diabetic and non-diabetic groups.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Test: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Independent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t-test</a:t>
            </a:r>
            <a:br>
              <a:rPr b="1" lang="en-US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Validation: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p-value &lt; 0.05 → reject H₀.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33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8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820"/>
          </a:p>
        </p:txBody>
      </p:sp>
      <p:sp>
        <p:nvSpPr>
          <p:cNvPr id="244" name="Google Shape;244;p2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Hypothesis Tests And Validation</a:t>
            </a:r>
            <a:endParaRPr b="1"/>
          </a:p>
        </p:txBody>
      </p:sp>
      <p:sp>
        <p:nvSpPr>
          <p:cNvPr id="245" name="Google Shape;245;p28"/>
          <p:cNvSpPr txBox="1"/>
          <p:nvPr/>
        </p:nvSpPr>
        <p:spPr>
          <a:xfrm>
            <a:off x="6096000" y="1514625"/>
            <a:ext cx="5718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Result:</a:t>
            </a:r>
            <a:r>
              <a:rPr lang="en-US" sz="1700">
                <a:solidFill>
                  <a:schemeClr val="dk1"/>
                </a:solidFill>
              </a:rPr>
              <a:t> Chi2 = 1794.186, p-value &lt; 0.0001</a:t>
            </a:r>
            <a:br>
              <a:rPr lang="en-U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Interpretation:</a:t>
            </a:r>
            <a:r>
              <a:rPr lang="en-US" sz="1700">
                <a:solidFill>
                  <a:schemeClr val="dk1"/>
                </a:solidFill>
              </a:rPr>
              <a:t> Education level has a significant association with diabetes. Lower education levels show higher diabetes prevalence.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6096000" y="4715650"/>
            <a:ext cx="5452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Result:</a:t>
            </a:r>
            <a:r>
              <a:rPr lang="en-US" sz="1700">
                <a:solidFill>
                  <a:schemeClr val="dk1"/>
                </a:solidFill>
              </a:rPr>
              <a:t> t-statistic = -57.136, p-value &lt; 0.0001</a:t>
            </a:r>
            <a:br>
              <a:rPr lang="en-U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Interpretation:</a:t>
            </a:r>
            <a:r>
              <a:rPr lang="en-US" sz="1700">
                <a:solidFill>
                  <a:schemeClr val="dk1"/>
                </a:solidFill>
              </a:rPr>
              <a:t> There is a significant difference in income between groups. Lower income is associated with higher diabetes prevalence.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https://archive.ics.uci.edu/dataset/891/cdc+diabetes+health+indicators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https://www.kaggle.com/datasets/alexteboul/diabetes-health-indicators-dataset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Dataset</a:t>
            </a:r>
            <a:endParaRPr b="1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58900" y="1191950"/>
            <a:ext cx="8259600" cy="498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500"/>
              <a:t>Dataset</a:t>
            </a:r>
            <a:r>
              <a:rPr lang="en-US" sz="2500"/>
              <a:t>:A dataset from the UCI Machine Learning Repository </a:t>
            </a:r>
            <a:r>
              <a:rPr lang="en-US" sz="2500"/>
              <a:t>contains healthcare statistics and lifestyle survey information about people in general along with their diagnosis of diabetes. </a:t>
            </a:r>
            <a:r>
              <a:rPr lang="en-US" sz="25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-US" sz="2500"/>
              <a:t> of Dataset.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/>
              <a:t>Size of Dataset</a:t>
            </a:r>
            <a:r>
              <a:rPr lang="en-US" sz="2400"/>
              <a:t>: (253680 x 22) ,</a:t>
            </a:r>
            <a:r>
              <a:rPr lang="en-US" sz="1900"/>
              <a:t>21 Numerical Features AND 1 Binary Label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3790" r="0" t="0"/>
          <a:stretch/>
        </p:blipFill>
        <p:spPr>
          <a:xfrm>
            <a:off x="5098550" y="3858300"/>
            <a:ext cx="3662150" cy="2473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0"/>
          <p:cNvGraphicFramePr/>
          <p:nvPr/>
        </p:nvGraphicFramePr>
        <p:xfrm>
          <a:off x="99750" y="317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{34C3061B-60A2-45C8-93C3-B7C32A3CA2FB}</a:tableStyleId>
              </a:tblPr>
              <a:tblGrid>
                <a:gridCol w="1341900"/>
                <a:gridCol w="3656900"/>
              </a:tblGrid>
              <a:tr h="150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Features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Binary features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HighBP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HighChol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CholCheck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Smoker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Stroke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HeartDiseaseorAttack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PhysActivity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Fruits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Veggies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HvyAlcoholConsump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AnyHealthcare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NoDocbcCost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DiffWalk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Sex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Continuous features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: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BMI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MentHlth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and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PhysHlth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 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Ordinal features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: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GenHlth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Age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Education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Income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227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Label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(Binary)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Diabetes_012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as the target label.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Non-Diabetic(0):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218,334(86.1%)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Diabetic(1):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          35,346(13.9%)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3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Null Values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here is no NULL value in any of the Features and Label.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2750" y="1320221"/>
            <a:ext cx="3268700" cy="47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Problem Statement</a:t>
            </a:r>
            <a:endParaRPr b="1"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96425" y="1191950"/>
            <a:ext cx="11947500" cy="54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lang="en-US" sz="1750"/>
              <a:t> </a:t>
            </a:r>
            <a:r>
              <a:rPr b="1" lang="en-US" sz="2400"/>
              <a:t>P</a:t>
            </a:r>
            <a:r>
              <a:rPr b="1" lang="en-US" sz="2520"/>
              <a:t>roblem:</a:t>
            </a:r>
            <a:r>
              <a:rPr b="1" lang="en-US" sz="1725"/>
              <a:t> </a:t>
            </a:r>
            <a:endParaRPr b="1" sz="1725"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i="1" lang="en-US" sz="2493"/>
              <a:t>A</a:t>
            </a:r>
            <a:r>
              <a:rPr i="1" lang="en-US" sz="2653"/>
              <a:t>nalysing the health and lifestyle indicators to identify what are the key features contributing to diabetes.</a:t>
            </a:r>
            <a:endParaRPr i="1" sz="2878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2101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-US" sz="2501"/>
              <a:t>Objective:</a:t>
            </a:r>
            <a:endParaRPr b="1" sz="2501"/>
          </a:p>
          <a:p>
            <a:pPr indent="-371265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47"/>
              <a:buChar char="●"/>
            </a:pPr>
            <a:r>
              <a:rPr lang="en-US" sz="2246"/>
              <a:t>To analyse health, lifestyle, and demographic indicators of individuals.</a:t>
            </a:r>
            <a:endParaRPr sz="2246"/>
          </a:p>
          <a:p>
            <a:pPr indent="-371265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7"/>
              <a:buChar char="●"/>
            </a:pPr>
            <a:r>
              <a:rPr lang="en-US" sz="2246"/>
              <a:t>To identify key features that significantly contribute to diabetes risk.</a:t>
            </a:r>
            <a:endParaRPr sz="2246"/>
          </a:p>
          <a:p>
            <a:pPr indent="-371265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7"/>
              <a:buChar char="●"/>
            </a:pPr>
            <a:r>
              <a:rPr lang="en-US" sz="2246"/>
              <a:t>To understand patterns and correlations between different health factors and diabetes.</a:t>
            </a:r>
            <a:endParaRPr sz="2246"/>
          </a:p>
          <a:p>
            <a:pPr indent="-371265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47"/>
              <a:buChar char="●"/>
            </a:pPr>
            <a:r>
              <a:rPr lang="en-US" sz="2246"/>
              <a:t>To provide insights for early detection and informed preventive strategies.</a:t>
            </a:r>
            <a:endParaRPr sz="2246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rPr b="1" lang="en-US" sz="2410"/>
              <a:t>Importance</a:t>
            </a:r>
            <a:r>
              <a:rPr b="1" lang="en-US" sz="2410"/>
              <a:t>:</a:t>
            </a:r>
            <a:endParaRPr b="1" sz="2135"/>
          </a:p>
          <a:p>
            <a:pPr indent="-369127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213"/>
              <a:buChar char="●"/>
            </a:pPr>
            <a:r>
              <a:rPr lang="en-US" sz="2213"/>
              <a:t>Enables early identification of individuals at risk of diabetes</a:t>
            </a:r>
            <a:endParaRPr sz="2213"/>
          </a:p>
          <a:p>
            <a:pPr indent="-369127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13"/>
              <a:buChar char="●"/>
            </a:pPr>
            <a:r>
              <a:rPr lang="en-US" sz="2213"/>
              <a:t>Helps healthcare professionals design targeted interventions and preventive strategies.</a:t>
            </a:r>
            <a:endParaRPr sz="2213"/>
          </a:p>
          <a:p>
            <a:pPr indent="-369127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13"/>
              <a:buChar char="●"/>
            </a:pPr>
            <a:r>
              <a:rPr lang="en-US" sz="2213"/>
              <a:t>Supports informed decision-making and efficient healthcare resource allocation.</a:t>
            </a:r>
            <a:endParaRPr sz="2213"/>
          </a:p>
          <a:p>
            <a:pPr indent="-369127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213"/>
              <a:buChar char="●"/>
            </a:pPr>
            <a:r>
              <a:rPr lang="en-US" sz="2213"/>
              <a:t>Facilitates personalized recommendations to reduce diabetes prevalence and complications.</a:t>
            </a:r>
            <a:endParaRPr sz="221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213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47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75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75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Initial Preprocessing </a:t>
            </a:r>
            <a:endParaRPr b="1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06600" y="1191950"/>
            <a:ext cx="11206500" cy="541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Balancing Dataset:</a:t>
            </a:r>
            <a:r>
              <a:rPr lang="en-US" sz="2700"/>
              <a:t>The original dataset was highly imbalanced with 86.1% of Non-Diabetic and 13.9% Diabetic.</a:t>
            </a:r>
            <a:r>
              <a:rPr lang="en-US" sz="2600"/>
              <a:t> 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After balancing</a:t>
            </a:r>
            <a:r>
              <a:rPr lang="en-US"/>
              <a:t>,</a:t>
            </a:r>
            <a:r>
              <a:rPr lang="en-US" sz="2600"/>
              <a:t> </a:t>
            </a:r>
            <a:r>
              <a:rPr lang="en-US" sz="2500"/>
              <a:t>both classes have equal representation, preventing the model from being biased toward the majority class and improving predictive performance</a:t>
            </a:r>
            <a:r>
              <a:rPr lang="en-US" sz="2500"/>
              <a:t>.So Data now has 70,692 instances with 21 features.Now data has equal no instances of Binary Labels.</a:t>
            </a:r>
            <a:endParaRPr sz="2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 rotWithShape="1">
          <a:blip r:embed="rId3">
            <a:alphaModFix/>
          </a:blip>
          <a:srcRect b="0" l="3790" r="0" t="0"/>
          <a:stretch/>
        </p:blipFill>
        <p:spPr>
          <a:xfrm>
            <a:off x="981575" y="3596750"/>
            <a:ext cx="3555626" cy="24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4475" y="3596751"/>
            <a:ext cx="3871392" cy="2401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2"/>
          <p:cNvCxnSpPr>
            <a:stCxn id="192" idx="3"/>
            <a:endCxn id="193" idx="1"/>
          </p:cNvCxnSpPr>
          <p:nvPr/>
        </p:nvCxnSpPr>
        <p:spPr>
          <a:xfrm>
            <a:off x="4537201" y="4797475"/>
            <a:ext cx="2827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2"/>
          <p:cNvSpPr txBox="1"/>
          <p:nvPr/>
        </p:nvSpPr>
        <p:spPr>
          <a:xfrm>
            <a:off x="4537288" y="4275525"/>
            <a:ext cx="33714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Unbalanced to Balanced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Exploratory</a:t>
            </a:r>
            <a:r>
              <a:rPr b="1" lang="en-US"/>
              <a:t> Data Analysis</a:t>
            </a:r>
            <a:endParaRPr b="1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0" y="1355535"/>
            <a:ext cx="5730764" cy="536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7525" y="1355550"/>
            <a:ext cx="2798775" cy="12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2850" y="1355538"/>
            <a:ext cx="3116751" cy="10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5650" y="2789597"/>
            <a:ext cx="5923949" cy="368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Exploratory Data Analysis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2475" y="1191950"/>
            <a:ext cx="4226525" cy="5508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4">
            <a:alphaModFix/>
          </a:blip>
          <a:srcRect b="0" l="0" r="-3316" t="0"/>
          <a:stretch/>
        </p:blipFill>
        <p:spPr>
          <a:xfrm>
            <a:off x="4323138" y="1262512"/>
            <a:ext cx="3346625" cy="19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 b="0" l="4188" r="5932" t="0"/>
          <a:stretch/>
        </p:blipFill>
        <p:spPr>
          <a:xfrm>
            <a:off x="4042975" y="5161600"/>
            <a:ext cx="3771400" cy="18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6">
            <a:alphaModFix/>
          </a:blip>
          <a:srcRect b="0" l="0" r="4816" t="0"/>
          <a:stretch/>
        </p:blipFill>
        <p:spPr>
          <a:xfrm>
            <a:off x="4361350" y="3217350"/>
            <a:ext cx="3134651" cy="18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135625" y="1351525"/>
            <a:ext cx="3771300" cy="54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Key Insights from Data Analysis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Duplicate Records:</a:t>
            </a:r>
            <a:r>
              <a:rPr lang="en-US" sz="1100">
                <a:solidFill>
                  <a:schemeClr val="dk1"/>
                </a:solidFill>
              </a:rPr>
              <a:t> The dataset contains </a:t>
            </a:r>
            <a:r>
              <a:rPr lang="en-US" sz="1050">
                <a:solidFill>
                  <a:schemeClr val="dk1"/>
                </a:solidFill>
                <a:highlight>
                  <a:srgbClr val="FFFFFF"/>
                </a:highlight>
              </a:rPr>
              <a:t>1635</a:t>
            </a:r>
            <a:r>
              <a:rPr b="1" lang="en-US" sz="1100">
                <a:solidFill>
                  <a:schemeClr val="dk1"/>
                </a:solidFill>
              </a:rPr>
              <a:t> duplicate rows</a:t>
            </a:r>
            <a:r>
              <a:rPr lang="en-US" sz="1100">
                <a:solidFill>
                  <a:schemeClr val="dk1"/>
                </a:solidFill>
              </a:rPr>
              <a:t>,These rows needs to be removed.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Dataset does not have any</a:t>
            </a:r>
            <a:r>
              <a:rPr b="1" lang="en-US" sz="1100">
                <a:solidFill>
                  <a:schemeClr val="dk1"/>
                </a:solidFill>
              </a:rPr>
              <a:t> Null Values ,</a:t>
            </a:r>
            <a:r>
              <a:rPr lang="en-US" sz="1100">
                <a:solidFill>
                  <a:schemeClr val="dk1"/>
                </a:solidFill>
              </a:rPr>
              <a:t>Across All </a:t>
            </a:r>
            <a:r>
              <a:rPr b="1" lang="en-US" sz="1100">
                <a:solidFill>
                  <a:schemeClr val="dk1"/>
                </a:solidFill>
              </a:rPr>
              <a:t>Features </a:t>
            </a:r>
            <a:r>
              <a:rPr lang="en-US" sz="1100">
                <a:solidFill>
                  <a:schemeClr val="dk1"/>
                </a:solidFill>
              </a:rPr>
              <a:t>and</a:t>
            </a:r>
            <a:r>
              <a:rPr b="1" lang="en-US" sz="1100">
                <a:solidFill>
                  <a:schemeClr val="dk1"/>
                </a:solidFill>
              </a:rPr>
              <a:t> </a:t>
            </a:r>
            <a:r>
              <a:rPr lang="en-US" sz="1100">
                <a:solidFill>
                  <a:schemeClr val="dk1"/>
                </a:solidFill>
              </a:rPr>
              <a:t>Binary</a:t>
            </a:r>
            <a:r>
              <a:rPr b="1" lang="en-US" sz="1100">
                <a:solidFill>
                  <a:schemeClr val="dk1"/>
                </a:solidFill>
              </a:rPr>
              <a:t> Label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Gender Effect: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b="1" lang="en-US" sz="1100">
                <a:solidFill>
                  <a:schemeClr val="dk1"/>
                </a:solidFill>
              </a:rPr>
              <a:t>Males (Sex = 1)</a:t>
            </a:r>
            <a:r>
              <a:rPr lang="en-US" sz="1100">
                <a:solidFill>
                  <a:schemeClr val="dk1"/>
                </a:solidFill>
              </a:rPr>
              <a:t> show a </a:t>
            </a:r>
            <a:r>
              <a:rPr b="1" lang="en-US" sz="1100">
                <a:solidFill>
                  <a:schemeClr val="dk1"/>
                </a:solidFill>
              </a:rPr>
              <a:t>slightly higher diabetes prevalence</a:t>
            </a:r>
            <a:r>
              <a:rPr lang="en-US" sz="1100">
                <a:solidFill>
                  <a:schemeClr val="dk1"/>
                </a:solidFill>
              </a:rPr>
              <a:t> compared to females, indicating a mild gender-linked risk difference.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Age Association: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b="1" lang="en-US" sz="1100">
                <a:solidFill>
                  <a:schemeClr val="dk1"/>
                </a:solidFill>
              </a:rPr>
              <a:t>Diabetes frequency rises sharply with age</a:t>
            </a:r>
            <a:r>
              <a:rPr lang="en-US" sz="1100">
                <a:solidFill>
                  <a:schemeClr val="dk1"/>
                </a:solidFill>
              </a:rPr>
              <a:t>, especially among middle-aged and senior groups — consistent with physiological risk factors.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Income Gradient: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b="1" lang="en-US" sz="1100">
                <a:solidFill>
                  <a:schemeClr val="dk1"/>
                </a:solidFill>
              </a:rPr>
              <a:t>Lower income levels </a:t>
            </a:r>
            <a:r>
              <a:rPr lang="en-US" sz="1100">
                <a:solidFill>
                  <a:schemeClr val="dk1"/>
                </a:solidFill>
              </a:rPr>
              <a:t>along with Educational Levels </a:t>
            </a:r>
            <a:r>
              <a:rPr b="1" lang="en-US" sz="1100">
                <a:solidFill>
                  <a:schemeClr val="dk1"/>
                </a:solidFill>
              </a:rPr>
              <a:t>correlate with higher diabetes incidence</a:t>
            </a:r>
            <a:r>
              <a:rPr lang="en-US" sz="1100">
                <a:solidFill>
                  <a:schemeClr val="dk1"/>
                </a:solidFill>
              </a:rPr>
              <a:t>, suggesting socioeconomic and lifestyle influence.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Correlation Patterns:</a:t>
            </a:r>
            <a:r>
              <a:rPr lang="en-US" sz="1100">
                <a:solidFill>
                  <a:schemeClr val="dk1"/>
                </a:solidFill>
              </a:rPr>
              <a:t> Variables like </a:t>
            </a:r>
            <a:r>
              <a:rPr b="1" lang="en-US" sz="1100">
                <a:solidFill>
                  <a:schemeClr val="dk1"/>
                </a:solidFill>
              </a:rPr>
              <a:t>BMI, HighBP, HighChol, and PhysActivity</a:t>
            </a:r>
            <a:r>
              <a:rPr lang="en-US" sz="1100">
                <a:solidFill>
                  <a:schemeClr val="dk1"/>
                </a:solidFill>
              </a:rPr>
              <a:t> show </a:t>
            </a:r>
            <a:r>
              <a:rPr b="1" lang="en-US" sz="1100">
                <a:solidFill>
                  <a:schemeClr val="dk1"/>
                </a:solidFill>
              </a:rPr>
              <a:t>strong positive correlation</a:t>
            </a:r>
            <a:r>
              <a:rPr lang="en-US" sz="1100">
                <a:solidFill>
                  <a:schemeClr val="dk1"/>
                </a:solidFill>
              </a:rPr>
              <a:t> with diabetes status, confirming their predictive relevance.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544275" y="1351650"/>
            <a:ext cx="4478400" cy="5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Duplicate Records:</a:t>
            </a:r>
            <a:r>
              <a:rPr lang="en-US" sz="1600">
                <a:solidFill>
                  <a:schemeClr val="dk1"/>
                </a:solidFill>
              </a:rPr>
              <a:t>Duplicate rows artificially inflate the dataset, giving the model repeated examples.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This can </a:t>
            </a:r>
            <a:r>
              <a:rPr b="1" lang="en-US" sz="1600">
                <a:solidFill>
                  <a:schemeClr val="dk1"/>
                </a:solidFill>
              </a:rPr>
              <a:t>bias the model</a:t>
            </a:r>
            <a:r>
              <a:rPr lang="en-US" sz="1600">
                <a:solidFill>
                  <a:schemeClr val="dk1"/>
                </a:solidFill>
              </a:rPr>
              <a:t> to learn these repeated patterns, potentially leading to </a:t>
            </a:r>
            <a:r>
              <a:rPr b="1" lang="en-US" sz="1600">
                <a:solidFill>
                  <a:schemeClr val="dk1"/>
                </a:solidFill>
              </a:rPr>
              <a:t>overfitting</a:t>
            </a:r>
            <a:r>
              <a:rPr lang="en-US" sz="1600">
                <a:solidFill>
                  <a:schemeClr val="dk1"/>
                </a:solidFill>
              </a:rPr>
              <a:t>.Now model  learns from </a:t>
            </a:r>
            <a:r>
              <a:rPr b="1" lang="en-US" sz="1600">
                <a:solidFill>
                  <a:schemeClr val="dk1"/>
                </a:solidFill>
              </a:rPr>
              <a:t>unique samples only</a:t>
            </a:r>
            <a:r>
              <a:rPr lang="en-US" sz="1600">
                <a:solidFill>
                  <a:schemeClr val="dk1"/>
                </a:solidFill>
              </a:rPr>
              <a:t>,which Improves generalization to unseen data.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Extreme outliers</a:t>
            </a:r>
            <a:r>
              <a:rPr lang="en-US" sz="1600">
                <a:solidFill>
                  <a:schemeClr val="dk1"/>
                </a:solidFill>
              </a:rPr>
              <a:t> in continuous features - especially </a:t>
            </a:r>
            <a:r>
              <a:rPr b="1" lang="en-US" sz="1600">
                <a:solidFill>
                  <a:schemeClr val="dk1"/>
                </a:solidFill>
              </a:rPr>
              <a:t>BMI (119 points removed) i.e beyond 3 standard deviation </a:t>
            </a:r>
            <a:r>
              <a:rPr lang="en-US" sz="1600">
                <a:solidFill>
                  <a:schemeClr val="dk1"/>
                </a:solidFill>
              </a:rPr>
              <a:t>- were removed to reduce noise and distortion. Features were </a:t>
            </a:r>
            <a:r>
              <a:rPr b="1" lang="en-US" sz="1600">
                <a:solidFill>
                  <a:schemeClr val="dk1"/>
                </a:solidFill>
              </a:rPr>
              <a:t>classified as Binary, Continuous, or Ordinal</a:t>
            </a:r>
            <a:r>
              <a:rPr lang="en-US" sz="1600">
                <a:solidFill>
                  <a:schemeClr val="dk1"/>
                </a:solidFill>
              </a:rPr>
              <a:t>, cleaning and balancing the dataset for better model performance.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0" name="Google Shape;220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Preprocessing</a:t>
            </a:r>
            <a:endParaRPr b="1"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625" y="1313624"/>
            <a:ext cx="3896950" cy="281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873" y="4123850"/>
            <a:ext cx="3769752" cy="267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0" y="1383200"/>
            <a:ext cx="6012900" cy="542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b="1" lang="en-US" sz="2134"/>
              <a:t>BMI vs Diabetes_binary:</a:t>
            </a:r>
            <a:endParaRPr b="1" sz="2134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-US" sz="1348">
                <a:latin typeface="Arial"/>
                <a:ea typeface="Arial"/>
                <a:cs typeface="Arial"/>
                <a:sym typeface="Arial"/>
              </a:rPr>
              <a:t>Hypothesis 1 :</a:t>
            </a:r>
            <a:br>
              <a:rPr b="1" lang="en-US" sz="1348">
                <a:latin typeface="Arial"/>
                <a:ea typeface="Arial"/>
                <a:cs typeface="Arial"/>
                <a:sym typeface="Arial"/>
              </a:rPr>
            </a:br>
            <a:endParaRPr b="1" sz="1348">
              <a:latin typeface="Arial"/>
              <a:ea typeface="Arial"/>
              <a:cs typeface="Arial"/>
              <a:sym typeface="Arial"/>
            </a:endParaRPr>
          </a:p>
          <a:p>
            <a:pPr indent="-31424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49"/>
              <a:buFont typeface="Arial"/>
              <a:buChar char="●"/>
            </a:pPr>
            <a:r>
              <a:rPr lang="en-US" sz="1348">
                <a:latin typeface="Arial"/>
                <a:ea typeface="Arial"/>
                <a:cs typeface="Arial"/>
                <a:sym typeface="Arial"/>
              </a:rPr>
              <a:t>H₀: Mean BMI is the same for individuals with and without diabetes.</a:t>
            </a:r>
            <a:br>
              <a:rPr lang="en-US" sz="1348">
                <a:latin typeface="Arial"/>
                <a:ea typeface="Arial"/>
                <a:cs typeface="Arial"/>
                <a:sym typeface="Arial"/>
              </a:rPr>
            </a:br>
            <a:endParaRPr sz="1348">
              <a:latin typeface="Arial"/>
              <a:ea typeface="Arial"/>
              <a:cs typeface="Arial"/>
              <a:sym typeface="Arial"/>
            </a:endParaRPr>
          </a:p>
          <a:p>
            <a:pPr indent="-31424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49"/>
              <a:buFont typeface="Arial"/>
              <a:buChar char="●"/>
            </a:pPr>
            <a:r>
              <a:rPr lang="en-US" sz="1348">
                <a:latin typeface="Arial"/>
                <a:ea typeface="Arial"/>
                <a:cs typeface="Arial"/>
                <a:sym typeface="Arial"/>
              </a:rPr>
              <a:t>H₁: Mean BMI differs between individuals with and without diabetes.</a:t>
            </a:r>
            <a:br>
              <a:rPr lang="en-US" sz="1348">
                <a:latin typeface="Arial"/>
                <a:ea typeface="Arial"/>
                <a:cs typeface="Arial"/>
                <a:sym typeface="Arial"/>
              </a:rPr>
            </a:br>
            <a:endParaRPr sz="134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US" sz="1348">
                <a:latin typeface="Arial"/>
                <a:ea typeface="Arial"/>
                <a:cs typeface="Arial"/>
                <a:sym typeface="Arial"/>
              </a:rPr>
              <a:t>Test:</a:t>
            </a:r>
            <a:r>
              <a:rPr lang="en-US" sz="1348">
                <a:latin typeface="Arial"/>
                <a:ea typeface="Arial"/>
                <a:cs typeface="Arial"/>
                <a:sym typeface="Arial"/>
              </a:rPr>
              <a:t> Independent </a:t>
            </a:r>
            <a:r>
              <a:rPr b="1" lang="en-US" sz="1348">
                <a:latin typeface="Arial"/>
                <a:ea typeface="Arial"/>
                <a:cs typeface="Arial"/>
                <a:sym typeface="Arial"/>
              </a:rPr>
              <a:t>t-test</a:t>
            </a:r>
            <a:br>
              <a:rPr b="1" lang="en-US" sz="1348">
                <a:latin typeface="Arial"/>
                <a:ea typeface="Arial"/>
                <a:cs typeface="Arial"/>
                <a:sym typeface="Arial"/>
              </a:rPr>
            </a:br>
            <a:endParaRPr b="1" sz="134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b="1" lang="en-US" sz="1348">
                <a:latin typeface="Arial"/>
                <a:ea typeface="Arial"/>
                <a:cs typeface="Arial"/>
                <a:sym typeface="Arial"/>
              </a:rPr>
              <a:t>Validation:</a:t>
            </a:r>
            <a:r>
              <a:rPr lang="en-US" sz="1348">
                <a:latin typeface="Arial"/>
                <a:ea typeface="Arial"/>
                <a:cs typeface="Arial"/>
                <a:sym typeface="Arial"/>
              </a:rPr>
              <a:t> Compare p-value with α = 0.05. If p &lt; 0.05 → reject H₀.</a:t>
            </a:r>
            <a:endParaRPr sz="134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4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b="1" lang="en-US" sz="1934">
                <a:latin typeface="Arial"/>
                <a:ea typeface="Arial"/>
                <a:cs typeface="Arial"/>
                <a:sym typeface="Arial"/>
              </a:rPr>
              <a:t>HighBP vs Diabetes_binary</a:t>
            </a:r>
            <a:endParaRPr b="1" sz="193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b="1" lang="en-US" sz="1480">
                <a:latin typeface="Arial"/>
                <a:ea typeface="Arial"/>
                <a:cs typeface="Arial"/>
                <a:sym typeface="Arial"/>
              </a:rPr>
              <a:t>Hypothesis 2 :</a:t>
            </a:r>
            <a:br>
              <a:rPr b="1" lang="en-US" sz="1292">
                <a:latin typeface="Arial"/>
                <a:ea typeface="Arial"/>
                <a:cs typeface="Arial"/>
                <a:sym typeface="Arial"/>
              </a:rPr>
            </a:br>
            <a:endParaRPr b="1" sz="1292">
              <a:latin typeface="Arial"/>
              <a:ea typeface="Arial"/>
              <a:cs typeface="Arial"/>
              <a:sym typeface="Arial"/>
            </a:endParaRPr>
          </a:p>
          <a:p>
            <a:pPr indent="-3106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93"/>
              <a:buFont typeface="Arial"/>
              <a:buChar char="●"/>
            </a:pPr>
            <a:r>
              <a:rPr lang="en-US" sz="1292">
                <a:latin typeface="Arial"/>
                <a:ea typeface="Arial"/>
                <a:cs typeface="Arial"/>
                <a:sym typeface="Arial"/>
              </a:rPr>
              <a:t>H₀: High blood pressure occurrence is independent of diabetes status.</a:t>
            </a:r>
            <a:br>
              <a:rPr lang="en-US" sz="1292">
                <a:latin typeface="Arial"/>
                <a:ea typeface="Arial"/>
                <a:cs typeface="Arial"/>
                <a:sym typeface="Arial"/>
              </a:rPr>
            </a:br>
            <a:endParaRPr sz="1292">
              <a:latin typeface="Arial"/>
              <a:ea typeface="Arial"/>
              <a:cs typeface="Arial"/>
              <a:sym typeface="Arial"/>
            </a:endParaRPr>
          </a:p>
          <a:p>
            <a:pPr indent="-3106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93"/>
              <a:buFont typeface="Arial"/>
              <a:buChar char="●"/>
            </a:pPr>
            <a:r>
              <a:rPr lang="en-US" sz="1292">
                <a:latin typeface="Arial"/>
                <a:ea typeface="Arial"/>
                <a:cs typeface="Arial"/>
                <a:sym typeface="Arial"/>
              </a:rPr>
              <a:t>H₁: High blood pressure occurrence depends on diabetes status.</a:t>
            </a:r>
            <a:br>
              <a:rPr lang="en-US" sz="1292">
                <a:latin typeface="Arial"/>
                <a:ea typeface="Arial"/>
                <a:cs typeface="Arial"/>
                <a:sym typeface="Arial"/>
              </a:rPr>
            </a:br>
            <a:endParaRPr sz="129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-US" sz="1292">
                <a:latin typeface="Arial"/>
                <a:ea typeface="Arial"/>
                <a:cs typeface="Arial"/>
                <a:sym typeface="Arial"/>
              </a:rPr>
              <a:t>Test:</a:t>
            </a:r>
            <a:r>
              <a:rPr lang="en-US" sz="1292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292">
                <a:latin typeface="Arial"/>
                <a:ea typeface="Arial"/>
                <a:cs typeface="Arial"/>
                <a:sym typeface="Arial"/>
              </a:rPr>
              <a:t>Chi-Square Test of Independence</a:t>
            </a:r>
            <a:br>
              <a:rPr b="1" lang="en-US" sz="1292">
                <a:latin typeface="Arial"/>
                <a:ea typeface="Arial"/>
                <a:cs typeface="Arial"/>
                <a:sym typeface="Arial"/>
              </a:rPr>
            </a:br>
            <a:endParaRPr b="1" sz="129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rPr b="1" lang="en-US" sz="1292">
                <a:latin typeface="Arial"/>
                <a:ea typeface="Arial"/>
                <a:cs typeface="Arial"/>
                <a:sym typeface="Arial"/>
              </a:rPr>
              <a:t>Validation:</a:t>
            </a:r>
            <a:r>
              <a:rPr lang="en-US" sz="1292">
                <a:latin typeface="Arial"/>
                <a:ea typeface="Arial"/>
                <a:cs typeface="Arial"/>
                <a:sym typeface="Arial"/>
              </a:rPr>
              <a:t> Use contingency table; p-value &lt; 0.05 → reject H₀.</a:t>
            </a:r>
            <a:endParaRPr sz="129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7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7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7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4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420"/>
          </a:p>
        </p:txBody>
      </p:sp>
      <p:sp>
        <p:nvSpPr>
          <p:cNvPr id="228" name="Google Shape;228;p2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Hypothesis Tests And Validation</a:t>
            </a:r>
            <a:endParaRPr b="1"/>
          </a:p>
        </p:txBody>
      </p:sp>
      <p:sp>
        <p:nvSpPr>
          <p:cNvPr id="229" name="Google Shape;229;p26"/>
          <p:cNvSpPr txBox="1"/>
          <p:nvPr/>
        </p:nvSpPr>
        <p:spPr>
          <a:xfrm>
            <a:off x="6888650" y="1383200"/>
            <a:ext cx="5211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Result:</a:t>
            </a:r>
            <a:r>
              <a:rPr lang="en-US" sz="1700">
                <a:solidFill>
                  <a:schemeClr val="dk1"/>
                </a:solidFill>
              </a:rPr>
              <a:t> t-statistic = 82.677, p-value &lt; 0.0001</a:t>
            </a:r>
            <a:br>
              <a:rPr lang="en-U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Interpretation:</a:t>
            </a:r>
            <a:r>
              <a:rPr lang="en-US" sz="1700">
                <a:solidFill>
                  <a:schemeClr val="dk1"/>
                </a:solidFill>
              </a:rPr>
              <a:t> The difference in BMI between the two groups is highly significant. Diabetic individuals tend to have higher BMI.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6888650" y="4390275"/>
            <a:ext cx="5014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Result:</a:t>
            </a:r>
            <a:r>
              <a:rPr lang="en-US" sz="1700">
                <a:solidFill>
                  <a:schemeClr val="dk1"/>
                </a:solidFill>
              </a:rPr>
              <a:t> Chi2 = 9531.48, p-value &lt; 0.0001</a:t>
            </a:r>
            <a:br>
              <a:rPr lang="en-U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Interpretation:</a:t>
            </a:r>
            <a:r>
              <a:rPr lang="en-US" sz="1700">
                <a:solidFill>
                  <a:schemeClr val="dk1"/>
                </a:solidFill>
              </a:rPr>
              <a:t> There is a strong association between high blood pressure and diabetes. Individuals with high BP are more likely to have diabetes.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0" y="1251850"/>
            <a:ext cx="6012900" cy="560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GenHlth (General Health) vs Diabetes_binary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Hypothesis 3 :</a:t>
            </a:r>
            <a:br>
              <a:rPr b="1" lang="en-US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H₀: General health rating distribution is independent of diabetes status.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H₁: General health rating distribution depends on diabetes status.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Test: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Chi-Square Test of Independence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Validation: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p-value &lt; 0.05 indicates association.</a:t>
            </a:r>
            <a:endParaRPr sz="154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Sex vs Diabetes_binary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Hypothesis 4 :</a:t>
            </a:r>
            <a:br>
              <a:rPr b="1" lang="en-US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H₀: Sex distribution is independent of diabetes status.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H₁: Sex distribution depends on diabetes status.</a:t>
            </a:r>
            <a:br>
              <a:rPr lang="en-US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Test: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Chi-Square Test of Independence</a:t>
            </a:r>
            <a:br>
              <a:rPr b="1" lang="en-US" sz="1300">
                <a:latin typeface="Arial"/>
                <a:ea typeface="Arial"/>
                <a:cs typeface="Arial"/>
                <a:sym typeface="Arial"/>
              </a:rPr>
            </a:b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Validation: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p-value &lt; 0.05 → reject H₀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213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93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93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93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62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620"/>
          </a:p>
        </p:txBody>
      </p:sp>
      <p:sp>
        <p:nvSpPr>
          <p:cNvPr id="236" name="Google Shape;236;p27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Hypothesis Tests And Validation</a:t>
            </a:r>
            <a:endParaRPr b="1"/>
          </a:p>
        </p:txBody>
      </p:sp>
      <p:sp>
        <p:nvSpPr>
          <p:cNvPr id="237" name="Google Shape;237;p27"/>
          <p:cNvSpPr txBox="1"/>
          <p:nvPr/>
        </p:nvSpPr>
        <p:spPr>
          <a:xfrm>
            <a:off x="6186575" y="1471300"/>
            <a:ext cx="5527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Result:</a:t>
            </a:r>
            <a:r>
              <a:rPr lang="en-US" sz="1700">
                <a:solidFill>
                  <a:schemeClr val="dk1"/>
                </a:solidFill>
              </a:rPr>
              <a:t> Chi2 = 11332.83, p-value &lt; 0.0001</a:t>
            </a:r>
            <a:br>
              <a:rPr lang="en-U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Interpretation:</a:t>
            </a:r>
            <a:r>
              <a:rPr lang="en-US" sz="1700">
                <a:solidFill>
                  <a:schemeClr val="dk1"/>
                </a:solidFill>
              </a:rPr>
              <a:t> Self-reported general health is significantly associated with diabetes. Poorer health ratings correlate with higher diabetes prevalence.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5701475" y="4575125"/>
            <a:ext cx="6012900" cy="18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Result:</a:t>
            </a:r>
            <a:r>
              <a:rPr lang="en-US" sz="1700">
                <a:solidFill>
                  <a:schemeClr val="dk1"/>
                </a:solidFill>
              </a:rPr>
              <a:t> Chi2 = 125.236, p-value &lt; 0.0001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Interpretation:</a:t>
            </a:r>
            <a:r>
              <a:rPr lang="en-US" sz="1700">
                <a:solidFill>
                  <a:schemeClr val="dk1"/>
                </a:solidFill>
              </a:rPr>
              <a:t> Sex is significantly associated with diabetes, though the effect is smaller compared to health and BMI factors.</a:t>
            </a:r>
            <a:br>
              <a:rPr lang="en-U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