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2"/>
  </p:notesMasterIdLst>
  <p:sldIdLst>
    <p:sldId id="1383" r:id="rId2"/>
    <p:sldId id="1466" r:id="rId3"/>
    <p:sldId id="1474" r:id="rId4"/>
    <p:sldId id="1470" r:id="rId5"/>
    <p:sldId id="1473" r:id="rId6"/>
    <p:sldId id="1472" r:id="rId7"/>
    <p:sldId id="1475" r:id="rId8"/>
    <p:sldId id="1476" r:id="rId9"/>
    <p:sldId id="1477" r:id="rId10"/>
    <p:sldId id="1478" r:id="rId11"/>
  </p:sldIdLst>
  <p:sldSz cx="18288000" cy="11430000"/>
  <p:notesSz cx="6858000" cy="9144000"/>
  <p:defaultTextStyle>
    <a:defPPr>
      <a:defRPr lang="en-US"/>
    </a:defPPr>
    <a:lvl1pPr marL="0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2985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5971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38954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51939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64924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77910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90895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03878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A69B1-2117-034D-9505-46811C0FEF4F}">
          <p14:sldIdLst>
            <p14:sldId id="1383"/>
            <p14:sldId id="1466"/>
            <p14:sldId id="1474"/>
            <p14:sldId id="1470"/>
            <p14:sldId id="1473"/>
            <p14:sldId id="1472"/>
            <p14:sldId id="1475"/>
            <p14:sldId id="1476"/>
            <p14:sldId id="1477"/>
            <p14:sldId id="1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orient="horz" pos="400" userDrawn="1">
          <p15:clr>
            <a:srgbClr val="A4A3A4"/>
          </p15:clr>
        </p15:guide>
        <p15:guide id="3" pos="10680" userDrawn="1">
          <p15:clr>
            <a:srgbClr val="A4A3A4"/>
          </p15:clr>
        </p15:guide>
        <p15:guide id="4" pos="840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3F"/>
    <a:srgbClr val="666666"/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9409" autoAdjust="0"/>
  </p:normalViewPr>
  <p:slideViewPr>
    <p:cSldViewPr snapToGrid="0" snapToObjects="1">
      <p:cViewPr varScale="1">
        <p:scale>
          <a:sx n="41" d="100"/>
          <a:sy n="41" d="100"/>
        </p:scale>
        <p:origin x="1100" y="52"/>
      </p:cViewPr>
      <p:guideLst>
        <p:guide orient="horz" pos="6792"/>
        <p:guide orient="horz" pos="400"/>
        <p:guide pos="10680"/>
        <p:guide pos="8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1pPr>
    <a:lvl2pPr marL="712985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2pPr>
    <a:lvl3pPr marL="1425971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3pPr>
    <a:lvl4pPr marL="2138954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4pPr>
    <a:lvl5pPr marL="2851939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5pPr>
    <a:lvl6pPr marL="3564924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77910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90895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03878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550709"/>
            <a:ext cx="15544800" cy="2450042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477000"/>
            <a:ext cx="1280160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5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3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2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15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5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57731"/>
            <a:ext cx="4114800" cy="975254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731"/>
            <a:ext cx="12039600" cy="97525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1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85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4"/>
            <a:ext cx="18288000" cy="114299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431101" y="2489813"/>
            <a:ext cx="4753786" cy="662728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51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344834"/>
            <a:ext cx="15544800" cy="2270125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844522"/>
            <a:ext cx="15544800" cy="2500312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4906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981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4719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962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453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943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434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9252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34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487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58522"/>
            <a:ext cx="8080376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24792"/>
            <a:ext cx="8080376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58522"/>
            <a:ext cx="8083550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24792"/>
            <a:ext cx="8083550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611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333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55083"/>
            <a:ext cx="6016626" cy="193675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55084"/>
            <a:ext cx="10223500" cy="9755188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391834"/>
            <a:ext cx="6016626" cy="7818438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07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001000"/>
            <a:ext cx="10972800" cy="944563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021292"/>
            <a:ext cx="10972800" cy="6858000"/>
          </a:xfrm>
        </p:spPr>
        <p:txBody>
          <a:bodyPr/>
          <a:lstStyle>
            <a:lvl1pPr marL="0" indent="0">
              <a:buNone/>
              <a:defRPr sz="5900"/>
            </a:lvl1pPr>
            <a:lvl2pPr marL="849066" indent="0">
              <a:buNone/>
              <a:defRPr sz="5200"/>
            </a:lvl2pPr>
            <a:lvl3pPr marL="1698132" indent="0">
              <a:buNone/>
              <a:defRPr sz="4500"/>
            </a:lvl3pPr>
            <a:lvl4pPr marL="2547198" indent="0">
              <a:buNone/>
              <a:defRPr sz="3700"/>
            </a:lvl4pPr>
            <a:lvl5pPr marL="3396264" indent="0">
              <a:buNone/>
              <a:defRPr sz="3700"/>
            </a:lvl5pPr>
            <a:lvl6pPr marL="4245331" indent="0">
              <a:buNone/>
              <a:defRPr sz="3700"/>
            </a:lvl6pPr>
            <a:lvl7pPr marL="5094397" indent="0">
              <a:buNone/>
              <a:defRPr sz="3700"/>
            </a:lvl7pPr>
            <a:lvl8pPr marL="5943463" indent="0">
              <a:buNone/>
              <a:defRPr sz="3700"/>
            </a:lvl8pPr>
            <a:lvl9pPr marL="6792529" indent="0">
              <a:buNone/>
              <a:defRPr sz="37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945563"/>
            <a:ext cx="10972800" cy="1341437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16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57730"/>
            <a:ext cx="16459200" cy="1905000"/>
          </a:xfrm>
          <a:prstGeom prst="rect">
            <a:avLst/>
          </a:prstGeom>
        </p:spPr>
        <p:txBody>
          <a:bodyPr vert="horz" lIns="169813" tIns="84907" rIns="169813" bIns="84907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67001"/>
            <a:ext cx="16459200" cy="7543272"/>
          </a:xfrm>
          <a:prstGeom prst="rect">
            <a:avLst/>
          </a:prstGeom>
        </p:spPr>
        <p:txBody>
          <a:bodyPr vert="horz" lIns="169813" tIns="84907" rIns="169813" bIns="84907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593917"/>
            <a:ext cx="5791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3980" r:id="rId15"/>
  </p:sldLayoutIdLst>
  <p:hf hdr="0" ftr="0" dt="0"/>
  <p:txStyles>
    <p:titleStyle>
      <a:lvl1pPr algn="ctr" defTabSz="849066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Lato"/>
          <a:ea typeface="+mj-ea"/>
          <a:cs typeface="Lato"/>
        </a:defRPr>
      </a:lvl1pPr>
    </p:titleStyle>
    <p:bodyStyle>
      <a:lvl1pPr marL="636800" indent="-636800" algn="l" defTabSz="849066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Lato"/>
          <a:ea typeface="+mn-ea"/>
          <a:cs typeface="Lato"/>
        </a:defRPr>
      </a:lvl1pPr>
      <a:lvl2pPr marL="1379732" indent="-530666" algn="l" defTabSz="849066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Lato"/>
          <a:ea typeface="+mn-ea"/>
          <a:cs typeface="Lato"/>
        </a:defRPr>
      </a:lvl2pPr>
      <a:lvl3pPr marL="2122665" indent="-424533" algn="l" defTabSz="84906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Lato"/>
          <a:ea typeface="+mn-ea"/>
          <a:cs typeface="Lato"/>
        </a:defRPr>
      </a:lvl3pPr>
      <a:lvl4pPr marL="2971731" indent="-424533" algn="l" defTabSz="84906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Lato"/>
          <a:ea typeface="+mn-ea"/>
          <a:cs typeface="Lato"/>
        </a:defRPr>
      </a:lvl4pPr>
      <a:lvl5pPr marL="3820798" indent="-424533" algn="l" defTabSz="849066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Lato"/>
          <a:ea typeface="+mn-ea"/>
          <a:cs typeface="Lato"/>
        </a:defRPr>
      </a:lvl5pPr>
      <a:lvl6pPr marL="4669864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18930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67996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17062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66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32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47198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6264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5331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397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63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92529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g-pp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13778"/>
            <a:ext cx="9969188" cy="5983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515" y="7938143"/>
            <a:ext cx="16837345" cy="1585023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ctr"/>
            <a:r>
              <a:rPr lang="en-US" sz="9700" b="1" dirty="0">
                <a:solidFill>
                  <a:srgbClr val="1D2181"/>
                </a:solidFill>
                <a:latin typeface="Lato"/>
                <a:cs typeface="Lato"/>
              </a:rPr>
              <a:t>Servlet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28372" y="9591933"/>
            <a:ext cx="5432936" cy="211648"/>
          </a:xfrm>
          <a:prstGeom prst="rect">
            <a:avLst/>
          </a:prstGeom>
          <a:gradFill>
            <a:gsLst>
              <a:gs pos="0">
                <a:srgbClr val="1D2181"/>
              </a:gs>
              <a:gs pos="50000">
                <a:srgbClr val="1D2181"/>
              </a:gs>
              <a:gs pos="100000">
                <a:srgbClr val="1D21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7" rIns="91414" bIns="45707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28375" y="9715563"/>
            <a:ext cx="12425642" cy="91985"/>
          </a:xfrm>
          <a:prstGeom prst="rect">
            <a:avLst/>
          </a:prstGeom>
          <a:gradFill>
            <a:gsLst>
              <a:gs pos="0">
                <a:srgbClr val="1D2181"/>
              </a:gs>
              <a:gs pos="50000">
                <a:srgbClr val="1D2181"/>
              </a:gs>
              <a:gs pos="100000">
                <a:srgbClr val="1D21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7" rIns="91414" bIns="45707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907889" y="1303821"/>
            <a:ext cx="2797853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65B2F-1558-4B4E-9125-11C85A7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667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4798E-E21F-3845-AA42-8E184F5B6322}"/>
              </a:ext>
            </a:extLst>
          </p:cNvPr>
          <p:cNvSpPr txBox="1"/>
          <p:nvPr/>
        </p:nvSpPr>
        <p:spPr>
          <a:xfrm>
            <a:off x="2852928" y="3145536"/>
            <a:ext cx="65113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a way to maintain state (data) of an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Stored and maintained at server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Store object data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E0573-FBE5-E84B-9C79-57407FBE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7" y="5009065"/>
            <a:ext cx="14641791" cy="49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357225" y="1316568"/>
            <a:ext cx="5573550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Apache Tomcat</a:t>
            </a:r>
            <a:endParaRPr lang="id-ID" sz="67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E7578-6685-694A-94CD-2236CF0B5D3C}"/>
              </a:ext>
            </a:extLst>
          </p:cNvPr>
          <p:cNvSpPr txBox="1"/>
          <p:nvPr/>
        </p:nvSpPr>
        <p:spPr>
          <a:xfrm>
            <a:off x="1819656" y="3145536"/>
            <a:ext cx="14648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 an Open Source implementation of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Web Server - Coyote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Servlet Container - Catalina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JSP Engine - Jasper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Java 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3891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838933" y="1303821"/>
            <a:ext cx="6935717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Servlet Declaration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1F2AF-3F58-1647-A6F5-48476E99A98F}"/>
              </a:ext>
            </a:extLst>
          </p:cNvPr>
          <p:cNvSpPr txBox="1"/>
          <p:nvPr/>
        </p:nvSpPr>
        <p:spPr>
          <a:xfrm>
            <a:off x="1724891" y="2404110"/>
            <a:ext cx="142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4B80B-AA01-D645-8570-EF3CBE9EB53C}"/>
              </a:ext>
            </a:extLst>
          </p:cNvPr>
          <p:cNvSpPr txBox="1"/>
          <p:nvPr/>
        </p:nvSpPr>
        <p:spPr>
          <a:xfrm>
            <a:off x="1724889" y="5956191"/>
            <a:ext cx="1824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CFB26-81A2-C545-BE6E-ED4BE4A2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89" y="6479411"/>
            <a:ext cx="14161063" cy="3049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4A408-6A6B-B848-B686-90EEAD4E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0" y="2927330"/>
            <a:ext cx="8662694" cy="2342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8CC6E-73F5-CF4C-A0C5-F31DCD5D6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96" y="4098430"/>
            <a:ext cx="10265507" cy="1393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56441" y="1303821"/>
            <a:ext cx="7300688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Servlet </a:t>
            </a:r>
            <a:r>
              <a:rPr lang="en-US" sz="6700" b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Life </a:t>
            </a:r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Cycle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B9536-AF47-FE43-A29F-CD92042E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41" y="2404110"/>
            <a:ext cx="7465118" cy="80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857938" y="1303821"/>
            <a:ext cx="4897723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Request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1F2AF-3F58-1647-A6F5-48476E99A98F}"/>
              </a:ext>
            </a:extLst>
          </p:cNvPr>
          <p:cNvSpPr txBox="1"/>
          <p:nvPr/>
        </p:nvSpPr>
        <p:spPr>
          <a:xfrm>
            <a:off x="1688315" y="2788158"/>
            <a:ext cx="9672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http://localhost:8080/RequestServlet?key1=value1&amp;key2=value2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81527-5728-BA4A-A421-571390F6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15" y="3759433"/>
            <a:ext cx="16261346" cy="44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042717" y="1303821"/>
            <a:ext cx="4528134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Servlet MVC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8484D-7387-7749-BB2F-CC29E74D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29" y="2404110"/>
            <a:ext cx="11929341" cy="71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15616" y="1303821"/>
            <a:ext cx="8782377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forward vs </a:t>
            </a:r>
            <a:r>
              <a:rPr lang="en-US" sz="67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sendRedirect</a:t>
            </a:r>
            <a:endParaRPr lang="en-US" sz="67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BA5391-E09C-4F4B-96F2-1C1BFD214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7458"/>
              </p:ext>
            </p:extLst>
          </p:nvPr>
        </p:nvGraphicFramePr>
        <p:xfrm>
          <a:off x="1424676" y="3147269"/>
          <a:ext cx="15764256" cy="5615731"/>
        </p:xfrm>
        <a:graphic>
          <a:graphicData uri="http://schemas.openxmlformats.org/drawingml/2006/table">
            <a:tbl>
              <a:tblPr/>
              <a:tblGrid>
                <a:gridCol w="7902204">
                  <a:extLst>
                    <a:ext uri="{9D8B030D-6E8A-4147-A177-3AD203B41FA5}">
                      <a16:colId xmlns:a16="http://schemas.microsoft.com/office/drawing/2014/main" val="2281479779"/>
                    </a:ext>
                  </a:extLst>
                </a:gridCol>
                <a:gridCol w="7862052">
                  <a:extLst>
                    <a:ext uri="{9D8B030D-6E8A-4147-A177-3AD203B41FA5}">
                      <a16:colId xmlns:a16="http://schemas.microsoft.com/office/drawing/2014/main" val="3793564020"/>
                    </a:ext>
                  </a:extLst>
                </a:gridCol>
              </a:tblGrid>
              <a:tr h="494498"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forward() method</a:t>
                      </a:r>
                    </a:p>
                  </a:txBody>
                  <a:tcPr marL="97047" marR="97047" marT="97047" marB="97047">
                    <a:lnL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sendRedirect() method</a:t>
                      </a:r>
                    </a:p>
                  </a:txBody>
                  <a:tcPr marL="97047" marR="97047" marT="97047" marB="97047">
                    <a:lnL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82025"/>
                  </a:ext>
                </a:extLst>
              </a:tr>
              <a:tr h="1099573"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forward() method works at server side.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en-ID" sz="2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sendRedirect</a:t>
                      </a:r>
                      <a:r>
                        <a:rPr lang="en-ID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method works at client side.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97081"/>
                  </a:ext>
                </a:extLst>
              </a:tr>
              <a:tr h="1152144"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sends the same request and response objects to another servlet.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always sends a new request.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98914"/>
                  </a:ext>
                </a:extLst>
              </a:tr>
              <a:tr h="1078992"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can work within the server only.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can be used within and outside the server.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90290"/>
                  </a:ext>
                </a:extLst>
              </a:tr>
              <a:tr h="1664208"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 request.getRequestDispacher("servlet2").forward(request,response);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 </a:t>
                      </a:r>
                      <a:r>
                        <a:rPr lang="en-ID" sz="2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response.sendRedirect</a:t>
                      </a:r>
                      <a:r>
                        <a:rPr lang="en-ID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("servlet2");</a:t>
                      </a:r>
                    </a:p>
                  </a:txBody>
                  <a:tcPr marL="64698" marR="64698" marT="64698" marB="64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609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065B2F-1558-4B4E-9125-11C85A7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667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815129" y="1303821"/>
            <a:ext cx="2983353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forward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65B2F-1558-4B4E-9125-11C85A7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667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72615-AEE4-944F-BEC2-0053CDF92904}"/>
              </a:ext>
            </a:extLst>
          </p:cNvPr>
          <p:cNvSpPr txBox="1"/>
          <p:nvPr/>
        </p:nvSpPr>
        <p:spPr>
          <a:xfrm>
            <a:off x="1485721" y="2667000"/>
            <a:ext cx="1564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http://localhost:8080/</a:t>
            </a:r>
            <a:r>
              <a:rPr lang="en-US" dirty="0" err="1"/>
              <a:t>TestServlet</a:t>
            </a:r>
            <a:r>
              <a:rPr lang="en-US" dirty="0"/>
              <a:t>/</a:t>
            </a:r>
            <a:r>
              <a:rPr lang="en-US" dirty="0" err="1"/>
              <a:t>forwardServlet?queryValue</a:t>
            </a:r>
            <a:r>
              <a:rPr lang="en-US" dirty="0"/>
              <a:t>=This%20value%20pass%20from%20request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8EF9E-FB73-1141-8993-2BFCAD0F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58" y="3826831"/>
            <a:ext cx="13663394" cy="2880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3D50C-B382-2A45-B96A-BCEE4A42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20" y="7727468"/>
            <a:ext cx="7006643" cy="1471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72F14-4385-B442-BDFE-9713B1B1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680" y="7779526"/>
            <a:ext cx="6896138" cy="1227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8D1E3-F681-BF47-AE96-B176F3723245}"/>
              </a:ext>
            </a:extLst>
          </p:cNvPr>
          <p:cNvSpPr txBox="1"/>
          <p:nvPr/>
        </p:nvSpPr>
        <p:spPr>
          <a:xfrm>
            <a:off x="1485721" y="3330949"/>
            <a:ext cx="1657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97B02-098B-5D40-A9EC-71F5D256DF6D}"/>
              </a:ext>
            </a:extLst>
          </p:cNvPr>
          <p:cNvSpPr txBox="1"/>
          <p:nvPr/>
        </p:nvSpPr>
        <p:spPr>
          <a:xfrm>
            <a:off x="1485721" y="720424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4BE4C-FA14-0A4D-B43F-F310CB800A88}"/>
              </a:ext>
            </a:extLst>
          </p:cNvPr>
          <p:cNvSpPr txBox="1"/>
          <p:nvPr/>
        </p:nvSpPr>
        <p:spPr>
          <a:xfrm>
            <a:off x="9306804" y="7204249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3534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20092" y="1303821"/>
            <a:ext cx="2573433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Cookie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65B2F-1558-4B4E-9125-11C85A7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667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4798E-E21F-3845-AA42-8E184F5B6322}"/>
              </a:ext>
            </a:extLst>
          </p:cNvPr>
          <p:cNvSpPr txBox="1"/>
          <p:nvPr/>
        </p:nvSpPr>
        <p:spPr>
          <a:xfrm>
            <a:off x="2066544" y="2644625"/>
            <a:ext cx="108516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Piece of information </a:t>
            </a:r>
            <a:r>
              <a:rPr lang="en-ID" dirty="0"/>
              <a:t>is persisted between the multiple client requests.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Stored and maintained at client side(browser)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Store textual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B97DA-04EA-864E-9A10-0E88C780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5" y="4701023"/>
            <a:ext cx="14374368" cy="51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bg_ppt_cov.sv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36496</TotalTime>
  <Words>169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Lato Light</vt:lpstr>
      <vt:lpstr>times new roman</vt:lpstr>
      <vt:lpstr>verdana</vt:lpstr>
      <vt:lpstr>bg_ppt_cov.svg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Windows User</cp:lastModifiedBy>
  <cp:revision>3274</cp:revision>
  <dcterms:created xsi:type="dcterms:W3CDTF">2014-11-12T21:47:38Z</dcterms:created>
  <dcterms:modified xsi:type="dcterms:W3CDTF">2019-10-24T03:04:17Z</dcterms:modified>
  <cp:category/>
</cp:coreProperties>
</file>