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1383" r:id="rId2"/>
    <p:sldId id="1466" r:id="rId3"/>
    <p:sldId id="1470" r:id="rId4"/>
    <p:sldId id="1472" r:id="rId5"/>
    <p:sldId id="1474" r:id="rId6"/>
    <p:sldId id="1473" r:id="rId7"/>
    <p:sldId id="1475" r:id="rId8"/>
    <p:sldId id="1476" r:id="rId9"/>
    <p:sldId id="1479" r:id="rId10"/>
    <p:sldId id="1477" r:id="rId11"/>
    <p:sldId id="1478" r:id="rId12"/>
  </p:sldIdLst>
  <p:sldSz cx="18288000" cy="11430000"/>
  <p:notesSz cx="6858000" cy="9144000"/>
  <p:defaultTextStyle>
    <a:defPPr>
      <a:defRPr lang="en-US"/>
    </a:defPPr>
    <a:lvl1pPr marL="0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2985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25971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38954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51939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64924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77910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90895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03878" algn="l" defTabSz="14259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A69B1-2117-034D-9505-46811C0FEF4F}">
          <p14:sldIdLst>
            <p14:sldId id="1383"/>
            <p14:sldId id="1466"/>
            <p14:sldId id="1470"/>
            <p14:sldId id="1472"/>
            <p14:sldId id="1474"/>
            <p14:sldId id="1473"/>
            <p14:sldId id="1475"/>
            <p14:sldId id="1476"/>
            <p14:sldId id="1479"/>
            <p14:sldId id="1477"/>
            <p14:sldId id="1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orient="horz" pos="400" userDrawn="1">
          <p15:clr>
            <a:srgbClr val="A4A3A4"/>
          </p15:clr>
        </p15:guide>
        <p15:guide id="3" pos="10680" userDrawn="1">
          <p15:clr>
            <a:srgbClr val="A4A3A4"/>
          </p15:clr>
        </p15:guide>
        <p15:guide id="4" pos="840" userDrawn="1">
          <p15:clr>
            <a:srgbClr val="A4A3A4"/>
          </p15:clr>
        </p15:guide>
        <p15:guide id="5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9B3F"/>
    <a:srgbClr val="666666"/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1" autoAdjust="0"/>
    <p:restoredTop sz="99409" autoAdjust="0"/>
  </p:normalViewPr>
  <p:slideViewPr>
    <p:cSldViewPr snapToGrid="0" snapToObjects="1">
      <p:cViewPr varScale="1">
        <p:scale>
          <a:sx n="93" d="100"/>
          <a:sy n="93" d="100"/>
        </p:scale>
        <p:origin x="1024" y="216"/>
      </p:cViewPr>
      <p:guideLst>
        <p:guide orient="horz" pos="6792"/>
        <p:guide orient="horz" pos="400"/>
        <p:guide pos="10680"/>
        <p:guide pos="8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1pPr>
    <a:lvl2pPr marL="712985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2pPr>
    <a:lvl3pPr marL="1425971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3pPr>
    <a:lvl4pPr marL="2138954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4pPr>
    <a:lvl5pPr marL="2851939" algn="l" defTabSz="712985" rtl="0" eaLnBrk="1" latinLnBrk="0" hangingPunct="1">
      <a:defRPr sz="1900" kern="1200">
        <a:solidFill>
          <a:schemeClr val="tx1"/>
        </a:solidFill>
        <a:latin typeface="Lato Light"/>
        <a:ea typeface="+mn-ea"/>
        <a:cs typeface="+mn-cs"/>
      </a:defRPr>
    </a:lvl5pPr>
    <a:lvl6pPr marL="3564924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77910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90895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03878" algn="l" defTabSz="7129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550709"/>
            <a:ext cx="15544800" cy="2450042"/>
          </a:xfrm>
        </p:spPr>
        <p:txBody>
          <a:bodyPr/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477000"/>
            <a:ext cx="12801600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5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9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43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92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15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5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57731"/>
            <a:ext cx="4114800" cy="975254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731"/>
            <a:ext cx="12039600" cy="975254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1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85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4"/>
            <a:ext cx="18288000" cy="114299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431101" y="2489813"/>
            <a:ext cx="4753786" cy="662728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51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344834"/>
            <a:ext cx="15544800" cy="2270125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844522"/>
            <a:ext cx="15544800" cy="2500312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4906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9813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4719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962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453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9439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4346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79252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334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667001"/>
            <a:ext cx="8077200" cy="7543272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667001"/>
            <a:ext cx="8077200" cy="7543272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487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58522"/>
            <a:ext cx="8080376" cy="106627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9066" indent="0">
              <a:buNone/>
              <a:defRPr sz="3700" b="1"/>
            </a:lvl2pPr>
            <a:lvl3pPr marL="1698132" indent="0">
              <a:buNone/>
              <a:defRPr sz="3300" b="1"/>
            </a:lvl3pPr>
            <a:lvl4pPr marL="2547198" indent="0">
              <a:buNone/>
              <a:defRPr sz="3000" b="1"/>
            </a:lvl4pPr>
            <a:lvl5pPr marL="3396264" indent="0">
              <a:buNone/>
              <a:defRPr sz="3000" b="1"/>
            </a:lvl5pPr>
            <a:lvl6pPr marL="4245331" indent="0">
              <a:buNone/>
              <a:defRPr sz="3000" b="1"/>
            </a:lvl6pPr>
            <a:lvl7pPr marL="5094397" indent="0">
              <a:buNone/>
              <a:defRPr sz="3000" b="1"/>
            </a:lvl7pPr>
            <a:lvl8pPr marL="5943463" indent="0">
              <a:buNone/>
              <a:defRPr sz="3000" b="1"/>
            </a:lvl8pPr>
            <a:lvl9pPr marL="6792529" indent="0">
              <a:buNone/>
              <a:defRPr sz="30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624792"/>
            <a:ext cx="8080376" cy="6585480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558522"/>
            <a:ext cx="8083550" cy="106627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9066" indent="0">
              <a:buNone/>
              <a:defRPr sz="3700" b="1"/>
            </a:lvl2pPr>
            <a:lvl3pPr marL="1698132" indent="0">
              <a:buNone/>
              <a:defRPr sz="3300" b="1"/>
            </a:lvl3pPr>
            <a:lvl4pPr marL="2547198" indent="0">
              <a:buNone/>
              <a:defRPr sz="3000" b="1"/>
            </a:lvl4pPr>
            <a:lvl5pPr marL="3396264" indent="0">
              <a:buNone/>
              <a:defRPr sz="3000" b="1"/>
            </a:lvl5pPr>
            <a:lvl6pPr marL="4245331" indent="0">
              <a:buNone/>
              <a:defRPr sz="3000" b="1"/>
            </a:lvl6pPr>
            <a:lvl7pPr marL="5094397" indent="0">
              <a:buNone/>
              <a:defRPr sz="3000" b="1"/>
            </a:lvl7pPr>
            <a:lvl8pPr marL="5943463" indent="0">
              <a:buNone/>
              <a:defRPr sz="3000" b="1"/>
            </a:lvl8pPr>
            <a:lvl9pPr marL="6792529" indent="0">
              <a:buNone/>
              <a:defRPr sz="30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624792"/>
            <a:ext cx="8083550" cy="6585480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611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333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55083"/>
            <a:ext cx="6016626" cy="1936750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55084"/>
            <a:ext cx="10223500" cy="9755188"/>
          </a:xfrm>
        </p:spPr>
        <p:txBody>
          <a:bodyPr/>
          <a:lstStyle>
            <a:lvl1pPr>
              <a:defRPr sz="59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391834"/>
            <a:ext cx="6016626" cy="7818438"/>
          </a:xfrm>
        </p:spPr>
        <p:txBody>
          <a:bodyPr/>
          <a:lstStyle>
            <a:lvl1pPr marL="0" indent="0">
              <a:buNone/>
              <a:defRPr sz="2600"/>
            </a:lvl1pPr>
            <a:lvl2pPr marL="849066" indent="0">
              <a:buNone/>
              <a:defRPr sz="2200"/>
            </a:lvl2pPr>
            <a:lvl3pPr marL="1698132" indent="0">
              <a:buNone/>
              <a:defRPr sz="1900"/>
            </a:lvl3pPr>
            <a:lvl4pPr marL="2547198" indent="0">
              <a:buNone/>
              <a:defRPr sz="1700"/>
            </a:lvl4pPr>
            <a:lvl5pPr marL="3396264" indent="0">
              <a:buNone/>
              <a:defRPr sz="1700"/>
            </a:lvl5pPr>
            <a:lvl6pPr marL="4245331" indent="0">
              <a:buNone/>
              <a:defRPr sz="1700"/>
            </a:lvl6pPr>
            <a:lvl7pPr marL="5094397" indent="0">
              <a:buNone/>
              <a:defRPr sz="1700"/>
            </a:lvl7pPr>
            <a:lvl8pPr marL="5943463" indent="0">
              <a:buNone/>
              <a:defRPr sz="1700"/>
            </a:lvl8pPr>
            <a:lvl9pPr marL="6792529" indent="0">
              <a:buNone/>
              <a:defRPr sz="1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070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8001000"/>
            <a:ext cx="10972800" cy="944563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021292"/>
            <a:ext cx="10972800" cy="6858000"/>
          </a:xfrm>
        </p:spPr>
        <p:txBody>
          <a:bodyPr/>
          <a:lstStyle>
            <a:lvl1pPr marL="0" indent="0">
              <a:buNone/>
              <a:defRPr sz="5900"/>
            </a:lvl1pPr>
            <a:lvl2pPr marL="849066" indent="0">
              <a:buNone/>
              <a:defRPr sz="5200"/>
            </a:lvl2pPr>
            <a:lvl3pPr marL="1698132" indent="0">
              <a:buNone/>
              <a:defRPr sz="4500"/>
            </a:lvl3pPr>
            <a:lvl4pPr marL="2547198" indent="0">
              <a:buNone/>
              <a:defRPr sz="3700"/>
            </a:lvl4pPr>
            <a:lvl5pPr marL="3396264" indent="0">
              <a:buNone/>
              <a:defRPr sz="3700"/>
            </a:lvl5pPr>
            <a:lvl6pPr marL="4245331" indent="0">
              <a:buNone/>
              <a:defRPr sz="3700"/>
            </a:lvl6pPr>
            <a:lvl7pPr marL="5094397" indent="0">
              <a:buNone/>
              <a:defRPr sz="3700"/>
            </a:lvl7pPr>
            <a:lvl8pPr marL="5943463" indent="0">
              <a:buNone/>
              <a:defRPr sz="3700"/>
            </a:lvl8pPr>
            <a:lvl9pPr marL="6792529" indent="0">
              <a:buNone/>
              <a:defRPr sz="37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945563"/>
            <a:ext cx="10972800" cy="1341437"/>
          </a:xfrm>
        </p:spPr>
        <p:txBody>
          <a:bodyPr/>
          <a:lstStyle>
            <a:lvl1pPr marL="0" indent="0">
              <a:buNone/>
              <a:defRPr sz="2600"/>
            </a:lvl1pPr>
            <a:lvl2pPr marL="849066" indent="0">
              <a:buNone/>
              <a:defRPr sz="2200"/>
            </a:lvl2pPr>
            <a:lvl3pPr marL="1698132" indent="0">
              <a:buNone/>
              <a:defRPr sz="1900"/>
            </a:lvl3pPr>
            <a:lvl4pPr marL="2547198" indent="0">
              <a:buNone/>
              <a:defRPr sz="1700"/>
            </a:lvl4pPr>
            <a:lvl5pPr marL="3396264" indent="0">
              <a:buNone/>
              <a:defRPr sz="1700"/>
            </a:lvl5pPr>
            <a:lvl6pPr marL="4245331" indent="0">
              <a:buNone/>
              <a:defRPr sz="1700"/>
            </a:lvl6pPr>
            <a:lvl7pPr marL="5094397" indent="0">
              <a:buNone/>
              <a:defRPr sz="1700"/>
            </a:lvl7pPr>
            <a:lvl8pPr marL="5943463" indent="0">
              <a:buNone/>
              <a:defRPr sz="1700"/>
            </a:lvl8pPr>
            <a:lvl9pPr marL="6792529" indent="0">
              <a:buNone/>
              <a:defRPr sz="1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16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57730"/>
            <a:ext cx="16459200" cy="1905000"/>
          </a:xfrm>
          <a:prstGeom prst="rect">
            <a:avLst/>
          </a:prstGeom>
        </p:spPr>
        <p:txBody>
          <a:bodyPr vert="horz" lIns="169813" tIns="84907" rIns="169813" bIns="84907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667001"/>
            <a:ext cx="16459200" cy="7543272"/>
          </a:xfrm>
          <a:prstGeom prst="rect">
            <a:avLst/>
          </a:prstGeom>
        </p:spPr>
        <p:txBody>
          <a:bodyPr vert="horz" lIns="169813" tIns="84907" rIns="169813" bIns="84907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593917"/>
            <a:ext cx="4267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593917"/>
            <a:ext cx="5791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593917"/>
            <a:ext cx="4267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7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3980" r:id="rId15"/>
  </p:sldLayoutIdLst>
  <p:hf hdr="0" ftr="0" dt="0"/>
  <p:txStyles>
    <p:titleStyle>
      <a:lvl1pPr algn="ctr" defTabSz="849066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Lato"/>
          <a:ea typeface="+mj-ea"/>
          <a:cs typeface="Lato"/>
        </a:defRPr>
      </a:lvl1pPr>
    </p:titleStyle>
    <p:bodyStyle>
      <a:lvl1pPr marL="636800" indent="-636800" algn="l" defTabSz="849066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Lato"/>
          <a:ea typeface="+mn-ea"/>
          <a:cs typeface="Lato"/>
        </a:defRPr>
      </a:lvl1pPr>
      <a:lvl2pPr marL="1379732" indent="-530666" algn="l" defTabSz="849066" rtl="0" eaLnBrk="1" latinLnBrk="0" hangingPunct="1">
        <a:spcBef>
          <a:spcPct val="20000"/>
        </a:spcBef>
        <a:buFont typeface="Arial"/>
        <a:buChar char="–"/>
        <a:defRPr sz="5200" kern="1200">
          <a:solidFill>
            <a:schemeClr val="tx1"/>
          </a:solidFill>
          <a:latin typeface="Lato"/>
          <a:ea typeface="+mn-ea"/>
          <a:cs typeface="Lato"/>
        </a:defRPr>
      </a:lvl2pPr>
      <a:lvl3pPr marL="2122665" indent="-424533" algn="l" defTabSz="84906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Lato"/>
          <a:ea typeface="+mn-ea"/>
          <a:cs typeface="Lato"/>
        </a:defRPr>
      </a:lvl3pPr>
      <a:lvl4pPr marL="2971731" indent="-424533" algn="l" defTabSz="84906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Lato"/>
          <a:ea typeface="+mn-ea"/>
          <a:cs typeface="Lato"/>
        </a:defRPr>
      </a:lvl4pPr>
      <a:lvl5pPr marL="3820798" indent="-424533" algn="l" defTabSz="849066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Lato"/>
          <a:ea typeface="+mn-ea"/>
          <a:cs typeface="Lato"/>
        </a:defRPr>
      </a:lvl5pPr>
      <a:lvl6pPr marL="4669864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18930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67996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17062" indent="-424533" algn="l" defTabSz="84906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66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32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47198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96264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245331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397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63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792529" algn="l" defTabSz="8490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g-pp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13778"/>
            <a:ext cx="9969188" cy="5983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515" y="7938143"/>
            <a:ext cx="16837345" cy="1585023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ctr"/>
            <a:r>
              <a:rPr lang="en-US" sz="9700" b="1" dirty="0">
                <a:solidFill>
                  <a:srgbClr val="1D2181"/>
                </a:solidFill>
                <a:latin typeface="Lato"/>
                <a:cs typeface="Lato"/>
              </a:rPr>
              <a:t>Spring Boot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28372" y="9591933"/>
            <a:ext cx="5432936" cy="211648"/>
          </a:xfrm>
          <a:prstGeom prst="rect">
            <a:avLst/>
          </a:prstGeom>
          <a:gradFill>
            <a:gsLst>
              <a:gs pos="0">
                <a:srgbClr val="1D2181"/>
              </a:gs>
              <a:gs pos="50000">
                <a:srgbClr val="1D2181"/>
              </a:gs>
              <a:gs pos="100000">
                <a:srgbClr val="1D21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7" rIns="91414" bIns="45707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28375" y="9715563"/>
            <a:ext cx="12425642" cy="91985"/>
          </a:xfrm>
          <a:prstGeom prst="rect">
            <a:avLst/>
          </a:prstGeom>
          <a:gradFill>
            <a:gsLst>
              <a:gs pos="0">
                <a:srgbClr val="1D2181"/>
              </a:gs>
              <a:gs pos="50000">
                <a:srgbClr val="1D2181"/>
              </a:gs>
              <a:gs pos="100000">
                <a:srgbClr val="1D21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7" rIns="91414" bIns="45707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379550" y="1303821"/>
            <a:ext cx="1854518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774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319854" y="1303821"/>
            <a:ext cx="1973910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3740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01969" y="1700616"/>
            <a:ext cx="12518784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Spring Framework and Spring Boot</a:t>
            </a:r>
            <a:endParaRPr lang="id-ID" sz="67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E7578-6685-694A-94CD-2236CF0B5D3C}"/>
              </a:ext>
            </a:extLst>
          </p:cNvPr>
          <p:cNvSpPr txBox="1"/>
          <p:nvPr/>
        </p:nvSpPr>
        <p:spPr>
          <a:xfrm>
            <a:off x="1819656" y="3419856"/>
            <a:ext cx="146486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D" sz="4000" dirty="0"/>
              <a:t>Spring Framework</a:t>
            </a:r>
          </a:p>
          <a:p>
            <a:pPr lvl="1"/>
            <a:r>
              <a:rPr lang="en-ID" sz="4000" dirty="0"/>
              <a:t>An open source java framework and inversion of control container. The framework was initially created as an alternative to EJB.</a:t>
            </a:r>
          </a:p>
          <a:p>
            <a:pPr lvl="1"/>
            <a:endParaRPr lang="en-ID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000" dirty="0"/>
              <a:t>Spring Boot</a:t>
            </a:r>
          </a:p>
          <a:p>
            <a:pPr lvl="1"/>
            <a:r>
              <a:rPr lang="en-ID" sz="4000" dirty="0"/>
              <a:t>Open source Java framework used to create a micro service feature to the Spring framework. Used to create standalone server side web API.</a:t>
            </a:r>
          </a:p>
        </p:txBody>
      </p:sp>
    </p:spTree>
    <p:extLst>
      <p:ext uri="{BB962C8B-B14F-4D97-AF65-F5344CB8AC3E}">
        <p14:creationId xmlns:p14="http://schemas.microsoft.com/office/powerpoint/2010/main" val="3891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029544" y="1303821"/>
            <a:ext cx="4554488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65E8F-5B0C-1F4B-82B6-9EF0D08C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62" y="2870962"/>
            <a:ext cx="7186676" cy="62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8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117516" y="1303821"/>
            <a:ext cx="4378543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Hello World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AE758-232E-3F42-8950-0AA9F8AE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34" y="3431205"/>
            <a:ext cx="6696032" cy="4331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B438D-DB65-1E40-B284-2940AF89A781}"/>
              </a:ext>
            </a:extLst>
          </p:cNvPr>
          <p:cNvSpPr txBox="1"/>
          <p:nvPr/>
        </p:nvSpPr>
        <p:spPr>
          <a:xfrm>
            <a:off x="1016772" y="2761864"/>
            <a:ext cx="31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pom.xml</a:t>
            </a:r>
            <a:r>
              <a:rPr lang="en-US" dirty="0"/>
              <a:t> declaration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19A4F-B611-BA4C-9853-EE637EFC9390}"/>
              </a:ext>
            </a:extLst>
          </p:cNvPr>
          <p:cNvSpPr txBox="1"/>
          <p:nvPr/>
        </p:nvSpPr>
        <p:spPr>
          <a:xfrm>
            <a:off x="9144000" y="2761864"/>
            <a:ext cx="267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Controller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FE597-39B3-5C4C-BEB7-2265CB82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264" y="3431206"/>
            <a:ext cx="6106436" cy="2633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D3147-93A0-1E45-9D32-4EB4F186FA6A}"/>
              </a:ext>
            </a:extLst>
          </p:cNvPr>
          <p:cNvSpPr txBox="1"/>
          <p:nvPr/>
        </p:nvSpPr>
        <p:spPr>
          <a:xfrm>
            <a:off x="9144000" y="6340178"/>
            <a:ext cx="367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Application Class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9AF17A-A779-2548-B009-118128055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63" y="7132572"/>
            <a:ext cx="7926129" cy="23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410936" y="1303821"/>
            <a:ext cx="3791715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IoC</a:t>
            </a:r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and DI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1F2AF-3F58-1647-A6F5-48476E99A98F}"/>
              </a:ext>
            </a:extLst>
          </p:cNvPr>
          <p:cNvSpPr txBox="1"/>
          <p:nvPr/>
        </p:nvSpPr>
        <p:spPr>
          <a:xfrm>
            <a:off x="2191565" y="2404110"/>
            <a:ext cx="1423045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000" dirty="0"/>
              <a:t>Inversion of Control (</a:t>
            </a:r>
            <a:r>
              <a:rPr lang="en-ID" sz="4000" dirty="0" err="1"/>
              <a:t>IoC</a:t>
            </a:r>
            <a:r>
              <a:rPr lang="en-ID" sz="4000" dirty="0"/>
              <a:t>) is a programming technique in which object coupling is bound at run time by an assembler object and is typically not known at compile time using static analysis.</a:t>
            </a:r>
          </a:p>
          <a:p>
            <a:endParaRPr lang="en-ID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000" dirty="0"/>
              <a:t>Dependency Injection (DI) is a pattern used to create instances of objects that other objects rely on without knowing at compile time which class will be used to provide that functionality.</a:t>
            </a:r>
          </a:p>
          <a:p>
            <a:endParaRPr lang="en-ID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000" dirty="0" err="1"/>
              <a:t>IoC</a:t>
            </a:r>
            <a:r>
              <a:rPr lang="en-ID" sz="4000" dirty="0"/>
              <a:t> relies on dependency injection because a mechanism is needed in order to activate the components providing the specific functionality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410944" y="1303821"/>
            <a:ext cx="3791715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IoC</a:t>
            </a:r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and 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F2AA1-6BF7-4649-AE09-3B436D19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857" y="6192776"/>
            <a:ext cx="5626100" cy="222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68C70-86FF-7940-8B40-619DEC19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58" y="4583896"/>
            <a:ext cx="57531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528A-9FF2-CC41-8612-0C19D6E2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58" y="3172616"/>
            <a:ext cx="3492500" cy="135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F9345-BC39-9E47-BDED-10953D96A583}"/>
              </a:ext>
            </a:extLst>
          </p:cNvPr>
          <p:cNvSpPr txBox="1"/>
          <p:nvPr/>
        </p:nvSpPr>
        <p:spPr>
          <a:xfrm>
            <a:off x="2901565" y="2534241"/>
            <a:ext cx="2759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Bean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62D0E-B22C-A34C-8A60-409D464D2D79}"/>
              </a:ext>
            </a:extLst>
          </p:cNvPr>
          <p:cNvSpPr txBox="1"/>
          <p:nvPr/>
        </p:nvSpPr>
        <p:spPr>
          <a:xfrm>
            <a:off x="10109265" y="2507029"/>
            <a:ext cx="2671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 Declaration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239FD-3028-B044-B35A-A4BA65B00298}"/>
              </a:ext>
            </a:extLst>
          </p:cNvPr>
          <p:cNvSpPr txBox="1"/>
          <p:nvPr/>
        </p:nvSpPr>
        <p:spPr>
          <a:xfrm>
            <a:off x="10109264" y="5453390"/>
            <a:ext cx="218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Autowiring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FC0E3-1643-0449-AB8C-1B662451E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857" y="3200730"/>
            <a:ext cx="4064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182198" y="1303821"/>
            <a:ext cx="4249212" cy="1100289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Bean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04CCC-CFBA-5947-ADA1-E8B19ED296AD}"/>
              </a:ext>
            </a:extLst>
          </p:cNvPr>
          <p:cNvSpPr txBox="1"/>
          <p:nvPr/>
        </p:nvSpPr>
        <p:spPr>
          <a:xfrm>
            <a:off x="1772816" y="2556588"/>
            <a:ext cx="1485433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Singleton </a:t>
            </a:r>
            <a:r>
              <a:rPr lang="en-US"/>
              <a:t>(default)</a:t>
            </a:r>
            <a:endParaRPr lang="en-US" dirty="0"/>
          </a:p>
          <a:p>
            <a:pPr lvl="1"/>
            <a:r>
              <a:rPr lang="en-US" dirty="0"/>
              <a:t>This scopes the bean definition to a single instance per Spring </a:t>
            </a:r>
            <a:r>
              <a:rPr lang="en-US" dirty="0" err="1"/>
              <a:t>IoC</a:t>
            </a:r>
            <a:r>
              <a:rPr lang="en-US" dirty="0"/>
              <a:t> container (default).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  <a:p>
            <a:pPr lvl="1"/>
            <a:r>
              <a:rPr lang="en-US" dirty="0"/>
              <a:t>This scopes a single bean definition to have any number of object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request</a:t>
            </a:r>
          </a:p>
          <a:p>
            <a:pPr lvl="1"/>
            <a:r>
              <a:rPr lang="en-US" dirty="0"/>
              <a:t>This scopes a bean definition to an HTTP request. Only valid in the context of a web-aware Spring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lvl="1"/>
            <a:r>
              <a:rPr lang="en-US" dirty="0"/>
              <a:t>This scopes a bean definition to an HTTP session. Only valid in the context of a web-aware Spring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global-session</a:t>
            </a:r>
          </a:p>
          <a:p>
            <a:pPr lvl="1"/>
            <a:r>
              <a:rPr lang="en-US" dirty="0"/>
              <a:t>This scopes a bean definition to a global HTTP session. Only valid in the context of a web-aware Spring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942368" y="1414407"/>
            <a:ext cx="6403263" cy="1715842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Request Mapping</a:t>
            </a:r>
          </a:p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HTTP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B0CB-9933-F74C-96DC-92C0B153E3C9}"/>
              </a:ext>
            </a:extLst>
          </p:cNvPr>
          <p:cNvSpPr txBox="1"/>
          <p:nvPr/>
        </p:nvSpPr>
        <p:spPr>
          <a:xfrm>
            <a:off x="2705878" y="3526969"/>
            <a:ext cx="64032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PUT/PATCH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HEAD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TRACE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03AF0-EE6A-814D-9BC1-A969266D17EC}"/>
              </a:ext>
            </a:extLst>
          </p:cNvPr>
          <p:cNvSpPr txBox="1"/>
          <p:nvPr/>
        </p:nvSpPr>
        <p:spPr>
          <a:xfrm>
            <a:off x="9109141" y="3547961"/>
            <a:ext cx="5968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Request HTTP Method to handle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DE07D-3F09-D242-89EE-30022880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61" y="4148156"/>
            <a:ext cx="8432800" cy="123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00DC4-53F5-8645-AF11-2B6152BE9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62" y="5461007"/>
            <a:ext cx="4798396" cy="13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942368" y="1414407"/>
            <a:ext cx="6403263" cy="1715842"/>
          </a:xfrm>
          <a:prstGeom prst="rect">
            <a:avLst/>
          </a:prstGeom>
          <a:noFill/>
        </p:spPr>
        <p:txBody>
          <a:bodyPr wrap="none" lIns="68566" tIns="34284" rIns="68566" bIns="34284" rtlCol="0">
            <a:spAutoFit/>
          </a:bodyPr>
          <a:lstStyle/>
          <a:p>
            <a:pPr algn="ctr"/>
            <a:r>
              <a:rPr lang="en-US" sz="67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Request Mapping</a:t>
            </a:r>
          </a:p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EE284-1E55-6543-B4CF-A6710771D13D}"/>
              </a:ext>
            </a:extLst>
          </p:cNvPr>
          <p:cNvSpPr txBox="1"/>
          <p:nvPr/>
        </p:nvSpPr>
        <p:spPr>
          <a:xfrm>
            <a:off x="1123950" y="3518512"/>
            <a:ext cx="447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 Parameter</a:t>
            </a:r>
          </a:p>
          <a:p>
            <a:r>
              <a:rPr lang="en-US" sz="2400" dirty="0"/>
              <a:t>http://localhost:8080/</a:t>
            </a:r>
            <a:r>
              <a:rPr lang="en-US" sz="2400" dirty="0" err="1"/>
              <a:t>pathVar</a:t>
            </a:r>
            <a:r>
              <a:rPr lang="en-US" sz="2400" dirty="0"/>
              <a:t>/Joe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50D2-CE04-0F48-8AD2-FB33629D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4349509"/>
            <a:ext cx="7064883" cy="1242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951EB3-66A7-FD4E-8F52-9F3E223EEDE6}"/>
              </a:ext>
            </a:extLst>
          </p:cNvPr>
          <p:cNvSpPr txBox="1"/>
          <p:nvPr/>
        </p:nvSpPr>
        <p:spPr>
          <a:xfrm>
            <a:off x="1123950" y="5867400"/>
            <a:ext cx="593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 String Parameter</a:t>
            </a:r>
          </a:p>
          <a:p>
            <a:r>
              <a:rPr lang="en-US" sz="2400" dirty="0"/>
              <a:t>http://localhost:8080/</a:t>
            </a:r>
            <a:r>
              <a:rPr lang="en-ID" sz="2400" dirty="0" err="1"/>
              <a:t>queryStringVar</a:t>
            </a:r>
            <a:r>
              <a:rPr lang="en-US" sz="2400" dirty="0"/>
              <a:t>?var=Joe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C49CC8-637A-9B45-8FA7-BF53C378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6698397"/>
            <a:ext cx="7064883" cy="13234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1349FA-E741-194C-97F4-AAFA9455FB4F}"/>
              </a:ext>
            </a:extLst>
          </p:cNvPr>
          <p:cNvSpPr txBox="1"/>
          <p:nvPr/>
        </p:nvSpPr>
        <p:spPr>
          <a:xfrm>
            <a:off x="8839198" y="3518512"/>
            <a:ext cx="84902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Request Body</a:t>
            </a:r>
          </a:p>
          <a:p>
            <a:r>
              <a:rPr lang="en-US" sz="2400" dirty="0"/>
              <a:t>curl -</a:t>
            </a:r>
            <a:r>
              <a:rPr lang="en-US" sz="2400" dirty="0" err="1"/>
              <a:t>i</a:t>
            </a:r>
            <a:r>
              <a:rPr lang="en-US" sz="2400" dirty="0"/>
              <a:t> \</a:t>
            </a:r>
          </a:p>
          <a:p>
            <a:r>
              <a:rPr lang="en-US" sz="2400" dirty="0"/>
              <a:t>-H "Accept: application/json" \</a:t>
            </a:r>
          </a:p>
          <a:p>
            <a:r>
              <a:rPr lang="en-US" sz="2400" dirty="0"/>
              <a:t>-H "</a:t>
            </a:r>
            <a:r>
              <a:rPr lang="en-US" sz="2400" dirty="0" err="1"/>
              <a:t>Content-Type:application</a:t>
            </a:r>
            <a:r>
              <a:rPr lang="en-US" sz="2400" dirty="0"/>
              <a:t>/json" \</a:t>
            </a:r>
          </a:p>
          <a:p>
            <a:r>
              <a:rPr lang="en-US" sz="2400" dirty="0"/>
              <a:t>-X POST --data '{"username": "</a:t>
            </a:r>
            <a:r>
              <a:rPr lang="en-US" sz="2400" dirty="0" err="1"/>
              <a:t>johnny</a:t>
            </a:r>
            <a:r>
              <a:rPr lang="en-US" sz="2400" dirty="0"/>
              <a:t>", "password": "password"}’ \</a:t>
            </a:r>
          </a:p>
          <a:p>
            <a:r>
              <a:rPr lang="en-US" sz="2400" dirty="0"/>
              <a:t>"http://localhost:8080/</a:t>
            </a:r>
            <a:r>
              <a:rPr lang="en-US" sz="2400" dirty="0" err="1"/>
              <a:t>reqBody</a:t>
            </a:r>
            <a:r>
              <a:rPr lang="en-US" sz="2400" dirty="0"/>
              <a:t>"</a:t>
            </a:r>
          </a:p>
          <a:p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522ED6-BE58-2049-9001-AD948F74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198" y="6282898"/>
            <a:ext cx="8885237" cy="1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bg_ppt_cov.sv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37060</TotalTime>
  <Words>379</Words>
  <Application>Microsoft Macintosh PowerPoint</Application>
  <PresentationFormat>Custom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</vt:lpstr>
      <vt:lpstr>Lato Light</vt:lpstr>
      <vt:lpstr>bg_ppt_cov.svg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Adisthya Rahmadyan</cp:lastModifiedBy>
  <cp:revision>3308</cp:revision>
  <dcterms:created xsi:type="dcterms:W3CDTF">2014-11-12T21:47:38Z</dcterms:created>
  <dcterms:modified xsi:type="dcterms:W3CDTF">2019-10-12T09:14:40Z</dcterms:modified>
  <cp:category/>
</cp:coreProperties>
</file>