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i2EApmVdQfO5k+ShkXO+aeg2kA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goog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goog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EC6550"/>
                </a:solidFill>
              </a:rPr>
              <a:t>Введение в HTML</a:t>
            </a:r>
            <a:endParaRPr b="1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074" y="475175"/>
            <a:ext cx="6623326" cy="379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 чего начинается HTML страница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Каждый HTML-документ должен начинаться с декларации типа документа или «доктайпа».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Для текущей версии HTML: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  <a:highlight>
                  <a:srgbClr val="FFFFFF"/>
                </a:highlight>
              </a:rPr>
              <a:t>&lt;!DOCTYPE html&gt;</a:t>
            </a:r>
            <a:endParaRPr b="1" sz="22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Для старой версии HTML 4.01 доктайп задается так: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</a:rPr>
              <a:t>&lt;!DOCTYPE HTML PUBLIC "-//W3C//DTD HTML 4.01//EN" "http://www.w3.org/TR/html4/strict.dtd"&gt;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600"/>
              <a:t>Базовая структура страницы</a:t>
            </a:r>
            <a:endParaRPr b="1" sz="3600"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7D7D7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7D7D7D"/>
                </a:solidFill>
                <a:highlight>
                  <a:srgbClr val="FFFFFF"/>
                </a:highlight>
              </a:rPr>
              <a:t>&lt;!DOCTYPE html&gt;</a:t>
            </a:r>
            <a:br>
              <a:rPr b="1" lang="ru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&lt;html&gt;</a:t>
            </a:r>
            <a:b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	&lt;head&gt;</a:t>
            </a:r>
            <a:endParaRPr b="1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		&lt;title&gt;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Заголовок страницы</a:t>
            </a: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&lt;/title&gt;</a:t>
            </a:r>
            <a:endParaRPr b="1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&lt;/head&gt;</a:t>
            </a:r>
            <a:b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	&lt;body&gt;</a:t>
            </a:r>
            <a:endParaRPr b="1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7D7D7D"/>
                </a:solidFill>
              </a:rPr>
              <a:t>&lt;!-- Контент. --&gt;</a:t>
            </a:r>
            <a:b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	&lt;/body&gt;</a:t>
            </a:r>
            <a:b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&lt;/html&gt;</a:t>
            </a:r>
            <a:endParaRPr b="1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298300"/>
            <a:ext cx="8520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Более сложная структура страницы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1000075"/>
            <a:ext cx="85206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7D7D7D"/>
                </a:solidFill>
                <a:highlight>
                  <a:srgbClr val="FFFFFF"/>
                </a:highlight>
              </a:rPr>
              <a:t>&lt;!DOCTYPE html&gt;</a:t>
            </a:r>
            <a:br>
              <a:rPr b="1" lang="ru" sz="14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&lt;html </a:t>
            </a:r>
            <a:r>
              <a:rPr b="1" lang="ru" sz="1400">
                <a:solidFill>
                  <a:srgbClr val="569CD6"/>
                </a:solidFill>
                <a:highlight>
                  <a:srgbClr val="FFFFFF"/>
                </a:highlight>
              </a:rPr>
              <a:t>lang=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"ru"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&gt;</a:t>
            </a:r>
            <a:b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	&lt;head&gt;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&lt;meta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charset=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"utf-8"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&lt;meta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"description"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content=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"Описание страницы" 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&lt;meta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"keywords"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content=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"Ключевые слова" 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		&lt;title&gt;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</a:rPr>
              <a:t>Заголовок страницы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&lt;/title&gt;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&lt;link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rel=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"stylesheet"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href=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"style.css"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&lt;/head&gt;</a:t>
            </a:r>
            <a:b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	&lt;body&gt;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&lt;p&gt;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</a:rPr>
              <a:t>Здесь текст, который будет выведен на экран.</a:t>
            </a:r>
            <a:r>
              <a:rPr b="1" lang="ru" sz="1400">
                <a:solidFill>
                  <a:srgbClr val="EC6550"/>
                </a:solidFill>
              </a:rPr>
              <a:t>&lt;/p&gt;</a:t>
            </a:r>
            <a:endParaRPr b="1" sz="1400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&lt;script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src=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"scripts.js"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&gt;&lt;/script&gt;</a:t>
            </a:r>
            <a:b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	&lt;/body&gt;</a:t>
            </a:r>
            <a:b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</a:b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&lt;/html&gt;</a:t>
            </a:r>
            <a:endParaRPr b="1" sz="14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Валидность кода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Markup Validation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http://validator.w3.org/nu/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Валидация зависит от того, какой указан тип документа </a:t>
            </a:r>
            <a:r>
              <a:rPr b="1" lang="ru">
                <a:solidFill>
                  <a:srgbClr val="DD4B39"/>
                </a:solidFill>
              </a:rPr>
              <a:t>&lt;!DOCTYPE&gt;</a:t>
            </a:r>
            <a:endParaRPr b="1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Частые ошибки: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Не правильная вложенность тегов.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Незакрытые теги.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chemeClr val="dk1"/>
                </a:solidFill>
              </a:rPr>
              <a:t>Отсутствуют обязательные атрибуты.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ru" sz="1600">
                <a:solidFill>
                  <a:srgbClr val="333333"/>
                </a:solidFill>
              </a:rPr>
              <a:t>Блочные элементы внутри строчных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Блочные элементы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</a:rPr>
              <a:t>К блочным элементам относятся теги: </a:t>
            </a:r>
            <a:r>
              <a:rPr b="1" lang="ru">
                <a:solidFill>
                  <a:srgbClr val="EC6550"/>
                </a:solidFill>
              </a:rPr>
              <a:t>&lt;p&gt;, &lt;h1&gt;, &lt;div&gt;, &lt;ul&gt;</a:t>
            </a:r>
            <a:r>
              <a:rPr lang="ru">
                <a:solidFill>
                  <a:srgbClr val="333333"/>
                </a:solidFill>
              </a:rPr>
              <a:t> и так далее.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</a:rPr>
              <a:t>Особенности блочных тегов:</a:t>
            </a:r>
            <a:endParaRPr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Блочные элементы всегда переносятся на новую строку.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ru" sz="1400">
                <a:solidFill>
                  <a:srgbClr val="333333"/>
                </a:solidFill>
              </a:rPr>
              <a:t>Блочным элементам можно задавать ширину, высоту, внутренние и внешние отступы.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ru" sz="1400">
                <a:solidFill>
                  <a:srgbClr val="333333"/>
                </a:solidFill>
              </a:rPr>
              <a:t>По умолчанию ширина равна ширине окна.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</a:rPr>
              <a:t>Блочный тег который может использоваться чаще всего это </a:t>
            </a:r>
            <a:r>
              <a:rPr b="1" lang="ru">
                <a:solidFill>
                  <a:srgbClr val="EC6550"/>
                </a:solidFill>
              </a:rPr>
              <a:t>&lt;div&gt;</a:t>
            </a:r>
            <a:r>
              <a:rPr b="1" lang="ru">
                <a:solidFill>
                  <a:srgbClr val="EC65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333333"/>
                </a:solidFill>
              </a:rPr>
              <a:t>представляет собой прямоугольник. Может создавать структуру и сетки на странице.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Строчные элементы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</a:rPr>
              <a:t>К строчным элементам относятся теги: </a:t>
            </a:r>
            <a:r>
              <a:rPr b="1" lang="ru">
                <a:solidFill>
                  <a:srgbClr val="EC6550"/>
                </a:solidFill>
              </a:rPr>
              <a:t>&lt;a&gt;, &lt;span&gt;, &lt;strong&gt;, &lt;em&gt;</a:t>
            </a:r>
            <a:r>
              <a:rPr lang="ru">
                <a:solidFill>
                  <a:srgbClr val="333333"/>
                </a:solidFill>
              </a:rPr>
              <a:t> и так далее.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</a:rPr>
              <a:t>Особенности строчных тегов:</a:t>
            </a:r>
            <a:endParaRPr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Строчные элементы всегда идут друг за другом в одной строке.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ru" sz="1400">
                <a:solidFill>
                  <a:srgbClr val="333333"/>
                </a:solidFill>
              </a:rPr>
              <a:t>Строчным элементам можно задавать только отступы слева и справа.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ru" sz="1400">
                <a:solidFill>
                  <a:srgbClr val="333333"/>
                </a:solidFill>
              </a:rPr>
              <a:t>Ширина и высота равна содержимому элемента изменить с помощью стилей нельзя.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Основная задача строчных элементов это оформление текста.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600"/>
              <a:t>Смысловые разделы</a:t>
            </a:r>
            <a:endParaRPr b="1" sz="360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Тег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 &lt;article&gt;&lt;/article&gt;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.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Представляет самостоятельную,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независимую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часть документа, страницы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, например комментарий, статья, виджет погоды и т.д. Желателен заголовок внутри.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EC6550"/>
                </a:solidFill>
              </a:rPr>
              <a:t>&lt;section&gt;&lt;/section&gt;</a:t>
            </a:r>
            <a:r>
              <a:rPr lang="ru" sz="1400">
                <a:solidFill>
                  <a:srgbClr val="333333"/>
                </a:solidFill>
              </a:rPr>
              <a:t>. Смысловой раздел документа. В отличие от &lt;article&gt; его нельзя отделить от страницы.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Как правило, но не всегда, разделы имеют заголовок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Тег 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&lt;nav&gt;&lt;/nav&gt;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определяет отдельную секцию документа, назначение которой обозначение ссылок навигации на другие страницы или другие части страниц.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110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Тег 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&lt;aside&gt;&lt;/aside&gt;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представляет собой часть документа, чье содержимое только косвенно связано с основным содержимым документа. Чаще всего представлен в виде боковой панели, сносок или меток.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Тег абзаца</a:t>
            </a:r>
            <a:endParaRPr b="1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 &lt;p&gt;&lt;/p&gt;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. По умолчанию абзацы начинаются с новой строки и имеют вертикальные отступы, которыми можно управлять с помощью стилей.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33333"/>
                </a:solidFill>
              </a:rPr>
              <a:t>Теги выделения полужирным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EC6550"/>
                </a:solidFill>
              </a:rPr>
              <a:t>&lt;strong&gt;&lt;/strong&gt;</a:t>
            </a:r>
            <a:r>
              <a:rPr lang="ru" sz="1400">
                <a:solidFill>
                  <a:srgbClr val="333333"/>
                </a:solidFill>
              </a:rPr>
              <a:t> делает текст полужирным и определяет </a:t>
            </a:r>
            <a:r>
              <a:rPr b="1" lang="ru" sz="1400">
                <a:solidFill>
                  <a:srgbClr val="333333"/>
                </a:solidFill>
              </a:rPr>
              <a:t>важность</a:t>
            </a:r>
            <a:r>
              <a:rPr lang="ru" sz="1400">
                <a:solidFill>
                  <a:srgbClr val="333333"/>
                </a:solidFill>
              </a:rPr>
              <a:t> отмеченного текста.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EC6550"/>
                </a:solidFill>
              </a:rPr>
              <a:t>&lt;b&gt;&lt;/b&gt;</a:t>
            </a:r>
            <a:r>
              <a:rPr lang="ru" sz="1400">
                <a:solidFill>
                  <a:srgbClr val="333333"/>
                </a:solidFill>
              </a:rPr>
              <a:t> предназначен для выделения текста полужирным без придания ему особой важности.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Теги выделения курсивом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&lt;em&gt;&lt;/em&gt;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 выделяет текст курсивом, на который необходимо сделать </a:t>
            </a: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</a:rPr>
              <a:t>акцент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&lt;i&gt;&lt;/i&gt;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 выделяет текст курсивом не делает акцент на важности.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Теги перенос строки и разделитель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&lt;hr&gt;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 используется для того, чтобы создать горизонтальную линию-разделитель. Линии можно задать стили через css.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&lt;br&gt;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 переносит текст на новую строку. Можно использовать при оформлении блока контактов. Плохая практика использовать для разметки абзацев.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Теги индекса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Теги используются для написания единиц измерений и простых формул. 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DD4B39"/>
                </a:solidFill>
              </a:rPr>
              <a:t>&lt;sup&gt;&lt;/sup&gt;</a:t>
            </a:r>
            <a:r>
              <a:rPr lang="ru" sz="1400">
                <a:solidFill>
                  <a:srgbClr val="333333"/>
                </a:solidFill>
              </a:rPr>
              <a:t> отображает текст в виде верхнего индекса.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DD4B39"/>
                </a:solidFill>
              </a:rPr>
              <a:t>&lt;sub&gt;&lt;/sub&gt;</a:t>
            </a:r>
            <a:r>
              <a:rPr lang="ru" sz="1400">
                <a:solidFill>
                  <a:srgbClr val="333333"/>
                </a:solidFill>
              </a:rPr>
              <a:t> отображает текст в виде нижнего индекса.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600"/>
              <a:t>Зачем нужен HTML?</a:t>
            </a:r>
            <a:endParaRPr b="1" sz="3600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3000">
                <a:solidFill>
                  <a:srgbClr val="EC6550"/>
                </a:solidFill>
              </a:rPr>
              <a:t>HTML</a:t>
            </a:r>
            <a:r>
              <a:rPr lang="ru" sz="3000">
                <a:solidFill>
                  <a:srgbClr val="EC6550"/>
                </a:solidFill>
              </a:rPr>
              <a:t> </a:t>
            </a:r>
            <a:r>
              <a:rPr lang="ru" sz="3000">
                <a:solidFill>
                  <a:srgbClr val="EC6550"/>
                </a:solidFill>
                <a:highlight>
                  <a:srgbClr val="FFFFFF"/>
                </a:highlight>
              </a:rPr>
              <a:t>(</a:t>
            </a:r>
            <a:r>
              <a:rPr b="1" lang="ru" sz="3000">
                <a:solidFill>
                  <a:srgbClr val="EC6550"/>
                </a:solidFill>
                <a:highlight>
                  <a:srgbClr val="FFFFFF"/>
                </a:highlight>
              </a:rPr>
              <a:t>H</a:t>
            </a:r>
            <a:r>
              <a:rPr lang="ru" sz="3000">
                <a:solidFill>
                  <a:srgbClr val="EC6550"/>
                </a:solidFill>
                <a:highlight>
                  <a:srgbClr val="FFFFFF"/>
                </a:highlight>
              </a:rPr>
              <a:t>yper</a:t>
            </a:r>
            <a:r>
              <a:rPr b="1" lang="ru" sz="3000">
                <a:solidFill>
                  <a:srgbClr val="EC6550"/>
                </a:solidFill>
                <a:highlight>
                  <a:srgbClr val="FFFFFF"/>
                </a:highlight>
              </a:rPr>
              <a:t>t</a:t>
            </a:r>
            <a:r>
              <a:rPr lang="ru" sz="3000">
                <a:solidFill>
                  <a:srgbClr val="EC6550"/>
                </a:solidFill>
                <a:highlight>
                  <a:srgbClr val="FFFFFF"/>
                </a:highlight>
              </a:rPr>
              <a:t>ext </a:t>
            </a:r>
            <a:r>
              <a:rPr b="1" lang="ru" sz="3000">
                <a:solidFill>
                  <a:srgbClr val="EC6550"/>
                </a:solidFill>
                <a:highlight>
                  <a:srgbClr val="FFFFFF"/>
                </a:highlight>
              </a:rPr>
              <a:t>M</a:t>
            </a:r>
            <a:r>
              <a:rPr lang="ru" sz="3000">
                <a:solidFill>
                  <a:srgbClr val="EC6550"/>
                </a:solidFill>
                <a:highlight>
                  <a:srgbClr val="FFFFFF"/>
                </a:highlight>
              </a:rPr>
              <a:t>arkup </a:t>
            </a:r>
            <a:r>
              <a:rPr b="1" lang="ru" sz="3000">
                <a:solidFill>
                  <a:srgbClr val="EC6550"/>
                </a:solidFill>
                <a:highlight>
                  <a:srgbClr val="FFFFFF"/>
                </a:highlight>
              </a:rPr>
              <a:t>L</a:t>
            </a:r>
            <a:r>
              <a:rPr lang="ru" sz="3000">
                <a:solidFill>
                  <a:srgbClr val="EC6550"/>
                </a:solidFill>
                <a:highlight>
                  <a:srgbClr val="FFFFFF"/>
                </a:highlight>
              </a:rPr>
              <a:t>anguage)</a:t>
            </a:r>
            <a:r>
              <a:rPr lang="ru" sz="3000">
                <a:solidFill>
                  <a:srgbClr val="333333"/>
                </a:solidFill>
                <a:highlight>
                  <a:srgbClr val="FFFFFF"/>
                </a:highlight>
              </a:rPr>
              <a:t> - </a:t>
            </a:r>
            <a:r>
              <a:rPr lang="ru" sz="2800">
                <a:solidFill>
                  <a:srgbClr val="333333"/>
                </a:solidFill>
                <a:highlight>
                  <a:srgbClr val="FFFFFF"/>
                </a:highlight>
              </a:rPr>
              <a:t>придуман для создания структуры страницы и структурирования ее контента.</a:t>
            </a:r>
            <a:endParaRPr sz="2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800">
                <a:solidFill>
                  <a:srgbClr val="EC6550"/>
                </a:solidFill>
                <a:highlight>
                  <a:srgbClr val="FFFFFF"/>
                </a:highlight>
              </a:rPr>
              <a:t>ВАЖНО!</a:t>
            </a:r>
            <a:r>
              <a:rPr lang="ru" sz="2800">
                <a:solidFill>
                  <a:srgbClr val="EC6550"/>
                </a:solidFill>
                <a:highlight>
                  <a:srgbClr val="FFFFFF"/>
                </a:highlight>
              </a:rPr>
              <a:t> </a:t>
            </a:r>
            <a:endParaRPr sz="28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800">
                <a:solidFill>
                  <a:srgbClr val="333333"/>
                </a:solidFill>
                <a:highlight>
                  <a:srgbClr val="FFFFFF"/>
                </a:highlight>
              </a:rPr>
              <a:t>Это не язык программирования!</a:t>
            </a:r>
            <a:endParaRPr sz="2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		 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</a:rPr>
              <a:t>Тег преформатированный текст</a:t>
            </a:r>
            <a:endParaRPr b="1"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Браузер удаляет пробелы и переносы строк если не использовать для этого теги или специальные символы.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&lt;pre&gt;&lt;/pre&gt;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 оставляет преформатированный текст без изменений.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</a:rPr>
              <a:t>Тег вставки кода</a:t>
            </a:r>
            <a:endParaRPr b="1"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&lt;code&gt;&lt;/code&gt;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 необходим для вставки кода в текст. И если вы пишете технические статьи или документацию.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</a:rPr>
              <a:t>Теги цитаты 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DD4B39"/>
                </a:solidFill>
              </a:rPr>
              <a:t>&lt;blockquote&gt;&lt;/blockquote&gt;</a:t>
            </a:r>
            <a:r>
              <a:rPr lang="ru" sz="1400">
                <a:solidFill>
                  <a:srgbClr val="333333"/>
                </a:solidFill>
              </a:rPr>
              <a:t>  тег выделяет цитату как отдельный блок текста с отступами. Используется для длинных цитат, которые могут состоять из нескольких абзацев. 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DD4B39"/>
                </a:solidFill>
              </a:rPr>
              <a:t>&lt;q&gt;&lt;/q&gt;</a:t>
            </a:r>
            <a:r>
              <a:rPr lang="ru" sz="1400">
                <a:solidFill>
                  <a:srgbClr val="333333"/>
                </a:solidFill>
              </a:rPr>
              <a:t> используется для коротких цитат в предложениях. Текст внутри этого тега автоматически обрамляется кавычками.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DD4B39"/>
                </a:solidFill>
              </a:rPr>
              <a:t>&lt;cite&gt;&lt;/cite&gt;</a:t>
            </a:r>
            <a:r>
              <a:rPr lang="ru" sz="1400">
                <a:solidFill>
                  <a:srgbClr val="333333"/>
                </a:solidFill>
              </a:rPr>
              <a:t> используется для того, чтобы выделить источник цитаты, название произведения или автора цитаты.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</a:rPr>
              <a:t>Тег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</a:rPr>
              <a:t>аббревиатуры 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333333"/>
                </a:solidFill>
              </a:rPr>
              <a:t>Тег </a:t>
            </a:r>
            <a:r>
              <a:rPr b="1" lang="ru" sz="1400">
                <a:solidFill>
                  <a:srgbClr val="DD4B39"/>
                </a:solidFill>
              </a:rPr>
              <a:t>&lt;abbr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title=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EC6550"/>
                </a:solidFill>
                <a:highlight>
                  <a:srgbClr val="FFFFFF"/>
                </a:highlight>
              </a:rPr>
              <a:t>Расшифровка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</a:rPr>
              <a:t>&gt;&lt;/abbr&gt;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указывает, что последовательность символов является аббревиатурой. С помощью атрибута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title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дается расшифровка сокращения. При наведении на текст появляется подсказка.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</a:rPr>
              <a:t>Тег контактной информации</a:t>
            </a:r>
            <a:endParaRPr b="1"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&lt;</a:t>
            </a:r>
            <a:r>
              <a:rPr b="1" lang="ru" sz="1400">
                <a:solidFill>
                  <a:srgbClr val="DD4B39"/>
                </a:solidFill>
              </a:rPr>
              <a:t>address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&gt;&lt;/</a:t>
            </a:r>
            <a:r>
              <a:rPr b="1" lang="ru" sz="1400">
                <a:solidFill>
                  <a:srgbClr val="DD4B39"/>
                </a:solidFill>
              </a:rPr>
              <a:t>address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&gt;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используется для написания контактной информации. Внутри можно использовать другие теги разметки текста. По умолчанию текст внутри выделен курсивом.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chemeClr val="dk1"/>
                </a:solidFill>
                <a:highlight>
                  <a:srgbClr val="FFFFFF"/>
                </a:highlight>
              </a:rPr>
              <a:t>Тег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</a:rPr>
              <a:t> выделения текста</a:t>
            </a:r>
            <a:endParaRPr b="1"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Тег 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&lt;mark&gt;&lt;/mark&gt;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 обычный текст выделяет визуально. Фоновый цвет тега желтый.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Заголовки и подзаголовки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В html для выделения заголовков используется ряд тегов от </a:t>
            </a:r>
            <a:r>
              <a:rPr b="1" lang="ru" sz="1400">
                <a:solidFill>
                  <a:srgbClr val="DD4B39"/>
                </a:solidFill>
              </a:rPr>
              <a:t>&lt;h1&gt;</a:t>
            </a:r>
            <a:r>
              <a:rPr lang="ru" sz="1400">
                <a:solidFill>
                  <a:srgbClr val="333333"/>
                </a:solidFill>
              </a:rPr>
              <a:t> до </a:t>
            </a:r>
            <a:r>
              <a:rPr b="1" lang="ru" sz="1400">
                <a:solidFill>
                  <a:srgbClr val="EC6550"/>
                </a:solidFill>
              </a:rPr>
              <a:t>&lt;h6&gt;</a:t>
            </a:r>
            <a:r>
              <a:rPr lang="ru" sz="1400">
                <a:solidFill>
                  <a:srgbClr val="EC6550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Порядок идет от самого главного до менее значимого заголовка. В реальной работе очень редко используются заголовки ниже третьего уровня.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&lt;h1&gt;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Заголовок страницы 1 уровня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&lt;/h1&gt;</a:t>
            </a:r>
            <a:r>
              <a:rPr lang="ru" sz="1400">
                <a:solidFill>
                  <a:srgbClr val="333333"/>
                </a:solidFill>
              </a:rPr>
              <a:t> 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&lt;h2&gt;</a:t>
            </a:r>
            <a:r>
              <a:rPr lang="ru" sz="1300">
                <a:solidFill>
                  <a:srgbClr val="333333"/>
                </a:solidFill>
                <a:highlight>
                  <a:schemeClr val="lt1"/>
                </a:highlight>
              </a:rPr>
              <a:t>Заголовок страницы 2 уровня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&lt;/h2&gt;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&lt;h3&gt;</a:t>
            </a:r>
            <a:r>
              <a:rPr lang="ru" sz="1200">
                <a:solidFill>
                  <a:srgbClr val="333333"/>
                </a:solidFill>
                <a:highlight>
                  <a:schemeClr val="lt1"/>
                </a:highlight>
              </a:rPr>
              <a:t>Заголовок страницы 3 уровня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&lt;/h3&gt;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НА ЗАМЕТКУ!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</a:rPr>
              <a:t>На странице сайта рекомендуется размещать как минимум один заголовок первого уровня также стоит правильно использовать заголовки на сайте по причине особого внимания к ним со стороны поисковых систем.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Неупорядоченный или маркированный список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Список данного типа создается с помощью тега </a:t>
            </a:r>
            <a:r>
              <a:rPr b="1" lang="ru" sz="1400">
                <a:solidFill>
                  <a:srgbClr val="DD4B39"/>
                </a:solidFill>
              </a:rPr>
              <a:t>&lt;ul&gt;&lt;/ul&gt;</a:t>
            </a:r>
            <a:r>
              <a:rPr lang="ru" sz="1400">
                <a:solidFill>
                  <a:srgbClr val="333333"/>
                </a:solidFill>
              </a:rPr>
              <a:t> и может содержать в себе элементы списка </a:t>
            </a:r>
            <a:r>
              <a:rPr b="1" lang="ru" sz="1400">
                <a:solidFill>
                  <a:srgbClr val="DD4B39"/>
                </a:solidFill>
              </a:rPr>
              <a:t>&lt;li&gt;&lt;/li&gt;</a:t>
            </a:r>
            <a:r>
              <a:rPr lang="ru" sz="1400">
                <a:solidFill>
                  <a:srgbClr val="333333"/>
                </a:solidFill>
              </a:rPr>
              <a:t>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&lt;ul&gt;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	&lt;li&gt;</a:t>
            </a: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Молоко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&lt;/li&gt;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&lt;li&gt;</a:t>
            </a: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Хлеб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&lt;/li&gt;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&lt;/ul&gt;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Также у тега 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&lt;ul&gt;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 есть атрибут 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type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 который задает вид маркера.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&lt;ul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"disc"&gt;...&lt;/ul&gt;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&lt;ul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"circle"&gt;...&lt;/ul&gt;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&lt;ul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"square"&gt;...&lt;/ul&gt;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33333"/>
                </a:solidFill>
              </a:rPr>
              <a:t>Упорядоченный или нумерованный список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Список данного типа создается с помощью тега </a:t>
            </a:r>
            <a:r>
              <a:rPr b="1" lang="ru" sz="1400">
                <a:solidFill>
                  <a:srgbClr val="DD4B39"/>
                </a:solidFill>
              </a:rPr>
              <a:t>&lt;ol&gt;&lt;/ol&gt;</a:t>
            </a:r>
            <a:r>
              <a:rPr lang="ru" sz="1400">
                <a:solidFill>
                  <a:srgbClr val="333333"/>
                </a:solidFill>
              </a:rPr>
              <a:t> и может содержать в себе элементы списка </a:t>
            </a:r>
            <a:r>
              <a:rPr b="1" lang="ru" sz="1400">
                <a:solidFill>
                  <a:srgbClr val="DD4B39"/>
                </a:solidFill>
              </a:rPr>
              <a:t>&lt;li&gt;&lt;/li&gt;</a:t>
            </a:r>
            <a:r>
              <a:rPr lang="ru" sz="1400">
                <a:solidFill>
                  <a:srgbClr val="333333"/>
                </a:solidFill>
              </a:rPr>
              <a:t>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&lt;ol&gt;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	&lt;li&gt;</a:t>
            </a: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Первый пункт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&lt;/li&gt;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&lt;li&gt;</a:t>
            </a: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Второй пункт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&lt;/li&gt;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&lt;/ol&gt;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У тега 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&lt;ol&gt;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 есть атрибут 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start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 задающий число с которого начинается нумерация.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&lt;ol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start=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"5"&gt;...&lt;/ol&gt;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5206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Многоуровневый список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Списки можно вкладывать друг в друга и уровень вложенности не ограничен.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В многоуровневом списке можно использовать как упорядоченные, так и неупорядоченные списки.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&lt;ul&gt;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  &lt;li&gt;</a:t>
            </a:r>
            <a:r>
              <a:rPr b="1" lang="ru" sz="1400">
                <a:solidFill>
                  <a:srgbClr val="333333"/>
                </a:solidFill>
              </a:rPr>
              <a:t>Мото</a:t>
            </a:r>
            <a:r>
              <a:rPr b="1" lang="ru" sz="1400">
                <a:solidFill>
                  <a:srgbClr val="DD4B39"/>
                </a:solidFill>
              </a:rPr>
              <a:t>&lt;/li&gt;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  &lt;li&gt;</a:t>
            </a:r>
            <a:r>
              <a:rPr b="1" lang="ru" sz="1400">
                <a:solidFill>
                  <a:srgbClr val="333333"/>
                </a:solidFill>
              </a:rPr>
              <a:t>Автомобили</a:t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	&lt;ul&gt;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	  &lt;li&gt;</a:t>
            </a:r>
            <a:r>
              <a:rPr b="1" lang="ru" sz="1400">
                <a:solidFill>
                  <a:srgbClr val="333333"/>
                </a:solidFill>
              </a:rPr>
              <a:t>Легковые</a:t>
            </a:r>
            <a:r>
              <a:rPr b="1" lang="ru" sz="1400">
                <a:solidFill>
                  <a:srgbClr val="DD4B39"/>
                </a:solidFill>
              </a:rPr>
              <a:t>&lt;/li&gt;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	  &lt;li&gt;</a:t>
            </a:r>
            <a:r>
              <a:rPr b="1" lang="ru" sz="1400">
                <a:solidFill>
                  <a:srgbClr val="333333"/>
                </a:solidFill>
              </a:rPr>
              <a:t>Грузовые</a:t>
            </a:r>
            <a:r>
              <a:rPr b="1" lang="ru" sz="1400">
                <a:solidFill>
                  <a:srgbClr val="DD4B39"/>
                </a:solidFill>
              </a:rPr>
              <a:t>&lt;/li&gt;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&lt;/ul&gt;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  &lt;/li&gt;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  &lt;li&gt;</a:t>
            </a:r>
            <a:r>
              <a:rPr b="1" lang="ru" sz="1400">
                <a:solidFill>
                  <a:srgbClr val="333333"/>
                </a:solidFill>
              </a:rPr>
              <a:t>Водный транспорт</a:t>
            </a:r>
            <a:r>
              <a:rPr b="1" lang="ru" sz="1400">
                <a:solidFill>
                  <a:srgbClr val="DD4B39"/>
                </a:solidFill>
              </a:rPr>
              <a:t>&lt;/li&gt;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&lt;/ul&gt;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для работы с текстом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Список определений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Для создания списка определений необходимо использовать три тега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&lt;dl&gt;...&lt;/dl&gt;</a:t>
            </a:r>
            <a:r>
              <a:rPr b="1"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333333"/>
                </a:solidFill>
              </a:rPr>
              <a:t>- открывает и закрывает список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&lt;dt&gt;...&lt;/dt&gt;</a:t>
            </a:r>
            <a:r>
              <a:rPr b="1"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333333"/>
                </a:solidFill>
              </a:rPr>
              <a:t>- содержит название термина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&lt;dd&gt;...&lt;/dd&gt;</a:t>
            </a:r>
            <a:r>
              <a:rPr lang="ru" sz="1200"/>
              <a:t> </a:t>
            </a:r>
            <a:r>
              <a:rPr lang="ru" sz="1200">
                <a:solidFill>
                  <a:srgbClr val="333333"/>
                </a:solidFill>
              </a:rPr>
              <a:t>- содержит определение термина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Например: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&lt;dl&gt;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	&lt;dt&gt;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Сингулярность</a:t>
            </a:r>
            <a:r>
              <a:rPr b="1" lang="ru" sz="1200">
                <a:solidFill>
                  <a:srgbClr val="DD4B39"/>
                </a:solidFill>
              </a:rPr>
              <a:t>&lt;/dt&gt;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	&lt;dd&gt;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Этот термин довольно многолик</a:t>
            </a:r>
            <a:r>
              <a:rPr b="1" lang="ru" sz="1200">
                <a:solidFill>
                  <a:srgbClr val="DD4B39"/>
                </a:solidFill>
              </a:rPr>
              <a:t>&lt;/dd&gt;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&lt;dt&gt;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Нейронная сеть</a:t>
            </a:r>
            <a:r>
              <a:rPr b="1" lang="ru" sz="1200">
                <a:solidFill>
                  <a:srgbClr val="DD4B39"/>
                </a:solidFill>
              </a:rPr>
              <a:t>&lt;/dt&gt;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	&lt;dd&gt;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Совокупность нейронов головного и спинного мозга</a:t>
            </a:r>
            <a:r>
              <a:rPr b="1" lang="ru" sz="1200">
                <a:solidFill>
                  <a:srgbClr val="DD4B39"/>
                </a:solidFill>
              </a:rPr>
              <a:t>&lt;/dd&gt;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&lt;/dl&gt;</a:t>
            </a:r>
            <a:endParaRPr b="1" sz="1200">
              <a:solidFill>
                <a:srgbClr val="DD4B3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 ссылка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Для добавления ссылки на странице используют тег </a:t>
            </a:r>
            <a:r>
              <a:rPr b="1" lang="ru" sz="1400">
                <a:solidFill>
                  <a:srgbClr val="DD4B39"/>
                </a:solidFill>
              </a:rPr>
              <a:t>&lt;a&gt;...&lt;/a&gt;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&lt;a </a:t>
            </a:r>
            <a:r>
              <a:rPr b="1" lang="ru" sz="1400">
                <a:solidFill>
                  <a:srgbClr val="6D9EEB"/>
                </a:solidFill>
              </a:rPr>
              <a:t>href=</a:t>
            </a:r>
            <a:r>
              <a:rPr b="1" lang="ru" sz="1400">
                <a:solidFill>
                  <a:srgbClr val="EC6550"/>
                </a:solidFill>
              </a:rPr>
              <a:t>"</a:t>
            </a:r>
            <a:r>
              <a:rPr b="1" lang="ru" sz="1400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b="1" lang="ru" sz="1400">
                <a:solidFill>
                  <a:srgbClr val="EC6550"/>
                </a:solidFill>
              </a:rPr>
              <a:t>"&gt;</a:t>
            </a:r>
            <a:r>
              <a:rPr b="1" lang="ru" sz="1400">
                <a:solidFill>
                  <a:srgbClr val="333333"/>
                </a:solidFill>
              </a:rPr>
              <a:t>Найди меня!</a:t>
            </a:r>
            <a:r>
              <a:rPr b="1" lang="ru" sz="1400">
                <a:solidFill>
                  <a:srgbClr val="EC6550"/>
                </a:solidFill>
              </a:rPr>
              <a:t>&lt;/a&gt;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У ссылки есть обязательный атрибут </a:t>
            </a:r>
            <a:r>
              <a:rPr b="1" lang="ru" sz="1400">
                <a:solidFill>
                  <a:srgbClr val="6D9EEB"/>
                </a:solidFill>
              </a:rPr>
              <a:t>href </a:t>
            </a:r>
            <a:r>
              <a:rPr lang="ru" sz="1400">
                <a:solidFill>
                  <a:srgbClr val="333333"/>
                </a:solidFill>
              </a:rPr>
              <a:t>в котором задается адрес ссылки.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Виды адресов: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Абсолютные.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Относительные.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Указывающие на страницу.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На файл.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Изображение.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Содержащие якорь.</a:t>
            </a:r>
            <a:endParaRPr b="1" sz="1400">
              <a:solidFill>
                <a:srgbClr val="DD4B3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 ссылка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Дополнительные атрибуты 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Атрибут</a:t>
            </a:r>
            <a:r>
              <a:rPr lang="ru" sz="1400">
                <a:solidFill>
                  <a:srgbClr val="DD4B39"/>
                </a:solidFill>
              </a:rPr>
              <a:t> </a:t>
            </a:r>
            <a:r>
              <a:rPr b="1" lang="ru" sz="1400">
                <a:solidFill>
                  <a:srgbClr val="DD4B39"/>
                </a:solidFill>
              </a:rPr>
              <a:t>title</a:t>
            </a:r>
            <a:r>
              <a:rPr lang="ru" sz="1400">
                <a:solidFill>
                  <a:srgbClr val="DD4B39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добавляет ссылке подсказку которая показывается при наведении на ссылку.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&lt;a </a:t>
            </a:r>
            <a:r>
              <a:rPr b="1" lang="ru" sz="1400">
                <a:solidFill>
                  <a:srgbClr val="6D9EEB"/>
                </a:solidFill>
              </a:rPr>
              <a:t>href=</a:t>
            </a:r>
            <a:r>
              <a:rPr b="1" lang="ru" sz="1400">
                <a:solidFill>
                  <a:srgbClr val="EC6550"/>
                </a:solidFill>
              </a:rPr>
              <a:t>"</a:t>
            </a:r>
            <a:r>
              <a:rPr b="1" lang="ru" sz="1400" u="sng">
                <a:solidFill>
                  <a:schemeClr val="accent5"/>
                </a:solidFill>
                <a:hlinkClick r:id="rId3"/>
              </a:rPr>
              <a:t>http://google.com</a:t>
            </a:r>
            <a:r>
              <a:rPr b="1" lang="ru" sz="1400">
                <a:solidFill>
                  <a:srgbClr val="EC6550"/>
                </a:solidFill>
              </a:rPr>
              <a:t>" </a:t>
            </a:r>
            <a:r>
              <a:rPr b="1" lang="ru" sz="1400">
                <a:solidFill>
                  <a:srgbClr val="6D9EEB"/>
                </a:solidFill>
              </a:rPr>
              <a:t>title=</a:t>
            </a:r>
            <a:r>
              <a:rPr b="1" lang="ru" sz="1400">
                <a:solidFill>
                  <a:srgbClr val="EC6550"/>
                </a:solidFill>
              </a:rPr>
              <a:t>"Поисковая система" &gt;</a:t>
            </a:r>
            <a:r>
              <a:rPr b="1" lang="ru" sz="1400">
                <a:solidFill>
                  <a:srgbClr val="333333"/>
                </a:solidFill>
              </a:rPr>
              <a:t>Найди меня!</a:t>
            </a:r>
            <a:r>
              <a:rPr b="1" lang="ru" sz="1400">
                <a:solidFill>
                  <a:srgbClr val="EC6550"/>
                </a:solidFill>
              </a:rPr>
              <a:t>&lt;/a&gt;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Атрибут</a:t>
            </a:r>
            <a:r>
              <a:rPr lang="ru" sz="1400">
                <a:solidFill>
                  <a:srgbClr val="DD4B39"/>
                </a:solidFill>
              </a:rPr>
              <a:t> </a:t>
            </a:r>
            <a:r>
              <a:rPr b="1" lang="ru" sz="1400">
                <a:solidFill>
                  <a:srgbClr val="DD4B39"/>
                </a:solidFill>
              </a:rPr>
              <a:t>target </a:t>
            </a:r>
            <a:r>
              <a:rPr lang="ru" sz="1400">
                <a:solidFill>
                  <a:srgbClr val="333333"/>
                </a:solidFill>
              </a:rPr>
              <a:t>- управляет открытием документа или страницы. Чаще всего используется со значением </a:t>
            </a:r>
            <a:r>
              <a:rPr b="1" lang="ru" sz="1400">
                <a:solidFill>
                  <a:srgbClr val="DD4B39"/>
                </a:solidFill>
                <a:highlight>
                  <a:srgbClr val="FFFFFF"/>
                </a:highlight>
              </a:rPr>
              <a:t>_blank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если открывать страницу нужно в новом окне.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&lt;a </a:t>
            </a:r>
            <a:r>
              <a:rPr b="1" lang="ru" sz="1400">
                <a:solidFill>
                  <a:srgbClr val="6D9EEB"/>
                </a:solidFill>
              </a:rPr>
              <a:t>href=</a:t>
            </a:r>
            <a:r>
              <a:rPr b="1" lang="ru" sz="1400">
                <a:solidFill>
                  <a:srgbClr val="EC6550"/>
                </a:solidFill>
              </a:rPr>
              <a:t>"</a:t>
            </a:r>
            <a:r>
              <a:rPr b="1" lang="ru" sz="1400" u="sng">
                <a:solidFill>
                  <a:schemeClr val="accent5"/>
                </a:solidFill>
                <a:hlinkClick r:id="rId4"/>
              </a:rPr>
              <a:t>http://google.com</a:t>
            </a:r>
            <a:r>
              <a:rPr b="1" lang="ru" sz="1400">
                <a:solidFill>
                  <a:srgbClr val="EC6550"/>
                </a:solidFill>
              </a:rPr>
              <a:t>" </a:t>
            </a:r>
            <a:r>
              <a:rPr b="1" lang="ru" sz="1400">
                <a:solidFill>
                  <a:srgbClr val="6D9EEB"/>
                </a:solidFill>
              </a:rPr>
              <a:t>target=</a:t>
            </a:r>
            <a:r>
              <a:rPr b="1" lang="ru" sz="1400">
                <a:solidFill>
                  <a:srgbClr val="EC6550"/>
                </a:solidFill>
              </a:rPr>
              <a:t>"_blank" &gt;</a:t>
            </a:r>
            <a:r>
              <a:rPr b="1" lang="ru" sz="1400">
                <a:solidFill>
                  <a:srgbClr val="333333"/>
                </a:solidFill>
              </a:rPr>
              <a:t>Найди меня!</a:t>
            </a:r>
            <a:r>
              <a:rPr b="1" lang="ru" sz="1400">
                <a:solidFill>
                  <a:srgbClr val="EC6550"/>
                </a:solidFill>
              </a:rPr>
              <a:t>&lt;/a&gt;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Менее популярные значения атрибута: </a:t>
            </a:r>
            <a:r>
              <a:rPr b="1" lang="ru" sz="1400">
                <a:solidFill>
                  <a:srgbClr val="DD4B39"/>
                </a:solidFill>
              </a:rPr>
              <a:t>_self, _parent, _top</a:t>
            </a:r>
            <a:endParaRPr b="1" sz="1200">
              <a:solidFill>
                <a:srgbClr val="DD4B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1" type="body"/>
          </p:nvPr>
        </p:nvSpPr>
        <p:spPr>
          <a:xfrm>
            <a:off x="311700" y="286625"/>
            <a:ext cx="8520600" cy="4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3600">
                <a:solidFill>
                  <a:schemeClr val="dk1"/>
                </a:solidFill>
              </a:rPr>
              <a:t>HTML - теги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3600">
                <a:solidFill>
                  <a:srgbClr val="EC6550"/>
                </a:solidFill>
              </a:rPr>
              <a:t>&lt;имя_тега&gt;</a:t>
            </a:r>
            <a:r>
              <a:rPr b="1" lang="ru" sz="3600">
                <a:solidFill>
                  <a:schemeClr val="dk1"/>
                </a:solidFill>
              </a:rPr>
              <a:t> </a:t>
            </a:r>
            <a:r>
              <a:rPr lang="ru" sz="3600">
                <a:solidFill>
                  <a:schemeClr val="dk1"/>
                </a:solidFill>
              </a:rPr>
              <a:t>— тег.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Часто используемые теги:</a:t>
            </a: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EC6550"/>
                </a:solidFill>
              </a:rPr>
              <a:t>&lt;html&gt; &lt;body&gt; &lt;div&gt; &lt;h1&gt; &lt;nav&gt; &lt;ul&gt; &lt;ol&gt; &lt;li&gt; &lt;p&gt; &lt;a&gt;</a:t>
            </a:r>
            <a:br>
              <a:rPr b="1" lang="ru" sz="2400">
                <a:solidFill>
                  <a:srgbClr val="EC6550"/>
                </a:solidFill>
              </a:rPr>
            </a:br>
            <a:r>
              <a:rPr b="1" lang="ru" sz="2400">
                <a:solidFill>
                  <a:srgbClr val="EC6550"/>
                </a:solidFill>
              </a:rPr>
              <a:t>&lt;strong&gt; &lt;img&gt; &lt;video&gt; &lt;audio&gt;</a:t>
            </a:r>
            <a:r>
              <a:rPr lang="ru" sz="1100">
                <a:solidFill>
                  <a:srgbClr val="EC6550"/>
                </a:solidFill>
              </a:rPr>
              <a:t> </a:t>
            </a:r>
            <a:r>
              <a:rPr b="1" lang="ru" sz="2400">
                <a:solidFill>
                  <a:srgbClr val="EC6550"/>
                </a:solidFill>
              </a:rPr>
              <a:t>&lt;form&gt; &lt;input&gt; &lt;button&gt; &lt;label&gt;</a:t>
            </a:r>
            <a:br>
              <a:rPr b="1" lang="ru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 изображение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Для вставки изображения на страницу необходимо использовать тег </a:t>
            </a:r>
            <a:r>
              <a:rPr b="1" lang="ru" sz="1400">
                <a:solidFill>
                  <a:srgbClr val="DD4B39"/>
                </a:solidFill>
              </a:rPr>
              <a:t>&lt;img&gt; </a:t>
            </a:r>
            <a:r>
              <a:rPr lang="ru" sz="1400">
                <a:solidFill>
                  <a:srgbClr val="333333"/>
                </a:solidFill>
              </a:rPr>
              <a:t>с атрибутом </a:t>
            </a:r>
            <a:r>
              <a:rPr b="1" lang="ru" sz="1400">
                <a:solidFill>
                  <a:srgbClr val="569CD6"/>
                </a:solidFill>
              </a:rPr>
              <a:t>src </a:t>
            </a:r>
            <a:r>
              <a:rPr lang="ru" sz="1400">
                <a:solidFill>
                  <a:srgbClr val="333333"/>
                </a:solidFill>
              </a:rPr>
              <a:t>в котором нужно указать адрес картинки.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&lt;img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src=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"img/house.jpg"&gt;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Дополнительные атрибуты изображения</a:t>
            </a:r>
            <a:endParaRPr b="1"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alt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- альтернативный текст для изображения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width</a:t>
            </a: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- ширина изображения. Может быть px и процентах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height</a:t>
            </a:r>
            <a:r>
              <a:rPr b="1" lang="ru" sz="14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- высота изображения. Может быть px и процентах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&lt;img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src=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"img/house.jpg"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width=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"100%"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height=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"100"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alt=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"Картинка с зеленым домом!" &gt;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таблиц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85206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Для создания таблицы необходимо использовать три тега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&lt;table&gt;...&lt;/table&gt;</a:t>
            </a:r>
            <a:r>
              <a:rPr b="1"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333333"/>
                </a:solidFill>
              </a:rPr>
              <a:t>- открывает и закрывает таблицу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&lt;tr&gt;...&lt;/tr&gt;</a:t>
            </a:r>
            <a:r>
              <a:rPr b="1"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333333"/>
                </a:solidFill>
              </a:rPr>
              <a:t>- добавляет строку в таблицу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&lt;td&gt;...&lt;/td&gt;</a:t>
            </a:r>
            <a:r>
              <a:rPr lang="ru" sz="1200"/>
              <a:t> </a:t>
            </a:r>
            <a:r>
              <a:rPr lang="ru" sz="1200">
                <a:solidFill>
                  <a:srgbClr val="333333"/>
                </a:solidFill>
              </a:rPr>
              <a:t>- добавляет ячейку в строку таблицы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</a:rPr>
              <a:t>В каждой строке должно быть одинаковое количество ячеек.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Например: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&lt;table&gt;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	&lt;tr&gt;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		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Ячейка 1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Ячейка 2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&lt;/tr&gt;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&lt;/table&gt;</a:t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таблиц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В таблице мы можем добавлять заголовки столбцам или строкам. Для обозначения заголовка используется тег </a:t>
            </a:r>
            <a:r>
              <a:rPr b="1" lang="ru" sz="1400">
                <a:solidFill>
                  <a:srgbClr val="DD4B39"/>
                </a:solidFill>
              </a:rPr>
              <a:t>&lt;th&gt;</a:t>
            </a:r>
            <a:r>
              <a:rPr lang="ru" sz="1400">
                <a:solidFill>
                  <a:srgbClr val="333333"/>
                </a:solidFill>
              </a:rPr>
              <a:t> он располагается внутри </a:t>
            </a:r>
            <a:r>
              <a:rPr b="1" lang="ru" sz="1400">
                <a:solidFill>
                  <a:srgbClr val="DD4B39"/>
                </a:solidFill>
              </a:rPr>
              <a:t>&lt;tr&gt;</a:t>
            </a:r>
            <a:r>
              <a:rPr lang="ru" sz="1400">
                <a:solidFill>
                  <a:srgbClr val="333333"/>
                </a:solidFill>
              </a:rPr>
              <a:t> и аналогичен </a:t>
            </a:r>
            <a:r>
              <a:rPr b="1" lang="ru" sz="1400">
                <a:solidFill>
                  <a:srgbClr val="DD4B39"/>
                </a:solidFill>
              </a:rPr>
              <a:t>&lt;td&gt;. </a:t>
            </a:r>
            <a:r>
              <a:rPr lang="ru" sz="1400">
                <a:solidFill>
                  <a:srgbClr val="333333"/>
                </a:solidFill>
              </a:rPr>
              <a:t>Текст внутри </a:t>
            </a:r>
            <a:r>
              <a:rPr b="1" lang="ru" sz="1400">
                <a:solidFill>
                  <a:srgbClr val="DD4B39"/>
                </a:solidFill>
              </a:rPr>
              <a:t>&lt;th&gt;</a:t>
            </a:r>
            <a:r>
              <a:rPr lang="ru" sz="1400">
                <a:solidFill>
                  <a:srgbClr val="333333"/>
                </a:solidFill>
              </a:rPr>
              <a:t> выравнивается </a:t>
            </a:r>
            <a:r>
              <a:rPr b="1" lang="ru" sz="1400">
                <a:solidFill>
                  <a:srgbClr val="333333"/>
                </a:solidFill>
              </a:rPr>
              <a:t>по центру</a:t>
            </a:r>
            <a:r>
              <a:rPr lang="ru" sz="1400">
                <a:solidFill>
                  <a:srgbClr val="333333"/>
                </a:solidFill>
              </a:rPr>
              <a:t> и показывается </a:t>
            </a:r>
            <a:r>
              <a:rPr b="1" lang="ru" sz="1400">
                <a:solidFill>
                  <a:srgbClr val="333333"/>
                </a:solidFill>
              </a:rPr>
              <a:t>жирным.</a:t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&lt;table&gt;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		&lt;th&gt;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Магазин</a:t>
            </a:r>
            <a:r>
              <a:rPr b="1" lang="ru" sz="1200">
                <a:solidFill>
                  <a:srgbClr val="DD4B39"/>
                </a:solidFill>
              </a:rPr>
              <a:t>&lt;/th&gt;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&lt;th&gt;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Количество товара</a:t>
            </a:r>
            <a:r>
              <a:rPr b="1" lang="ru" sz="1200">
                <a:solidFill>
                  <a:srgbClr val="DD4B39"/>
                </a:solidFill>
              </a:rPr>
              <a:t>&lt;/th&gt;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&lt;/tr&gt;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		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Пятерочка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345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&lt;/tr&gt;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&lt;/table&gt;</a:t>
            </a:r>
            <a:endParaRPr b="1"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таблиц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В таблицам также можно задавать заголовки используя тег </a:t>
            </a:r>
            <a:r>
              <a:rPr b="1" lang="ru" sz="1400">
                <a:solidFill>
                  <a:srgbClr val="DD4B39"/>
                </a:solidFill>
              </a:rPr>
              <a:t>&lt;caption&gt;...&lt;/caption&gt;</a:t>
            </a:r>
            <a:r>
              <a:rPr lang="ru" sz="1400">
                <a:solidFill>
                  <a:srgbClr val="333333"/>
                </a:solidFill>
              </a:rPr>
              <a:t>. Заголовок отображается </a:t>
            </a:r>
            <a:r>
              <a:rPr b="1" lang="ru" sz="1400">
                <a:solidFill>
                  <a:srgbClr val="333333"/>
                </a:solidFill>
              </a:rPr>
              <a:t>сверху</a:t>
            </a:r>
            <a:r>
              <a:rPr lang="ru" sz="1400">
                <a:solidFill>
                  <a:srgbClr val="333333"/>
                </a:solidFill>
              </a:rPr>
              <a:t> таблицы и выравнивается </a:t>
            </a:r>
            <a:r>
              <a:rPr b="1" lang="ru" sz="1400">
                <a:solidFill>
                  <a:srgbClr val="333333"/>
                </a:solidFill>
              </a:rPr>
              <a:t>по центру. </a:t>
            </a:r>
            <a:r>
              <a:rPr lang="ru" sz="1400">
                <a:solidFill>
                  <a:srgbClr val="333333"/>
                </a:solidFill>
              </a:rPr>
              <a:t>Позицию и выравнивание можно изменить стилями.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&lt;table&gt;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&lt;caption&gt;</a:t>
            </a:r>
            <a:r>
              <a:rPr lang="ru" sz="1200">
                <a:solidFill>
                  <a:srgbClr val="333333"/>
                </a:solidFill>
              </a:rPr>
              <a:t>Учет по магазинам</a:t>
            </a:r>
            <a:r>
              <a:rPr b="1" lang="ru" sz="1200">
                <a:solidFill>
                  <a:srgbClr val="DD4B39"/>
                </a:solidFill>
              </a:rPr>
              <a:t>&lt;/caption&gt;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		&lt;th&gt;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Магазин</a:t>
            </a:r>
            <a:r>
              <a:rPr b="1" lang="ru" sz="1200">
                <a:solidFill>
                  <a:srgbClr val="DD4B39"/>
                </a:solidFill>
              </a:rPr>
              <a:t>&lt;/th&gt;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&lt;th&gt;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Количество товара</a:t>
            </a:r>
            <a:r>
              <a:rPr b="1" lang="ru" sz="1200">
                <a:solidFill>
                  <a:srgbClr val="DD4B39"/>
                </a:solidFill>
              </a:rPr>
              <a:t>&lt;/th&gt;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&lt;/tr&gt;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		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Пятерочка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345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&lt;/tr&gt;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&lt;/table&gt;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таблиц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152475"/>
            <a:ext cx="85206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Кроме всего мы можем объединять строки и столбцы у таблиц. Это делается с помощью добавления атрибутов тегам </a:t>
            </a:r>
            <a:r>
              <a:rPr b="1" lang="ru" sz="1400">
                <a:solidFill>
                  <a:srgbClr val="DD4B39"/>
                </a:solidFill>
              </a:rPr>
              <a:t>&lt;th&gt;</a:t>
            </a:r>
            <a:r>
              <a:rPr lang="ru" sz="1400">
                <a:solidFill>
                  <a:srgbClr val="333333"/>
                </a:solidFill>
              </a:rPr>
              <a:t> и </a:t>
            </a:r>
            <a:r>
              <a:rPr b="1" lang="ru" sz="1400">
                <a:solidFill>
                  <a:srgbClr val="DD4B39"/>
                </a:solidFill>
              </a:rPr>
              <a:t>&lt;td&gt;</a:t>
            </a:r>
            <a:r>
              <a:rPr lang="ru" sz="1400">
                <a:solidFill>
                  <a:srgbClr val="333333"/>
                </a:solidFill>
              </a:rPr>
              <a:t>. 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colspan</a:t>
            </a:r>
            <a:r>
              <a:rPr lang="ru" sz="1400">
                <a:solidFill>
                  <a:srgbClr val="333333"/>
                </a:solidFill>
              </a:rPr>
              <a:t> - объединяет столбцы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rowspan</a:t>
            </a:r>
            <a:r>
              <a:rPr lang="ru" sz="1400">
                <a:solidFill>
                  <a:srgbClr val="333333"/>
                </a:solidFill>
              </a:rPr>
              <a:t> - объединяет строки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&lt;table&gt;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		&lt;td </a:t>
            </a:r>
            <a:r>
              <a:rPr b="1" lang="ru" sz="1200">
                <a:solidFill>
                  <a:srgbClr val="569CD6"/>
                </a:solidFill>
                <a:highlight>
                  <a:schemeClr val="lt1"/>
                </a:highlight>
              </a:rPr>
              <a:t>colspan=</a:t>
            </a:r>
            <a:r>
              <a:rPr b="1" lang="ru" sz="1200">
                <a:solidFill>
                  <a:srgbClr val="EC6550"/>
                </a:solidFill>
                <a:highlight>
                  <a:schemeClr val="lt1"/>
                </a:highlight>
              </a:rPr>
              <a:t>"2"</a:t>
            </a:r>
            <a:r>
              <a:rPr b="1" lang="ru" sz="1200">
                <a:solidFill>
                  <a:srgbClr val="DD4B39"/>
                </a:solidFill>
              </a:rPr>
              <a:t>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Ячейка на два столбца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&lt;/tr&gt;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		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Ячейка на 1 столбец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DD4B39"/>
                </a:solidFill>
              </a:rPr>
              <a:t>&lt;td&gt;</a:t>
            </a:r>
            <a:r>
              <a:rPr lang="ru" sz="1200">
                <a:solidFill>
                  <a:srgbClr val="363636"/>
                </a:solidFill>
                <a:highlight>
                  <a:srgbClr val="FFFFFF"/>
                </a:highlight>
              </a:rPr>
              <a:t>Ячейка на 1 столбец</a:t>
            </a:r>
            <a:r>
              <a:rPr b="1" lang="ru" sz="1200">
                <a:solidFill>
                  <a:srgbClr val="DD4B39"/>
                </a:solidFill>
              </a:rPr>
              <a:t>&lt;/td&gt;</a:t>
            </a:r>
            <a:endParaRPr b="1" sz="12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&lt;/tr&gt;</a:t>
            </a:r>
            <a:endParaRPr b="1" sz="12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DD4B39"/>
                </a:solidFill>
              </a:rPr>
              <a:t>&lt;/table&gt;</a:t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Для добавления формы на страницу используется тег </a:t>
            </a:r>
            <a:r>
              <a:rPr b="1" lang="ru" sz="1400">
                <a:solidFill>
                  <a:srgbClr val="DD4B39"/>
                </a:solidFill>
              </a:rPr>
              <a:t>&lt;form&gt;...&lt;/form&gt;</a:t>
            </a:r>
            <a:r>
              <a:rPr lang="ru" sz="1400">
                <a:solidFill>
                  <a:srgbClr val="333333"/>
                </a:solidFill>
              </a:rPr>
              <a:t> у этого тега есть два важных атрибута </a:t>
            </a:r>
            <a:r>
              <a:rPr b="1" lang="ru" sz="1400">
                <a:solidFill>
                  <a:srgbClr val="569CD6"/>
                </a:solidFill>
              </a:rPr>
              <a:t>action</a:t>
            </a:r>
            <a:r>
              <a:rPr lang="ru" sz="1400">
                <a:solidFill>
                  <a:srgbClr val="333333"/>
                </a:solidFill>
              </a:rPr>
              <a:t> и </a:t>
            </a:r>
            <a:r>
              <a:rPr b="1" lang="ru" sz="1400">
                <a:solidFill>
                  <a:srgbClr val="569CD6"/>
                </a:solidFill>
              </a:rPr>
              <a:t>method</a:t>
            </a:r>
            <a:r>
              <a:rPr lang="ru" sz="1400">
                <a:solidFill>
                  <a:srgbClr val="333333"/>
                </a:solidFill>
              </a:rPr>
              <a:t>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action</a:t>
            </a:r>
            <a:r>
              <a:rPr lang="ru" sz="1400">
                <a:solidFill>
                  <a:srgbClr val="569CD6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задает адрес куда отправлять данные формы.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method</a:t>
            </a:r>
            <a:r>
              <a:rPr lang="ru" sz="1400">
                <a:solidFill>
                  <a:srgbClr val="569CD6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задает метод передачи данных. Обычно это </a:t>
            </a:r>
            <a:r>
              <a:rPr b="1" lang="ru" sz="1400">
                <a:solidFill>
                  <a:srgbClr val="333333"/>
                </a:solidFill>
              </a:rPr>
              <a:t>get</a:t>
            </a:r>
            <a:r>
              <a:rPr lang="ru" sz="1400">
                <a:solidFill>
                  <a:srgbClr val="333333"/>
                </a:solidFill>
              </a:rPr>
              <a:t> или </a:t>
            </a:r>
            <a:r>
              <a:rPr b="1" lang="ru" sz="1400">
                <a:solidFill>
                  <a:srgbClr val="333333"/>
                </a:solidFill>
              </a:rPr>
              <a:t>post</a:t>
            </a:r>
            <a:r>
              <a:rPr lang="ru" sz="1400">
                <a:solidFill>
                  <a:srgbClr val="333333"/>
                </a:solidFill>
              </a:rPr>
              <a:t>. По умолчанию </a:t>
            </a:r>
            <a:r>
              <a:rPr b="1" lang="ru" sz="1400">
                <a:solidFill>
                  <a:srgbClr val="333333"/>
                </a:solidFill>
              </a:rPr>
              <a:t>get</a:t>
            </a:r>
            <a:r>
              <a:rPr lang="ru" sz="1400">
                <a:solidFill>
                  <a:srgbClr val="333333"/>
                </a:solidFill>
              </a:rPr>
              <a:t>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&lt;form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action=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"https://itproger.com/login/"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method=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"post"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	</a:t>
            </a:r>
            <a:r>
              <a:rPr b="1" lang="ru" sz="1400">
                <a:solidFill>
                  <a:srgbClr val="7D7D7D"/>
                </a:solidFill>
              </a:rPr>
              <a:t>&lt;!-- Поля формы. --&gt;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&lt;/form&gt;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Большая часть полей в форме задаются с помощью тега</a:t>
            </a:r>
            <a:r>
              <a:rPr lang="ru" sz="1400"/>
              <a:t> </a:t>
            </a:r>
            <a:r>
              <a:rPr b="1" lang="ru" sz="1400">
                <a:solidFill>
                  <a:srgbClr val="DD4B39"/>
                </a:solidFill>
              </a:rPr>
              <a:t>&lt;input&gt; </a:t>
            </a:r>
            <a:r>
              <a:rPr lang="ru" sz="1400">
                <a:solidFill>
                  <a:srgbClr val="333333"/>
                </a:solidFill>
              </a:rPr>
              <a:t>у тега есть два обязательных атрибута </a:t>
            </a:r>
            <a:r>
              <a:rPr b="1" lang="ru" sz="1400">
                <a:solidFill>
                  <a:srgbClr val="569CD6"/>
                </a:solidFill>
              </a:rPr>
              <a:t>type</a:t>
            </a:r>
            <a:r>
              <a:rPr lang="ru" sz="1400">
                <a:solidFill>
                  <a:srgbClr val="333333"/>
                </a:solidFill>
              </a:rPr>
              <a:t> и </a:t>
            </a:r>
            <a:r>
              <a:rPr b="1" lang="ru" sz="1400">
                <a:solidFill>
                  <a:srgbClr val="569CD6"/>
                </a:solidFill>
              </a:rPr>
              <a:t>name</a:t>
            </a:r>
            <a:r>
              <a:rPr lang="ru" sz="1400">
                <a:solidFill>
                  <a:srgbClr val="333333"/>
                </a:solidFill>
              </a:rPr>
              <a:t>. 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type</a:t>
            </a:r>
            <a:r>
              <a:rPr lang="ru" sz="1400">
                <a:solidFill>
                  <a:srgbClr val="569CD6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задает тип поля и влияет на то как поле отображается в браузере. По умолчанию тип </a:t>
            </a:r>
            <a:r>
              <a:rPr b="1" lang="ru" sz="1400">
                <a:solidFill>
                  <a:srgbClr val="333333"/>
                </a:solidFill>
              </a:rPr>
              <a:t>text</a:t>
            </a:r>
            <a:r>
              <a:rPr lang="ru" sz="1400">
                <a:solidFill>
                  <a:srgbClr val="333333"/>
                </a:solidFill>
              </a:rPr>
              <a:t>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name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необходим для того чтобы считать информацию с поля на сервере.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Дополнительные атрибуты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569CD6"/>
                </a:solidFill>
              </a:rPr>
              <a:t>id</a:t>
            </a:r>
            <a:r>
              <a:rPr lang="ru" sz="1400">
                <a:solidFill>
                  <a:srgbClr val="569CD6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уникальный идентификатор поля. Используется для связи поля и подписи также для удобного выбора поля в коде JavaScript.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569CD6"/>
                </a:solidFill>
              </a:rPr>
              <a:t>value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в этом атрибуте хранится значение поля.</a:t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Для создания подписи к полю существует тег </a:t>
            </a:r>
            <a:r>
              <a:rPr b="1" lang="ru" sz="1400">
                <a:solidFill>
                  <a:srgbClr val="DD4B39"/>
                </a:solidFill>
              </a:rPr>
              <a:t>&lt;label&gt;&lt;/label&gt;</a:t>
            </a:r>
            <a:r>
              <a:rPr lang="ru" sz="1400">
                <a:solidFill>
                  <a:srgbClr val="333333"/>
                </a:solidFill>
              </a:rPr>
              <a:t> используется с атрибутом </a:t>
            </a:r>
            <a:r>
              <a:rPr b="1" lang="ru" sz="1400">
                <a:solidFill>
                  <a:srgbClr val="569CD6"/>
                </a:solidFill>
              </a:rPr>
              <a:t>for</a:t>
            </a:r>
            <a:r>
              <a:rPr lang="ru" sz="1400">
                <a:solidFill>
                  <a:srgbClr val="569CD6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который связывает подпись и поле.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&lt;form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action=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"https://itproger.com/login/"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method=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"post"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&lt;label&gt; </a:t>
            </a:r>
            <a:r>
              <a:rPr b="1" lang="ru" sz="1400">
                <a:solidFill>
                  <a:srgbClr val="333333"/>
                </a:solidFill>
              </a:rPr>
              <a:t>Имя </a:t>
            </a: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"text"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"user-name"</a:t>
            </a:r>
            <a:r>
              <a:rPr b="1" lang="ru" sz="1400">
                <a:solidFill>
                  <a:srgbClr val="DD4B39"/>
                </a:solidFill>
              </a:rPr>
              <a:t>&gt;&lt;/label&gt;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&lt;/form&gt;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&lt;form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action=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"https://itproger.com/login/"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method=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"post"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&lt;label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for=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"user-name-id"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r>
              <a:rPr b="1" lang="ru" sz="1400">
                <a:solidFill>
                  <a:srgbClr val="333333"/>
                </a:solidFill>
              </a:rPr>
              <a:t>Имя</a:t>
            </a:r>
            <a:r>
              <a:rPr b="1" lang="ru" sz="1400">
                <a:solidFill>
                  <a:srgbClr val="DD4B39"/>
                </a:solidFill>
              </a:rPr>
              <a:t>&lt;/label&gt;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id=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"user-name-id"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"text"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"user-name"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&lt;/form&gt;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333333"/>
                </a:solidFill>
              </a:rPr>
              <a:t>Значения атрибута </a:t>
            </a:r>
            <a:r>
              <a:rPr b="1" lang="ru">
                <a:solidFill>
                  <a:srgbClr val="569CD6"/>
                </a:solidFill>
              </a:rPr>
              <a:t>type</a:t>
            </a:r>
            <a:r>
              <a:rPr lang="ru">
                <a:solidFill>
                  <a:srgbClr val="333333"/>
                </a:solidFill>
              </a:rPr>
              <a:t> у тега </a:t>
            </a:r>
            <a:r>
              <a:rPr b="1" lang="ru">
                <a:solidFill>
                  <a:srgbClr val="DD4B39"/>
                </a:solidFill>
              </a:rPr>
              <a:t>&lt;input&gt;</a:t>
            </a:r>
            <a:endParaRPr b="1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password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- значение поля с данным атрибутом будет отображаться звездочками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"password"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"user-password"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checkbox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- создает поле галочку.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checkbox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 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"user-policy"  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checked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radio </a:t>
            </a:r>
            <a:r>
              <a:rPr lang="ru" sz="1400">
                <a:solidFill>
                  <a:srgbClr val="333333"/>
                </a:solidFill>
              </a:rPr>
              <a:t>- переключатель. Тип поля для выбора варианта. Обычно это группа полей которая связана именем. У поля переключатель всегда должен быть атрибут </a:t>
            </a:r>
            <a:r>
              <a:rPr b="1" lang="ru" sz="1400">
                <a:solidFill>
                  <a:srgbClr val="569CD6"/>
                </a:solidFill>
              </a:rPr>
              <a:t>value</a:t>
            </a:r>
            <a:endParaRPr b="1" sz="1400"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&lt;label&gt; </a:t>
            </a:r>
            <a:r>
              <a:rPr lang="ru" sz="1400">
                <a:solidFill>
                  <a:srgbClr val="333333"/>
                </a:solidFill>
              </a:rPr>
              <a:t>Есть машина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radio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 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"user-car"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"yes"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checked</a:t>
            </a:r>
            <a:r>
              <a:rPr b="1" lang="ru" sz="1400">
                <a:solidFill>
                  <a:srgbClr val="DD4B39"/>
                </a:solidFill>
              </a:rPr>
              <a:t>&gt;&lt;/label&gt;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&lt;label&gt; </a:t>
            </a:r>
            <a:r>
              <a:rPr lang="ru" sz="1400">
                <a:solidFill>
                  <a:srgbClr val="333333"/>
                </a:solidFill>
              </a:rPr>
              <a:t>Нет машины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radio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 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"user-car"  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"no"</a:t>
            </a:r>
            <a:r>
              <a:rPr b="1" lang="ru" sz="1400">
                <a:solidFill>
                  <a:srgbClr val="DD4B39"/>
                </a:solidFill>
              </a:rPr>
              <a:t>&gt;&lt;/label&gt;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 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file</a:t>
            </a:r>
            <a:r>
              <a:rPr lang="ru" sz="1400">
                <a:solidFill>
                  <a:srgbClr val="569CD6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- добавляет поле для загрузки файлов. При вставке поля в форму требует обязательно наличие у формы атрибута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enctype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 со значением  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multipart/form-data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.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file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avatar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hidden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333333"/>
                </a:solidFill>
              </a:rPr>
              <a:t>- делает поле скрытым от пользователя. При этом данные с этого поля передаются на сервер.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hidden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token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button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 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- создает кнопку для отправки формы. В обычных случаях не требует атрибута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</a:t>
            </a:r>
            <a:r>
              <a:rPr lang="ru" sz="1400">
                <a:solidFill>
                  <a:srgbClr val="333333"/>
                </a:solidFill>
                <a:highlight>
                  <a:schemeClr val="lt1"/>
                </a:highlight>
              </a:rPr>
              <a:t>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&lt;input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type=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button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 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  <a:highlight>
                  <a:schemeClr val="lt1"/>
                </a:highlight>
              </a:rPr>
              <a:t>Отправить!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Можно заменить тегом кнопки.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&lt;button&gt;</a:t>
            </a:r>
            <a:r>
              <a:rPr b="1" lang="ru" sz="1400">
                <a:solidFill>
                  <a:srgbClr val="333333"/>
                </a:solidFill>
              </a:rPr>
              <a:t>Отправить!</a:t>
            </a:r>
            <a:r>
              <a:rPr b="1" lang="ru" sz="1400">
                <a:solidFill>
                  <a:srgbClr val="DD4B39"/>
                </a:solidFill>
              </a:rPr>
              <a:t>&lt;/button&gt;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Парные теги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3000">
                <a:solidFill>
                  <a:srgbClr val="EC6550"/>
                </a:solidFill>
              </a:rPr>
              <a:t>&lt;p&gt;</a:t>
            </a:r>
            <a:r>
              <a:rPr b="1" lang="ru" sz="3000">
                <a:solidFill>
                  <a:schemeClr val="dk1"/>
                </a:solidFill>
              </a:rPr>
              <a:t> </a:t>
            </a:r>
            <a:r>
              <a:rPr b="1" lang="ru" sz="2400">
                <a:solidFill>
                  <a:srgbClr val="7D7D7D"/>
                </a:solidFill>
              </a:rPr>
              <a:t>&lt;!-- открывающий тег --&gt;</a:t>
            </a:r>
            <a:endParaRPr b="1" sz="3000">
              <a:solidFill>
                <a:srgbClr val="7D7D7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chemeClr val="dk1"/>
                </a:solidFill>
              </a:rPr>
              <a:t>Содержимое тега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EC6550"/>
                </a:solidFill>
              </a:rPr>
              <a:t>&lt;/p&gt; </a:t>
            </a:r>
            <a:r>
              <a:rPr b="1" lang="ru" sz="2400">
                <a:solidFill>
                  <a:srgbClr val="7D7D7D"/>
                </a:solidFill>
              </a:rPr>
              <a:t>&lt;!-- закрывающий тег --&gt;</a:t>
            </a:r>
            <a:r>
              <a:rPr b="1" lang="ru" sz="3000">
                <a:solidFill>
                  <a:schemeClr val="dk1"/>
                </a:solidFill>
              </a:rPr>
              <a:t> </a:t>
            </a:r>
            <a:r>
              <a:rPr lang="ru" sz="1100">
                <a:solidFill>
                  <a:schemeClr val="dk1"/>
                </a:solidFill>
              </a:rPr>
              <a:t>	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Раскрывающийся список или селект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Селект </a:t>
            </a:r>
            <a:r>
              <a:rPr b="1" lang="ru" sz="1400">
                <a:solidFill>
                  <a:srgbClr val="DD4B39"/>
                </a:solidFill>
              </a:rPr>
              <a:t>&lt;select&gt;...&lt;/select&gt;</a:t>
            </a:r>
            <a:r>
              <a:rPr lang="ru" sz="1400">
                <a:solidFill>
                  <a:srgbClr val="333333"/>
                </a:solidFill>
              </a:rPr>
              <a:t> так же как и переключатель используется для выбора варианта.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Чтобы задать варианты нужно внутрь вставить теги </a:t>
            </a:r>
            <a:r>
              <a:rPr b="1" lang="ru" sz="1400">
                <a:solidFill>
                  <a:srgbClr val="EC6550"/>
                </a:solidFill>
              </a:rPr>
              <a:t>&lt;option&gt;...&lt;/option&gt;</a:t>
            </a:r>
            <a:r>
              <a:rPr b="1" lang="ru" sz="1400">
                <a:solidFill>
                  <a:srgbClr val="333333"/>
                </a:solidFill>
              </a:rPr>
              <a:t>.</a:t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&lt;select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"color"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&lt;option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"red"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r>
              <a:rPr lang="ru" sz="1400">
                <a:solidFill>
                  <a:srgbClr val="333333"/>
                </a:solidFill>
              </a:rPr>
              <a:t>Красный</a:t>
            </a:r>
            <a:r>
              <a:rPr b="1" lang="ru" sz="1400">
                <a:solidFill>
                  <a:srgbClr val="DD4B39"/>
                </a:solidFill>
              </a:rPr>
              <a:t>&lt;/option&gt;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&lt;option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"green"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r>
              <a:rPr lang="ru" sz="1400">
                <a:solidFill>
                  <a:srgbClr val="333333"/>
                </a:solidFill>
              </a:rPr>
              <a:t>Зеленый</a:t>
            </a:r>
            <a:r>
              <a:rPr b="1" lang="ru" sz="1400">
                <a:solidFill>
                  <a:srgbClr val="DD4B39"/>
                </a:solidFill>
              </a:rPr>
              <a:t>&lt;/option&gt;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&lt;/select&gt;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На сервер отправляется значение в атрибуте </a:t>
            </a:r>
            <a:r>
              <a:rPr b="1" lang="ru" sz="1400">
                <a:solidFill>
                  <a:srgbClr val="569CD6"/>
                </a:solidFill>
              </a:rPr>
              <a:t>value</a:t>
            </a:r>
            <a:r>
              <a:rPr lang="ru" sz="1400">
                <a:solidFill>
                  <a:srgbClr val="333333"/>
                </a:solidFill>
              </a:rPr>
              <a:t> если такой не задан, то отправится текст в </a:t>
            </a:r>
            <a:r>
              <a:rPr b="1" lang="ru" sz="1400">
                <a:solidFill>
                  <a:srgbClr val="DD4B39"/>
                </a:solidFill>
              </a:rPr>
              <a:t>&lt;option&gt;</a:t>
            </a:r>
            <a:r>
              <a:rPr lang="ru" sz="1400">
                <a:solidFill>
                  <a:srgbClr val="333333"/>
                </a:solidFill>
              </a:rPr>
              <a:t>.</a:t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Селект с множественным выбором 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В отличии от радиокнопок в селектах можно выбирать несколько вариантов из списка. Для этого тегу нужно добавить атрибут </a:t>
            </a:r>
            <a:r>
              <a:rPr b="1" lang="ru" sz="1400">
                <a:solidFill>
                  <a:srgbClr val="569CD6"/>
                </a:solidFill>
              </a:rPr>
              <a:t>multiple</a:t>
            </a:r>
            <a:r>
              <a:rPr lang="ru" sz="1400">
                <a:solidFill>
                  <a:srgbClr val="333333"/>
                </a:solidFill>
              </a:rPr>
              <a:t>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&lt;select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"cars[]" </a:t>
            </a:r>
            <a:r>
              <a:rPr b="1" lang="ru" sz="1400">
                <a:solidFill>
                  <a:srgbClr val="569CD6"/>
                </a:solidFill>
              </a:rPr>
              <a:t>multiple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&lt;option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"lada"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r>
              <a:rPr lang="ru" sz="1400">
                <a:solidFill>
                  <a:srgbClr val="333333"/>
                </a:solidFill>
              </a:rPr>
              <a:t>Lada</a:t>
            </a:r>
            <a:r>
              <a:rPr b="1" lang="ru" sz="1400">
                <a:solidFill>
                  <a:srgbClr val="DD4B39"/>
                </a:solidFill>
              </a:rPr>
              <a:t>&lt;/option&gt;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&lt;option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"bmw"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selected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r>
              <a:rPr lang="ru" sz="1400">
                <a:solidFill>
                  <a:srgbClr val="333333"/>
                </a:solidFill>
              </a:rPr>
              <a:t>BMW</a:t>
            </a:r>
            <a:r>
              <a:rPr b="1" lang="ru" sz="1400">
                <a:solidFill>
                  <a:srgbClr val="DD4B39"/>
                </a:solidFill>
              </a:rPr>
              <a:t>&lt;/option&gt;</a:t>
            </a:r>
            <a:endParaRPr b="1" sz="1400">
              <a:solidFill>
                <a:srgbClr val="DD4B39"/>
              </a:solidFill>
            </a:endParaRPr>
          </a:p>
          <a:p>
            <a:pPr indent="45720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&lt;option</a:t>
            </a:r>
            <a:r>
              <a:rPr b="1" lang="ru" sz="1400">
                <a:solidFill>
                  <a:srgbClr val="333333"/>
                </a:solidFill>
              </a:rPr>
              <a:t>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value=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"lexus"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r>
              <a:rPr lang="ru" sz="1400">
                <a:solidFill>
                  <a:srgbClr val="333333"/>
                </a:solidFill>
              </a:rPr>
              <a:t>Lexus</a:t>
            </a:r>
            <a:r>
              <a:rPr b="1" lang="ru" sz="1400">
                <a:solidFill>
                  <a:srgbClr val="DD4B39"/>
                </a:solidFill>
              </a:rPr>
              <a:t>&lt;/option&gt;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&lt;/select&gt;</a:t>
            </a:r>
            <a:endParaRPr b="1" sz="14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Теги формы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Многострочное поле ввода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Для передачи большого объема текста используют поле </a:t>
            </a:r>
            <a:r>
              <a:rPr b="1" lang="ru" sz="1400">
                <a:solidFill>
                  <a:srgbClr val="DD4B39"/>
                </a:solidFill>
              </a:rPr>
              <a:t>&lt;textarea&gt;&lt;/textarea&gt;</a:t>
            </a:r>
            <a:r>
              <a:rPr lang="ru" sz="1400">
                <a:solidFill>
                  <a:srgbClr val="333333"/>
                </a:solidFill>
              </a:rPr>
              <a:t>.  Кроме атрибутов </a:t>
            </a:r>
            <a:r>
              <a:rPr b="1" lang="ru" sz="1400">
                <a:solidFill>
                  <a:srgbClr val="569CD6"/>
                </a:solidFill>
              </a:rPr>
              <a:t>name</a:t>
            </a:r>
            <a:r>
              <a:rPr lang="ru" sz="1400">
                <a:solidFill>
                  <a:srgbClr val="333333"/>
                </a:solidFill>
              </a:rPr>
              <a:t> и </a:t>
            </a:r>
            <a:r>
              <a:rPr b="1" lang="ru" sz="1400">
                <a:solidFill>
                  <a:srgbClr val="569CD6"/>
                </a:solidFill>
              </a:rPr>
              <a:t>id</a:t>
            </a:r>
            <a:r>
              <a:rPr lang="ru" sz="1400">
                <a:solidFill>
                  <a:srgbClr val="333333"/>
                </a:solidFill>
              </a:rPr>
              <a:t> у этого тега есть свои специфические </a:t>
            </a:r>
            <a:r>
              <a:rPr b="1" lang="ru" sz="1400">
                <a:solidFill>
                  <a:srgbClr val="569CD6"/>
                </a:solidFill>
              </a:rPr>
              <a:t>rows</a:t>
            </a:r>
            <a:r>
              <a:rPr lang="ru" sz="1400">
                <a:solidFill>
                  <a:srgbClr val="333333"/>
                </a:solidFill>
              </a:rPr>
              <a:t> и </a:t>
            </a:r>
            <a:r>
              <a:rPr b="1" lang="ru" sz="1400">
                <a:solidFill>
                  <a:srgbClr val="569CD6"/>
                </a:solidFill>
              </a:rPr>
              <a:t>cols</a:t>
            </a:r>
            <a:r>
              <a:rPr lang="ru" sz="1400">
                <a:solidFill>
                  <a:srgbClr val="333333"/>
                </a:solidFill>
              </a:rPr>
              <a:t>. Атрибут </a:t>
            </a:r>
            <a:r>
              <a:rPr b="1" lang="ru" sz="1400">
                <a:solidFill>
                  <a:srgbClr val="569CD6"/>
                </a:solidFill>
              </a:rPr>
              <a:t>value</a:t>
            </a:r>
            <a:r>
              <a:rPr lang="ru" sz="1400">
                <a:solidFill>
                  <a:srgbClr val="333333"/>
                </a:solidFill>
              </a:rPr>
              <a:t> отсутствует.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rows </a:t>
            </a:r>
            <a:r>
              <a:rPr lang="ru" sz="1400">
                <a:solidFill>
                  <a:srgbClr val="333333"/>
                </a:solidFill>
              </a:rPr>
              <a:t>- задает высоту поля в строках</a:t>
            </a:r>
            <a:endParaRPr b="1" sz="1400"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569CD6"/>
                </a:solidFill>
              </a:rPr>
              <a:t>cols</a:t>
            </a:r>
            <a:r>
              <a:rPr lang="ru" sz="1400">
                <a:solidFill>
                  <a:srgbClr val="333333"/>
                </a:solidFill>
              </a:rPr>
              <a:t> - задает ширину поля в символах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&lt;textarea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name=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"comment"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rows=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"100" </a:t>
            </a:r>
            <a:r>
              <a:rPr b="1" lang="ru" sz="1400">
                <a:solidFill>
                  <a:srgbClr val="569CD6"/>
                </a:solidFill>
                <a:highlight>
                  <a:schemeClr val="lt1"/>
                </a:highlight>
              </a:rPr>
              <a:t>cols=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"100"</a:t>
            </a:r>
            <a:r>
              <a:rPr b="1" lang="ru" sz="1400">
                <a:solidFill>
                  <a:srgbClr val="DD4B39"/>
                </a:solidFill>
              </a:rPr>
              <a:t>&gt;</a:t>
            </a:r>
            <a:endParaRPr b="1" sz="1400">
              <a:solidFill>
                <a:srgbClr val="DD4B39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DD4B39"/>
                </a:solidFill>
              </a:rPr>
              <a:t>	</a:t>
            </a:r>
            <a:r>
              <a:rPr lang="ru" sz="1400">
                <a:solidFill>
                  <a:srgbClr val="333333"/>
                </a:solidFill>
              </a:rPr>
              <a:t>Очень много текста с добрыми отзывами!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DD4B39"/>
                </a:solidFill>
              </a:rPr>
              <a:t>&lt;/textarea&gt;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Одиночные теги</a:t>
            </a:r>
            <a:endParaRPr/>
          </a:p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&lt;br&gt;</a:t>
            </a:r>
            <a:r>
              <a:rPr b="1" lang="ru" sz="3000">
                <a:solidFill>
                  <a:schemeClr val="dk1"/>
                </a:solidFill>
              </a:rPr>
              <a:t> </a:t>
            </a:r>
            <a:r>
              <a:rPr b="1" lang="ru" sz="2400">
                <a:solidFill>
                  <a:srgbClr val="7D7D7D"/>
                </a:solidFill>
              </a:rPr>
              <a:t>&lt;!-- перенос строки --&gt;</a:t>
            </a:r>
            <a:endParaRPr b="1" sz="2400">
              <a:solidFill>
                <a:srgbClr val="7D7D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&lt;img </a:t>
            </a:r>
            <a:r>
              <a:rPr b="1" lang="ru" sz="2400">
                <a:solidFill>
                  <a:srgbClr val="6D9EEB"/>
                </a:solidFill>
              </a:rPr>
              <a:t>src=</a:t>
            </a:r>
            <a:r>
              <a:rPr b="1" lang="ru" sz="2400">
                <a:solidFill>
                  <a:srgbClr val="EC6550"/>
                </a:solidFill>
              </a:rPr>
              <a:t>"work.png"&gt;</a:t>
            </a:r>
            <a:r>
              <a:rPr b="1" lang="ru" sz="3000">
                <a:solidFill>
                  <a:schemeClr val="dk1"/>
                </a:solidFill>
              </a:rPr>
              <a:t> </a:t>
            </a:r>
            <a:r>
              <a:rPr b="1" lang="ru" sz="2400">
                <a:solidFill>
                  <a:srgbClr val="7D7D7D"/>
                </a:solidFill>
              </a:rPr>
              <a:t>&lt;!-- картинка --&gt;</a:t>
            </a:r>
            <a:endParaRPr b="1" sz="2400">
              <a:solidFill>
                <a:srgbClr val="7D7D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rgbClr val="333333"/>
                </a:solidFill>
              </a:rPr>
              <a:t>Альтернативная запись одиночного тега.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C6550"/>
                </a:solidFill>
              </a:rPr>
              <a:t>&lt;br /&gt; </a:t>
            </a:r>
            <a:r>
              <a:rPr b="1" lang="ru">
                <a:solidFill>
                  <a:schemeClr val="dk1"/>
                </a:solidFill>
              </a:rPr>
              <a:t>-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с закрывающим слешем перед закрывающей скобкой. В стандарте HTML5 использование закрывающего слеша в одиночных тегах необязательно.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Атрибуты тегов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&lt;p </a:t>
            </a:r>
            <a:r>
              <a:rPr b="1" lang="ru" sz="2400">
                <a:solidFill>
                  <a:srgbClr val="6D9EEB"/>
                </a:solidFill>
              </a:rPr>
              <a:t>class=</a:t>
            </a:r>
            <a:r>
              <a:rPr b="1" lang="ru" sz="2400">
                <a:solidFill>
                  <a:srgbClr val="EC6550"/>
                </a:solidFill>
              </a:rPr>
              <a:t>"text-red"&gt;</a:t>
            </a:r>
            <a:r>
              <a:rPr b="1" lang="ru" sz="2400">
                <a:solidFill>
                  <a:srgbClr val="333333"/>
                </a:solidFill>
              </a:rPr>
              <a:t>Моя собака кушает сосиски!</a:t>
            </a:r>
            <a:r>
              <a:rPr b="1" lang="ru" sz="2400">
                <a:solidFill>
                  <a:srgbClr val="EC6550"/>
                </a:solidFill>
              </a:rPr>
              <a:t>&lt;/p&gt;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EC6550"/>
                </a:solidFill>
              </a:rPr>
              <a:t>&lt;div </a:t>
            </a:r>
            <a:r>
              <a:rPr b="1" lang="ru" sz="2400">
                <a:solidFill>
                  <a:srgbClr val="6D9EEB"/>
                </a:solidFill>
              </a:rPr>
              <a:t>id=</a:t>
            </a:r>
            <a:r>
              <a:rPr b="1" lang="ru" sz="2400">
                <a:solidFill>
                  <a:srgbClr val="EC6550"/>
                </a:solidFill>
              </a:rPr>
              <a:t>"logo"&gt;</a:t>
            </a:r>
            <a:r>
              <a:rPr b="1" lang="ru" sz="2400">
                <a:solidFill>
                  <a:srgbClr val="333333"/>
                </a:solidFill>
              </a:rPr>
              <a:t>Логотип</a:t>
            </a:r>
            <a:r>
              <a:rPr b="1" lang="ru" sz="2400">
                <a:solidFill>
                  <a:srgbClr val="EC6550"/>
                </a:solidFill>
              </a:rPr>
              <a:t>&lt;/div&gt;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Тег может иметь несколько атрибутов. Некоторые теги имеют обязательные атрибуты.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Атрибуты содержат дополнительную информацию об элементе, которая не будет отображаться на странице.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accent2"/>
                </a:solidFill>
                <a:highlight>
                  <a:srgbClr val="FFFFFF"/>
                </a:highlight>
              </a:rPr>
              <a:t>Атрибут должен всегда иметь следующее:</a:t>
            </a:r>
            <a:endParaRPr b="1" sz="3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</a:rPr>
              <a:t>&lt;</a:t>
            </a:r>
            <a:r>
              <a:rPr b="1" lang="ru" sz="2200">
                <a:solidFill>
                  <a:srgbClr val="EC6550"/>
                </a:solidFill>
                <a:highlight>
                  <a:srgbClr val="FFFFFF"/>
                </a:highlight>
              </a:rPr>
              <a:t>имя-тега </a:t>
            </a:r>
            <a:r>
              <a:rPr b="1" lang="ru" sz="2200">
                <a:solidFill>
                  <a:srgbClr val="569CD6"/>
                </a:solidFill>
                <a:highlight>
                  <a:srgbClr val="FFFFFF"/>
                </a:highlight>
              </a:rPr>
              <a:t>атрибут-1=</a:t>
            </a:r>
            <a:r>
              <a:rPr b="1" lang="ru" sz="2200">
                <a:solidFill>
                  <a:srgbClr val="EC6550"/>
                </a:solidFill>
                <a:highlight>
                  <a:srgbClr val="FFFFFF"/>
                </a:highlight>
              </a:rPr>
              <a:t>"значение-1" </a:t>
            </a:r>
            <a:r>
              <a:rPr b="1" lang="ru" sz="2200">
                <a:solidFill>
                  <a:srgbClr val="569CD6"/>
                </a:solidFill>
                <a:highlight>
                  <a:srgbClr val="FFFFFF"/>
                </a:highlight>
              </a:rPr>
              <a:t>атрибут-2=</a:t>
            </a:r>
            <a:r>
              <a:rPr b="1" lang="ru" sz="2200">
                <a:solidFill>
                  <a:srgbClr val="EC6550"/>
                </a:solidFill>
                <a:highlight>
                  <a:srgbClr val="FFFFFF"/>
                </a:highlight>
              </a:rPr>
              <a:t>"значение-2"&gt;</a:t>
            </a:r>
            <a:endParaRPr b="1" sz="22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-342900" lvl="0" marL="457200" marR="25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Пробел между ним и именем элемента (или предыдущим атрибутом, если элемент уже имеет один или несколько атрибутов).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Имя атрибута, за которым следует знак равенства.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Значение атрибута, заключенное в кавычки.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</a:rPr>
              <a:t>На заметку:</a:t>
            </a:r>
            <a:endParaRPr b="1"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accent2"/>
                </a:solidFill>
                <a:highlight>
                  <a:srgbClr val="FFFFFF"/>
                </a:highlight>
              </a:rPr>
              <a:t>Простые значения атрибутов, которые не содержат пробелов или символов  </a:t>
            </a:r>
            <a:r>
              <a:rPr lang="ru" sz="1600">
                <a:solidFill>
                  <a:srgbClr val="EC6550"/>
                </a:solidFill>
                <a:highlight>
                  <a:srgbClr val="FFFFFF"/>
                </a:highlight>
              </a:rPr>
              <a:t>" ' ` = &lt; &gt; 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могут быть без кавычек. Но рекомендуется указывать все значения атрибутов в кавычки. Это делает код более читаемым и понятным.</a:t>
            </a:r>
            <a:endParaRPr sz="16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/>
              <a:t>Вложенные теги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Вы также можете помещать элементы в другие элементы - это называется </a:t>
            </a:r>
            <a:r>
              <a:rPr b="1" lang="ru">
                <a:solidFill>
                  <a:srgbClr val="EC6550"/>
                </a:solidFill>
                <a:highlight>
                  <a:srgbClr val="FFFFFF"/>
                </a:highlight>
              </a:rPr>
              <a:t>вложенностью</a:t>
            </a: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7D7D7D"/>
                </a:solidFill>
              </a:rPr>
              <a:t>&lt;!-- Хорошо! --&gt;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EC6550"/>
                </a:solidFill>
              </a:rPr>
              <a:t>&lt;p&gt;</a:t>
            </a:r>
            <a:r>
              <a:rPr b="1" lang="ru" sz="2200">
                <a:solidFill>
                  <a:srgbClr val="333333"/>
                </a:solidFill>
              </a:rPr>
              <a:t>Моя собака </a:t>
            </a:r>
            <a:r>
              <a:rPr b="1" lang="ru" sz="2200">
                <a:solidFill>
                  <a:srgbClr val="EC6550"/>
                </a:solidFill>
              </a:rPr>
              <a:t>&lt;strong&gt;</a:t>
            </a:r>
            <a:r>
              <a:rPr b="1" lang="ru" sz="2200">
                <a:solidFill>
                  <a:srgbClr val="333333"/>
                </a:solidFill>
              </a:rPr>
              <a:t>часто</a:t>
            </a:r>
            <a:r>
              <a:rPr b="1" lang="ru" sz="2200">
                <a:solidFill>
                  <a:srgbClr val="EC6550"/>
                </a:solidFill>
              </a:rPr>
              <a:t>&lt;/strong&gt;</a:t>
            </a:r>
            <a:r>
              <a:rPr b="1" lang="ru" sz="2200">
                <a:solidFill>
                  <a:srgbClr val="333333"/>
                </a:solidFill>
              </a:rPr>
              <a:t> ест сосиски!</a:t>
            </a:r>
            <a:r>
              <a:rPr b="1" lang="ru" sz="2200">
                <a:solidFill>
                  <a:srgbClr val="EC6550"/>
                </a:solidFill>
              </a:rPr>
              <a:t>&lt;/p&gt;</a:t>
            </a:r>
            <a:endParaRPr b="1" sz="22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2400">
                <a:solidFill>
                  <a:srgbClr val="7D7D7D"/>
                </a:solidFill>
              </a:rPr>
              <a:t>&lt;!-- Плохо! --&gt;</a:t>
            </a:r>
            <a:endParaRPr sz="1050">
              <a:solidFill>
                <a:srgbClr val="DD4B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EC6550"/>
                </a:solidFill>
              </a:rPr>
              <a:t>&lt;p&gt;</a:t>
            </a:r>
            <a:r>
              <a:rPr b="1" lang="ru" sz="2200">
                <a:solidFill>
                  <a:srgbClr val="333333"/>
                </a:solidFill>
              </a:rPr>
              <a:t>Моя собака </a:t>
            </a:r>
            <a:r>
              <a:rPr b="1" lang="ru" sz="2200">
                <a:solidFill>
                  <a:srgbClr val="EC6550"/>
                </a:solidFill>
              </a:rPr>
              <a:t>&lt;strong&gt;</a:t>
            </a:r>
            <a:r>
              <a:rPr b="1" lang="ru" sz="2200">
                <a:solidFill>
                  <a:srgbClr val="333333"/>
                </a:solidFill>
              </a:rPr>
              <a:t>часто есть сосиски!</a:t>
            </a:r>
            <a:r>
              <a:rPr b="1" lang="ru" sz="2200">
                <a:solidFill>
                  <a:srgbClr val="FF9900"/>
                </a:solidFill>
              </a:rPr>
              <a:t>&lt;/p&gt;</a:t>
            </a:r>
            <a:r>
              <a:rPr b="1" lang="ru" sz="2200">
                <a:solidFill>
                  <a:srgbClr val="EC6550"/>
                </a:solidFill>
              </a:rPr>
              <a:t>&lt;/strong&gt;</a:t>
            </a:r>
            <a:endParaRPr b="1" sz="22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Категории тегов по типу содержания</a:t>
            </a:r>
            <a:endParaRPr b="1" sz="3400"/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</a:rPr>
              <a:t>Metadata content</a:t>
            </a:r>
            <a:r>
              <a:rPr lang="ru" sz="1400">
                <a:solidFill>
                  <a:srgbClr val="000000"/>
                </a:solidFill>
              </a:rPr>
              <a:t> - метаданные для браузеров, поисковиков и т. д. </a:t>
            </a:r>
            <a:r>
              <a:rPr lang="ru" sz="1400">
                <a:solidFill>
                  <a:schemeClr val="dk1"/>
                </a:solidFill>
              </a:rPr>
              <a:t>теги которые находятся в </a:t>
            </a:r>
            <a:r>
              <a:rPr b="1" lang="ru" sz="1400">
                <a:solidFill>
                  <a:srgbClr val="EC6550"/>
                </a:solidFill>
              </a:rPr>
              <a:t>&lt;head&gt;&lt;/head&gt;</a:t>
            </a:r>
            <a:r>
              <a:rPr lang="ru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</a:rPr>
              <a:t>Flowcontent</a:t>
            </a:r>
            <a:r>
              <a:rPr lang="ru" sz="1400">
                <a:solidFill>
                  <a:srgbClr val="000000"/>
                </a:solidFill>
              </a:rPr>
              <a:t> - потоковый контент, теги которые находятся в </a:t>
            </a:r>
            <a:r>
              <a:rPr b="1" lang="ru" sz="1400">
                <a:solidFill>
                  <a:srgbClr val="EC6550"/>
                </a:solidFill>
              </a:rPr>
              <a:t>&lt;body&gt;&lt;/body&gt;</a:t>
            </a:r>
            <a:r>
              <a:rPr lang="ru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</a:rPr>
              <a:t>Sectioning content</a:t>
            </a:r>
            <a:r>
              <a:rPr lang="ru" sz="1400">
                <a:solidFill>
                  <a:srgbClr val="000000"/>
                </a:solidFill>
              </a:rPr>
              <a:t> - крупные смысловые разделы документа.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</a:rPr>
              <a:t>Heading content</a:t>
            </a:r>
            <a:r>
              <a:rPr lang="ru" sz="1400">
                <a:solidFill>
                  <a:srgbClr val="000000"/>
                </a:solidFill>
              </a:rPr>
              <a:t> - заголовки.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</a:rPr>
              <a:t>Phrasing content</a:t>
            </a:r>
            <a:r>
              <a:rPr lang="ru" sz="1400">
                <a:solidFill>
                  <a:srgbClr val="000000"/>
                </a:solidFill>
              </a:rPr>
              <a:t> - фразовый контент, сам текст документа и мелкие текстовые элементы, которые мельче абзаца.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</a:rPr>
              <a:t>Embedded content</a:t>
            </a:r>
            <a:r>
              <a:rPr lang="ru" sz="1400">
                <a:solidFill>
                  <a:srgbClr val="000000"/>
                </a:solidFill>
              </a:rPr>
              <a:t> - встраиваемый контент (изображения, видео, аудио и т. д.).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</a:rPr>
              <a:t>Interactive content</a:t>
            </a:r>
            <a:r>
              <a:rPr lang="ru" sz="1400">
                <a:solidFill>
                  <a:srgbClr val="000000"/>
                </a:solidFill>
              </a:rPr>
              <a:t> - интерактивные элементы, то, с чем взаимодействует пользователь.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"/>
              </a:spcBef>
              <a:spcAft>
                <a:spcPts val="1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