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3tg+Oswk6nLAFqvfGbRxtUMko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body"/>
          </p:nvPr>
        </p:nvSpPr>
        <p:spPr>
          <a:xfrm>
            <a:off x="311700" y="1152475"/>
            <a:ext cx="85206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200">
                <a:solidFill>
                  <a:srgbClr val="EC6550"/>
                </a:solidFill>
              </a:rPr>
              <a:t>Введение в </a:t>
            </a:r>
            <a:r>
              <a:rPr b="1" lang="ru" sz="5200">
                <a:solidFill>
                  <a:srgbClr val="EC6550"/>
                </a:solidFill>
                <a:highlight>
                  <a:srgbClr val="FFFFFF"/>
                </a:highlight>
              </a:rPr>
              <a:t>медиа запросы CSS</a:t>
            </a:r>
            <a:endParaRPr sz="5200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CSS transitions</a:t>
            </a:r>
            <a:endParaRPr b="1" sz="3400"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11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2C373C"/>
                </a:solidFill>
              </a:rPr>
              <a:t>Свойство </a:t>
            </a:r>
            <a:r>
              <a:rPr b="1" lang="ru" sz="1600">
                <a:solidFill>
                  <a:srgbClr val="6D9EEB"/>
                </a:solidFill>
              </a:rPr>
              <a:t>transition</a:t>
            </a:r>
            <a:r>
              <a:rPr lang="ru" sz="1600">
                <a:solidFill>
                  <a:srgbClr val="2C373C"/>
                </a:solidFill>
              </a:rPr>
              <a:t> позволяют сделать изменения CSS-свойств плавно и в течение некоторого времени. Таким образом, вы получаете возможность контролировать процесс перехода элемента от одного состояния к другому. </a:t>
            </a:r>
            <a:endParaRPr sz="1600">
              <a:solidFill>
                <a:srgbClr val="2C37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C37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2C373C"/>
              </a:solidFill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399750" y="2263125"/>
            <a:ext cx="33669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.box-transition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width: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150px;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height: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150px;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transition-property: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transition-duration: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.3s;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transition-timing-function: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ease;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transition-delay: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2s;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4727350" y="2323000"/>
            <a:ext cx="33669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.box-transition:hover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width: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300px;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>
                <a:solidFill>
                  <a:srgbClr val="000000"/>
                </a:solidFill>
              </a:rPr>
              <a:t>Библиотека Animate.css</a:t>
            </a:r>
            <a:endParaRPr b="1" sz="3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800" y="1152475"/>
            <a:ext cx="4887675" cy="37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Введение в Flexbox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Flexbox в CSS</a:t>
            </a:r>
            <a:endParaRPr b="1" sz="34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Flexbox - не просто свойство в css а целый модуль который содержит в себе множество свойств для работы с разметкой.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Главная задача flexbox - это сделать верстку более удобной и заменить старые техники выравнивания элементов, распределения пространства между ними, адаптивность.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.container {</a:t>
            </a:r>
            <a:endParaRPr b="1" sz="2000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6D9EEB"/>
                </a:solidFill>
              </a:rPr>
              <a:t>display: </a:t>
            </a:r>
            <a:r>
              <a:rPr b="1" lang="ru" sz="2000">
                <a:solidFill>
                  <a:schemeClr val="dk1"/>
                </a:solidFill>
              </a:rPr>
              <a:t>flex;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}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Основные flexbox свойства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&lt;ul </a:t>
            </a:r>
            <a:r>
              <a:rPr b="1" lang="ru">
                <a:solidFill>
                  <a:srgbClr val="6D9EEB"/>
                </a:solidFill>
              </a:rPr>
              <a:t>class=</a:t>
            </a:r>
            <a:r>
              <a:rPr b="1" lang="ru">
                <a:solidFill>
                  <a:srgbClr val="EC6550"/>
                </a:solidFill>
              </a:rPr>
              <a:t>"container"&gt;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  &lt;li </a:t>
            </a:r>
            <a:r>
              <a:rPr b="1" lang="ru">
                <a:solidFill>
                  <a:srgbClr val="6D9EEB"/>
                </a:solidFill>
              </a:rPr>
              <a:t>class=</a:t>
            </a:r>
            <a:r>
              <a:rPr b="1" lang="ru">
                <a:solidFill>
                  <a:srgbClr val="EC6550"/>
                </a:solidFill>
              </a:rPr>
              <a:t>"flex-item"&gt;</a:t>
            </a:r>
            <a:r>
              <a:rPr b="1" lang="ru">
                <a:solidFill>
                  <a:schemeClr val="dk1"/>
                </a:solidFill>
              </a:rPr>
              <a:t>1</a:t>
            </a:r>
            <a:r>
              <a:rPr b="1" lang="ru">
                <a:solidFill>
                  <a:srgbClr val="EC6550"/>
                </a:solidFill>
              </a:rPr>
              <a:t>&lt;/li&gt;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  &lt;li </a:t>
            </a:r>
            <a:r>
              <a:rPr b="1" lang="ru">
                <a:solidFill>
                  <a:srgbClr val="6D9EEB"/>
                </a:solidFill>
              </a:rPr>
              <a:t>class=</a:t>
            </a:r>
            <a:r>
              <a:rPr b="1" lang="ru">
                <a:solidFill>
                  <a:srgbClr val="EC6550"/>
                </a:solidFill>
              </a:rPr>
              <a:t>"flex-item"&gt;</a:t>
            </a:r>
            <a:r>
              <a:rPr b="1" lang="ru">
                <a:solidFill>
                  <a:schemeClr val="dk1"/>
                </a:solidFill>
              </a:rPr>
              <a:t>2</a:t>
            </a:r>
            <a:r>
              <a:rPr b="1" lang="ru">
                <a:solidFill>
                  <a:srgbClr val="EC6550"/>
                </a:solidFill>
              </a:rPr>
              <a:t>&lt;/li&gt;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  &lt;li </a:t>
            </a:r>
            <a:r>
              <a:rPr b="1" lang="ru">
                <a:solidFill>
                  <a:srgbClr val="6D9EEB"/>
                </a:solidFill>
              </a:rPr>
              <a:t>class=</a:t>
            </a:r>
            <a:r>
              <a:rPr b="1" lang="ru">
                <a:solidFill>
                  <a:srgbClr val="EC6550"/>
                </a:solidFill>
              </a:rPr>
              <a:t>"flex-item"&gt;</a:t>
            </a:r>
            <a:r>
              <a:rPr b="1" lang="ru">
                <a:solidFill>
                  <a:schemeClr val="dk1"/>
                </a:solidFill>
              </a:rPr>
              <a:t>3</a:t>
            </a:r>
            <a:r>
              <a:rPr b="1" lang="ru">
                <a:solidFill>
                  <a:srgbClr val="EC6550"/>
                </a:solidFill>
              </a:rPr>
              <a:t>&lt;/li&gt;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  &lt;li </a:t>
            </a:r>
            <a:r>
              <a:rPr b="1" lang="ru">
                <a:solidFill>
                  <a:srgbClr val="6D9EEB"/>
                </a:solidFill>
              </a:rPr>
              <a:t>class=</a:t>
            </a:r>
            <a:r>
              <a:rPr b="1" lang="ru">
                <a:solidFill>
                  <a:srgbClr val="EC6550"/>
                </a:solidFill>
              </a:rPr>
              <a:t>"flex-item"&gt;</a:t>
            </a:r>
            <a:r>
              <a:rPr b="1" lang="ru">
                <a:solidFill>
                  <a:schemeClr val="dk1"/>
                </a:solidFill>
              </a:rPr>
              <a:t>4</a:t>
            </a:r>
            <a:r>
              <a:rPr b="1" lang="ru">
                <a:solidFill>
                  <a:srgbClr val="EC6550"/>
                </a:solidFill>
              </a:rPr>
              <a:t>&lt;/li&gt;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&lt;/ul&gt;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.container {</a:t>
            </a:r>
            <a:endParaRPr b="1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D9EEB"/>
                </a:solidFill>
              </a:rPr>
              <a:t>display: </a:t>
            </a:r>
            <a:r>
              <a:rPr b="1" lang="ru">
                <a:solidFill>
                  <a:schemeClr val="dk1"/>
                </a:solidFill>
              </a:rPr>
              <a:t>block;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7125" y="1104375"/>
            <a:ext cx="4588600" cy="33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Основные flexbox свойства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.container {</a:t>
            </a:r>
            <a:endParaRPr b="1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D9EEB"/>
                </a:solidFill>
              </a:rPr>
              <a:t>display: </a:t>
            </a:r>
            <a:r>
              <a:rPr b="1" lang="ru">
                <a:solidFill>
                  <a:schemeClr val="dk1"/>
                </a:solidFill>
              </a:rPr>
              <a:t>flex;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25" y="2478750"/>
            <a:ext cx="7911076" cy="264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Свойство flex-direction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25" y="2631150"/>
            <a:ext cx="7911076" cy="24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346750" y="1159925"/>
            <a:ext cx="2871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Свойство flex-direction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96300" y="1287950"/>
            <a:ext cx="32280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800" y="1287950"/>
            <a:ext cx="1273725" cy="38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Свойство flex-direction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70600" y="1271425"/>
            <a:ext cx="38472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row-reverse;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969800"/>
            <a:ext cx="8635999" cy="1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Свойство flex-direction</a:t>
            </a:r>
            <a:endParaRPr sz="3600"/>
          </a:p>
        </p:txBody>
      </p:sp>
      <p:sp>
        <p:nvSpPr>
          <p:cNvPr id="176" name="Google Shape;176;p21"/>
          <p:cNvSpPr txBox="1"/>
          <p:nvPr/>
        </p:nvSpPr>
        <p:spPr>
          <a:xfrm>
            <a:off x="318200" y="1271425"/>
            <a:ext cx="4107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column-reverse;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180625"/>
            <a:ext cx="1225477" cy="40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Медиа запросы CSS</a:t>
            </a:r>
            <a:endParaRPr b="1" sz="3400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Медиа запросы позволяют адаптировать страницу для различных типов устройств, таких как: принтеры, речевых браузеров, устройств Брайля, телевизоров и так далее. 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311700" y="1890350"/>
            <a:ext cx="3453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@media print { … 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@media screen, print { … 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71725" y="3736175"/>
            <a:ext cx="8163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b="1" i="0" lang="ru" sz="1800" u="none" cap="none" strike="noStrike">
                <a:solidFill>
                  <a:srgbClr val="569CD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rel=</a:t>
            </a:r>
            <a:r>
              <a:rPr b="1" i="0" lang="ru" sz="18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"stylesheet" </a:t>
            </a:r>
            <a:r>
              <a:rPr b="1" i="0" lang="ru" sz="1800" u="none" cap="none" strike="noStrike">
                <a:solidFill>
                  <a:srgbClr val="569CD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media=</a:t>
            </a:r>
            <a:r>
              <a:rPr b="1" i="0" lang="ru" sz="18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"only screen and </a:t>
            </a:r>
            <a:r>
              <a:rPr b="1" lang="ru" sz="1800">
                <a:solidFill>
                  <a:srgbClr val="EC6550"/>
                </a:solidFill>
                <a:highlight>
                  <a:schemeClr val="lt1"/>
                </a:highlight>
              </a:rPr>
              <a:t>print</a:t>
            </a:r>
            <a:r>
              <a:rPr b="1" i="0" lang="ru" sz="18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  </a:t>
            </a:r>
            <a:r>
              <a:rPr b="1" i="0" lang="ru" sz="1800" u="none" cap="none" strike="noStrike">
                <a:solidFill>
                  <a:srgbClr val="569CD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b="1" i="0" lang="ru" sz="18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"style.css"&gt;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2375" y="3270463"/>
            <a:ext cx="7897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Внешнее подключение media query</a:t>
            </a:r>
            <a:endParaRPr b="1" i="0" sz="15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Свойство flex-wrap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152475"/>
            <a:ext cx="8520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000000"/>
                </a:solidFill>
              </a:rPr>
              <a:t>По умолчанию все flex элементы размещаются в одну строчку, делят между собой пространство или выходят за контейнер.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54975"/>
            <a:ext cx="8640072" cy="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381000" y="3125025"/>
            <a:ext cx="4107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flex-wrap: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nowrap;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Свойство flex-wrap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85206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Чтобы заставить элементы перемещаться на новую строку необходимо задать значение wrap для свойства.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06475"/>
            <a:ext cx="8422848" cy="15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11700" y="3629650"/>
            <a:ext cx="4107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flex-wrap: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Cвойство </a:t>
            </a:r>
            <a:r>
              <a:rPr b="1" lang="ru" sz="3400">
                <a:solidFill>
                  <a:srgbClr val="000000"/>
                </a:solidFill>
                <a:highlight>
                  <a:srgbClr val="FFFFFF"/>
                </a:highlight>
              </a:rPr>
              <a:t>justify-content</a:t>
            </a:r>
            <a:r>
              <a:rPr b="1" lang="ru" sz="3400"/>
              <a:t> 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8520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Следующее свойство </a:t>
            </a:r>
            <a:r>
              <a:rPr b="1" lang="ru" sz="1600">
                <a:solidFill>
                  <a:srgbClr val="6D9EEB"/>
                </a:solidFill>
                <a:highlight>
                  <a:srgbClr val="FFFFFF"/>
                </a:highlight>
              </a:rPr>
              <a:t>justify-content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которое задает выравнивание элементов относительно главной оси.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062875" y="2368000"/>
            <a:ext cx="3571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6D9EE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justify-content: </a:t>
            </a:r>
            <a:r>
              <a:rPr b="1" i="0" lang="ru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11700" y="2003925"/>
            <a:ext cx="42810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по началу оси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по концу оси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по центру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space-between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одинаковое расстояние между элементами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space-around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одинаковое расстояние между элементами и flex контейнером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Cвойство </a:t>
            </a:r>
            <a:r>
              <a:rPr b="1" lang="ru" sz="3400">
                <a:highlight>
                  <a:srgbClr val="FFFFFF"/>
                </a:highlight>
              </a:rPr>
              <a:t>justify-content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51125"/>
            <a:ext cx="8839202" cy="87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886107"/>
            <a:ext cx="8839202" cy="84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4108059"/>
            <a:ext cx="8839202" cy="8348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353950" y="1124450"/>
            <a:ext cx="2220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flex-start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53950" y="2419850"/>
            <a:ext cx="2220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flex-end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53950" y="3665550"/>
            <a:ext cx="2220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Cвойство </a:t>
            </a:r>
            <a:r>
              <a:rPr b="1" lang="ru" sz="3400">
                <a:highlight>
                  <a:srgbClr val="FFFFFF"/>
                </a:highlight>
              </a:rPr>
              <a:t>justify-content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88" y="1724813"/>
            <a:ext cx="8883425" cy="8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353950" y="1124450"/>
            <a:ext cx="2220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space-between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53950" y="2877250"/>
            <a:ext cx="2220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space-around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457450"/>
            <a:ext cx="8839202" cy="85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Свойство align-items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Следующее свойство </a:t>
            </a:r>
            <a:r>
              <a:rPr b="1" lang="ru">
                <a:solidFill>
                  <a:srgbClr val="6D9EEB"/>
                </a:solidFill>
              </a:rPr>
              <a:t>align-items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которое задает выравнивание элементов относительно поперечной оси.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311700" y="1883275"/>
            <a:ext cx="407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по началу оси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по концу оси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по центру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 умолчанию) 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ru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блоки растягиваются и занимают все доступное место по оси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ru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своей базовой линии</a:t>
            </a:r>
            <a:r>
              <a:rPr b="0" i="1" lang="ru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5054000" y="2234750"/>
            <a:ext cx="35718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justify-content: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align-items: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Свойство align-items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04925"/>
            <a:ext cx="8720330" cy="15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037800"/>
            <a:ext cx="8720326" cy="187251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5792000" y="1883275"/>
            <a:ext cx="2238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flex-start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962175" y="3805075"/>
            <a:ext cx="2238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flex-end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Свойство align-items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0750"/>
            <a:ext cx="8520602" cy="179880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774250" y="1785550"/>
            <a:ext cx="2238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098800"/>
            <a:ext cx="8520602" cy="185795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5850450" y="3766750"/>
            <a:ext cx="2238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stretch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Свойство align-items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00150"/>
            <a:ext cx="8636124" cy="17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5850450" y="1754763"/>
            <a:ext cx="2238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00" y="3046850"/>
            <a:ext cx="8636126" cy="195512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235500" y="3046850"/>
            <a:ext cx="4015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justify-content:</a:t>
            </a:r>
            <a:r>
              <a:rPr b="1" i="0" lang="ru" sz="16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center;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align-items:</a:t>
            </a:r>
            <a:r>
              <a:rPr b="1" i="0" lang="ru" sz="16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Свойство align-self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152475"/>
            <a:ext cx="8520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C78D8"/>
                </a:solidFill>
              </a:rPr>
              <a:t>align-self</a:t>
            </a:r>
            <a:r>
              <a:rPr b="1" lang="ru" sz="1600">
                <a:solidFill>
                  <a:schemeClr val="dk1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- позволяет манипулировать расположением определенных элементов. Это свойство переопределяет </a:t>
            </a:r>
            <a:r>
              <a:rPr b="1" lang="ru" sz="1600">
                <a:solidFill>
                  <a:srgbClr val="3C78D8"/>
                </a:solidFill>
              </a:rPr>
              <a:t>align-items</a:t>
            </a:r>
            <a:r>
              <a:rPr lang="ru" sz="1600">
                <a:solidFill>
                  <a:schemeClr val="dk1"/>
                </a:solidFill>
              </a:rPr>
              <a:t> контейнера.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84775"/>
            <a:ext cx="8580002" cy="14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381000" y="3396925"/>
            <a:ext cx="3438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justify-content: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align-items: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4202250" y="3388050"/>
            <a:ext cx="3438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.flex-item-3,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.flex-item-4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align-self: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flex-end;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Примеры медиа запросов CSS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366600"/>
            <a:ext cx="4218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@media (max-width: 480px) {</a:t>
            </a:r>
            <a:endParaRPr b="1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.sidebar {</a:t>
            </a:r>
            <a:endParaRPr b="1">
              <a:solidFill>
                <a:srgbClr val="EC655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float: </a:t>
            </a:r>
            <a:r>
              <a:rPr b="1" lang="ru">
                <a:solidFill>
                  <a:schemeClr val="dk1"/>
                </a:solidFill>
              </a:rPr>
              <a:t>none;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width: </a:t>
            </a:r>
            <a:r>
              <a:rPr b="1" lang="ru">
                <a:solidFill>
                  <a:schemeClr val="dk1"/>
                </a:solidFill>
              </a:rPr>
              <a:t>100%;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4728150" y="1389500"/>
            <a:ext cx="4218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@media (min-width: 1300px) {</a:t>
            </a:r>
            <a:endParaRPr b="1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.sidebar {</a:t>
            </a:r>
            <a:endParaRPr b="1">
              <a:solidFill>
                <a:srgbClr val="EC655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D9EEB"/>
                </a:solidFill>
              </a:rPr>
              <a:t>float: </a:t>
            </a:r>
            <a:r>
              <a:rPr b="1" lang="ru">
                <a:solidFill>
                  <a:schemeClr val="dk1"/>
                </a:solidFill>
              </a:rPr>
              <a:t>left;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D9EEB"/>
                </a:solidFill>
              </a:rPr>
              <a:t>width: </a:t>
            </a:r>
            <a:r>
              <a:rPr b="1" lang="ru">
                <a:solidFill>
                  <a:schemeClr val="dk1"/>
                </a:solidFill>
              </a:rPr>
              <a:t>30%;</a:t>
            </a:r>
            <a:endParaRPr b="1">
              <a:solidFill>
                <a:srgbClr val="6D9EEB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Свойство order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85206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3C78D8"/>
                </a:solidFill>
              </a:rPr>
              <a:t>order</a:t>
            </a:r>
            <a:r>
              <a:rPr b="1" lang="ru" sz="1200">
                <a:solidFill>
                  <a:schemeClr val="dk1"/>
                </a:solidFill>
              </a:rPr>
              <a:t> </a:t>
            </a:r>
            <a:r>
              <a:rPr lang="ru" sz="1200">
                <a:solidFill>
                  <a:schemeClr val="dk1"/>
                </a:solidFill>
              </a:rPr>
              <a:t>- по умолчанию flex-элементы располагаются в исходном порядке. Но, свойство order может управлять порядком их расположения в контейнере.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Все flex-элементы имеют </a:t>
            </a:r>
            <a:r>
              <a:rPr b="1" lang="ru" sz="1200">
                <a:solidFill>
                  <a:srgbClr val="3C78D8"/>
                </a:solidFill>
              </a:rPr>
              <a:t>order: </a:t>
            </a:r>
            <a:r>
              <a:rPr b="1" lang="ru" sz="1200">
                <a:solidFill>
                  <a:srgbClr val="000000"/>
                </a:solidFill>
              </a:rPr>
              <a:t>0</a:t>
            </a:r>
            <a:r>
              <a:rPr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 При указании значения от </a:t>
            </a:r>
            <a:r>
              <a:rPr b="1"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-1</a:t>
            </a:r>
            <a:r>
              <a:rPr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для элемента он перемещается в начало сроки, значение </a:t>
            </a:r>
            <a:r>
              <a:rPr b="1"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в конец. Если несколько flex-элементов имеют одинаковое значение </a:t>
            </a:r>
            <a:r>
              <a:rPr lang="ru" sz="12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ru" sz="1200">
                <a:solidFill>
                  <a:srgbClr val="1D2E4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они будут отображаться в соответствии с исходным порядком.</a:t>
            </a:r>
            <a:endParaRPr sz="1200"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19275"/>
            <a:ext cx="8642123" cy="11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228600" y="3620675"/>
            <a:ext cx="31953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.container {</a:t>
            </a:r>
            <a:endParaRPr b="1" i="0" sz="13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flex;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flex-direction: </a:t>
            </a: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row;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justify-content: </a:t>
            </a: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align-items: </a:t>
            </a: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flex-start;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3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4202250" y="3641225"/>
            <a:ext cx="3438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ru" sz="13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flex-item-3,</a:t>
            </a:r>
            <a:endParaRPr b="1" i="0" sz="13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.flex-item-4 {</a:t>
            </a:r>
            <a:endParaRPr b="1" i="0" sz="13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order: </a:t>
            </a: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-1;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3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Примеры медиа запросов CSS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481150"/>
            <a:ext cx="85206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EC6550"/>
                </a:solidFill>
              </a:rPr>
              <a:t>@media </a:t>
            </a:r>
            <a:r>
              <a:rPr b="1" lang="ru" sz="2000">
                <a:solidFill>
                  <a:srgbClr val="000000"/>
                </a:solidFill>
              </a:rPr>
              <a:t>(min-width : </a:t>
            </a:r>
            <a:r>
              <a:rPr b="1" lang="ru" sz="2000">
                <a:solidFill>
                  <a:srgbClr val="6D9EEB"/>
                </a:solidFill>
              </a:rPr>
              <a:t>768px</a:t>
            </a:r>
            <a:r>
              <a:rPr b="1" lang="ru" sz="2000">
                <a:solidFill>
                  <a:srgbClr val="000000"/>
                </a:solidFill>
              </a:rPr>
              <a:t>) and (max-width : </a:t>
            </a:r>
            <a:r>
              <a:rPr b="1" lang="ru" sz="2000">
                <a:solidFill>
                  <a:srgbClr val="6D9EEB"/>
                </a:solidFill>
              </a:rPr>
              <a:t>1024px</a:t>
            </a:r>
            <a:r>
              <a:rPr b="1" lang="ru" sz="2000">
                <a:solidFill>
                  <a:srgbClr val="000000"/>
                </a:solidFill>
              </a:rPr>
              <a:t>)</a:t>
            </a:r>
            <a:r>
              <a:rPr b="1" lang="ru" sz="2000">
                <a:solidFill>
                  <a:srgbClr val="EC6550"/>
                </a:solidFill>
              </a:rPr>
              <a:t> </a:t>
            </a:r>
            <a:r>
              <a:rPr b="1" lang="ru" sz="2000">
                <a:solidFill>
                  <a:srgbClr val="000000"/>
                </a:solidFill>
              </a:rPr>
              <a:t>{ … }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@media </a:t>
            </a:r>
            <a:r>
              <a:rPr b="1" lang="ru" sz="2000">
                <a:solidFill>
                  <a:schemeClr val="dk1"/>
                </a:solidFill>
              </a:rPr>
              <a:t>(max-width : </a:t>
            </a:r>
            <a:r>
              <a:rPr b="1" lang="ru" sz="2000">
                <a:solidFill>
                  <a:srgbClr val="6D9EEB"/>
                </a:solidFill>
              </a:rPr>
              <a:t>1024px</a:t>
            </a:r>
            <a:r>
              <a:rPr b="1" lang="ru" sz="2000">
                <a:solidFill>
                  <a:schemeClr val="dk1"/>
                </a:solidFill>
              </a:rPr>
              <a:t>) { … }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EC6550"/>
                </a:solidFill>
              </a:rPr>
              <a:t>@media </a:t>
            </a:r>
            <a:r>
              <a:rPr b="1" lang="ru" sz="2000">
                <a:solidFill>
                  <a:srgbClr val="000000"/>
                </a:solidFill>
              </a:rPr>
              <a:t>(orientation: </a:t>
            </a:r>
            <a:r>
              <a:rPr b="1" lang="ru" sz="2000">
                <a:solidFill>
                  <a:srgbClr val="6D9EEB"/>
                </a:solidFill>
              </a:rPr>
              <a:t>landscape</a:t>
            </a:r>
            <a:r>
              <a:rPr b="1" lang="ru" sz="2000">
                <a:solidFill>
                  <a:srgbClr val="000000"/>
                </a:solidFill>
              </a:rPr>
              <a:t>) { … }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@media </a:t>
            </a:r>
            <a:r>
              <a:rPr b="1" lang="ru" sz="2000">
                <a:solidFill>
                  <a:srgbClr val="000000"/>
                </a:solidFill>
              </a:rPr>
              <a:t>(</a:t>
            </a:r>
            <a:r>
              <a:rPr b="1" lang="ru" sz="2000">
                <a:solidFill>
                  <a:schemeClr val="dk1"/>
                </a:solidFill>
              </a:rPr>
              <a:t>orientation: </a:t>
            </a:r>
            <a:r>
              <a:rPr b="1" lang="ru" sz="2000">
                <a:solidFill>
                  <a:srgbClr val="6D9EEB"/>
                </a:solidFill>
              </a:rPr>
              <a:t>portrait</a:t>
            </a:r>
            <a:r>
              <a:rPr b="1" lang="ru" sz="2000">
                <a:solidFill>
                  <a:srgbClr val="000000"/>
                </a:solidFill>
              </a:rPr>
              <a:t>) { … }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569725"/>
            <a:ext cx="85206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200">
                <a:solidFill>
                  <a:srgbClr val="EC6550"/>
                </a:solidFill>
              </a:rPr>
              <a:t>Введение в CSS анимацию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>
                <a:solidFill>
                  <a:srgbClr val="333333"/>
                </a:solidFill>
                <a:highlight>
                  <a:srgbClr val="FFFFFF"/>
                </a:highlight>
              </a:rPr>
              <a:t>CSS анимация</a:t>
            </a:r>
            <a:endParaRPr sz="3400"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152475"/>
            <a:ext cx="8520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Это модуль CSS, который позволяет анимировать изменение значений CSS-свойств, используя опорные кадры. Анимация не будет работать без функции анимации и свойств которые будут управлять этой анимацией (продолжительность, ускорение).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360225" y="2387375"/>
            <a:ext cx="3453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.box-animation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animation-duration: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animation-name: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4002550" y="2289225"/>
            <a:ext cx="39651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@keyframes slide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from {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left: 0%;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to {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	left: 100%;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Свойства CSS анимации</a:t>
            </a:r>
            <a:endParaRPr b="1" sz="3400"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85206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C78D8"/>
                </a:solidFill>
              </a:rPr>
              <a:t>animation-name</a:t>
            </a:r>
            <a:r>
              <a:rPr lang="ru">
                <a:solidFill>
                  <a:srgbClr val="000000"/>
                </a:solidFill>
              </a:rPr>
              <a:t> - определяет имя анимации (@keyframes), в котором описывают кадры анимации.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C78D8"/>
                </a:solidFill>
              </a:rPr>
              <a:t>animation-duration</a:t>
            </a:r>
            <a:r>
              <a:rPr lang="ru">
                <a:solidFill>
                  <a:srgbClr val="000000"/>
                </a:solidFill>
              </a:rPr>
              <a:t> - определяет время, в одного цикла анимации.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C78D8"/>
                </a:solidFill>
              </a:rPr>
              <a:t>animation-timing-function</a:t>
            </a:r>
            <a:r>
              <a:rPr lang="ru">
                <a:solidFill>
                  <a:srgbClr val="000000"/>
                </a:solidFill>
              </a:rPr>
              <a:t> - настраивает ускорение анимации.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C78D8"/>
                </a:solidFill>
              </a:rPr>
              <a:t>animation-delay</a:t>
            </a:r>
            <a:r>
              <a:rPr lang="ru">
                <a:solidFill>
                  <a:srgbClr val="000000"/>
                </a:solidFill>
              </a:rPr>
              <a:t> - настраивает задержку между временем загрузки элемента и временем начала анимации.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C78D8"/>
                </a:solidFill>
              </a:rPr>
              <a:t>animation-iteration-count</a:t>
            </a:r>
            <a:r>
              <a:rPr lang="ru">
                <a:solidFill>
                  <a:srgbClr val="000000"/>
                </a:solidFill>
              </a:rPr>
              <a:t> - определяет количество повторении анимации.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C78D8"/>
                </a:solidFill>
              </a:rPr>
              <a:t>animation-direction</a:t>
            </a:r>
            <a:r>
              <a:rPr lang="ru">
                <a:solidFill>
                  <a:srgbClr val="000000"/>
                </a:solidFill>
              </a:rPr>
              <a:t> - дает возможность при каждом повторе анимации идти по альтернативному пути, либо сбросить все значения и повторить анимацию.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1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Свойства CSS анимации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152475"/>
            <a:ext cx="4431900" cy="2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.box-animation {</a:t>
            </a:r>
            <a:endParaRPr b="1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D9EEB"/>
                </a:solidFill>
              </a:rPr>
              <a:t>animation-name: </a:t>
            </a:r>
            <a:r>
              <a:rPr b="1" lang="ru">
                <a:solidFill>
                  <a:schemeClr val="dk1"/>
                </a:solidFill>
              </a:rPr>
              <a:t>slide;</a:t>
            </a:r>
            <a:endParaRPr b="1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animation-duration: </a:t>
            </a:r>
            <a:r>
              <a:rPr b="1" lang="ru">
                <a:solidFill>
                  <a:schemeClr val="dk1"/>
                </a:solidFill>
              </a:rPr>
              <a:t>3s;</a:t>
            </a:r>
            <a:endParaRPr b="1">
              <a:solidFill>
                <a:srgbClr val="B7B7B7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animation-timing-function: </a:t>
            </a:r>
            <a:r>
              <a:rPr b="1" lang="ru">
                <a:solidFill>
                  <a:srgbClr val="000000"/>
                </a:solidFill>
              </a:rPr>
              <a:t>linear;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animation-delay: </a:t>
            </a:r>
            <a:r>
              <a:rPr b="1" lang="ru">
                <a:solidFill>
                  <a:srgbClr val="000000"/>
                </a:solidFill>
              </a:rPr>
              <a:t>1s;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animation-iteration-count: </a:t>
            </a:r>
            <a:r>
              <a:rPr b="1" lang="ru">
                <a:solidFill>
                  <a:schemeClr val="dk1"/>
                </a:solidFill>
              </a:rPr>
              <a:t>infinite;</a:t>
            </a:r>
            <a:endParaRPr b="1">
              <a:solidFill>
                <a:srgbClr val="6D9EEB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6D9EEB"/>
                </a:solidFill>
              </a:rPr>
              <a:t>animation-direction: </a:t>
            </a:r>
            <a:r>
              <a:rPr b="1" lang="ru">
                <a:solidFill>
                  <a:schemeClr val="dk1"/>
                </a:solidFill>
              </a:rPr>
              <a:t>alternate;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}</a:t>
            </a:r>
            <a:endParaRPr b="1">
              <a:solidFill>
                <a:srgbClr val="EC6550"/>
              </a:solidFill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311700" y="3602875"/>
            <a:ext cx="6476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.box-animation {</a:t>
            </a:r>
            <a:endParaRPr b="1" i="0" sz="18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animation: </a:t>
            </a: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3s linear 1s infinite</a:t>
            </a:r>
            <a:r>
              <a:rPr b="1" i="0" lang="ru" sz="18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alternate;</a:t>
            </a:r>
            <a:endParaRPr b="1" i="0" sz="18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CSS анимация - @keyframes</a:t>
            </a:r>
            <a:endParaRPr b="1" sz="3400"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1600">
                <a:solidFill>
                  <a:srgbClr val="000000"/>
                </a:solidFill>
              </a:rPr>
              <a:t>Правило @keyframes позволяет создавать анимацию с помощью набора ключевых кадров, то есть описывает состояние объекта в определенный момент времени.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431425" y="2032125"/>
            <a:ext cx="39651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@keyframes slide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from {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left: 0%;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50% {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	left: 50%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to {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	left: 100%;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4652425" y="2130725"/>
            <a:ext cx="39651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@keyframes slide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0% {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left: 0%;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50%, 60% {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	left: 50%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100% {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	left: 100%;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