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0+EYpEAPR5FbaoKqQXKbHjUkg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ootstrapcdn.com/" TargetMode="External"/><Relationship Id="rId4" Type="http://schemas.openxmlformats.org/officeDocument/2006/relationships/hyperlink" Target="https://getbootstrap.com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etbootstrap.com/docs/5.0/getting-started/introduction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mantic-ui.com/" TargetMode="External"/><Relationship Id="rId4" Type="http://schemas.openxmlformats.org/officeDocument/2006/relationships/hyperlink" Target="https://materializecss.com/" TargetMode="External"/><Relationship Id="rId9" Type="http://schemas.openxmlformats.org/officeDocument/2006/relationships/hyperlink" Target="https://itproger.com/news/114" TargetMode="External"/><Relationship Id="rId5" Type="http://schemas.openxmlformats.org/officeDocument/2006/relationships/hyperlink" Target="https://getuikit.com/" TargetMode="External"/><Relationship Id="rId6" Type="http://schemas.openxmlformats.org/officeDocument/2006/relationships/hyperlink" Target="https://purecss.io/" TargetMode="External"/><Relationship Id="rId7" Type="http://schemas.openxmlformats.org/officeDocument/2006/relationships/hyperlink" Target="https://foundation.zurb.com/" TargetMode="External"/><Relationship Id="rId8" Type="http://schemas.openxmlformats.org/officeDocument/2006/relationships/hyperlink" Target="https://material-u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idx="1" type="body"/>
          </p:nvPr>
        </p:nvSpPr>
        <p:spPr>
          <a:xfrm>
            <a:off x="311700" y="1152475"/>
            <a:ext cx="85206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5200">
                <a:solidFill>
                  <a:srgbClr val="EC6550"/>
                </a:solidFill>
              </a:rPr>
              <a:t>Введение в</a:t>
            </a:r>
            <a:endParaRPr b="1" sz="5200">
              <a:solidFill>
                <a:srgbClr val="EC6550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5200">
                <a:solidFill>
                  <a:srgbClr val="EC6550"/>
                </a:solidFill>
                <a:highlight>
                  <a:srgbClr val="FFFFFF"/>
                </a:highlight>
              </a:rPr>
              <a:t>Bootstrap</a:t>
            </a:r>
            <a:endParaRPr b="1" sz="5200">
              <a:solidFill>
                <a:srgbClr val="EC655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Что такое Bootstrap?</a:t>
            </a:r>
            <a:endParaRPr b="1" sz="3400"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311700" y="1152475"/>
            <a:ext cx="85206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Bootstrap – CSS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-фреймворк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, что содержит заранее подготовленные стили и скрипты для использования на сайте. </a:t>
            </a:r>
            <a:r>
              <a:rPr lang="ru" sz="1200">
                <a:solidFill>
                  <a:srgbClr val="2A3744"/>
                </a:solidFill>
                <a:highlight>
                  <a:srgbClr val="FFFFFF"/>
                </a:highlight>
              </a:rPr>
              <a:t>Е</a:t>
            </a:r>
            <a:r>
              <a:rPr lang="ru" sz="1200">
                <a:solidFill>
                  <a:srgbClr val="2A3744"/>
                </a:solidFill>
                <a:highlight>
                  <a:srgbClr val="FFFFFF"/>
                </a:highlight>
              </a:rPr>
              <a:t>сли говорить простым языком: Bootstrap – э</a:t>
            </a:r>
            <a:r>
              <a:rPr lang="ru" sz="1200">
                <a:solidFill>
                  <a:srgbClr val="2A3744"/>
                </a:solidFill>
                <a:highlight>
                  <a:srgbClr val="FFFFFF"/>
                </a:highlight>
              </a:rPr>
              <a:t>то</a:t>
            </a:r>
            <a:r>
              <a:rPr lang="ru" sz="1200">
                <a:solidFill>
                  <a:srgbClr val="2A3744"/>
                </a:solidFill>
                <a:highlight>
                  <a:srgbClr val="FFFFFF"/>
                </a:highlight>
              </a:rPr>
              <a:t> файл с готовым написанным кодом, что подключается к сайту в секции head. После подключения вы можете использовать возможности фреймворка.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50">
                <a:solidFill>
                  <a:srgbClr val="2A3744"/>
                </a:solidFill>
                <a:highlight>
                  <a:srgbClr val="FFFFFF"/>
                </a:highlight>
              </a:rPr>
              <a:t>Недостаток Bootstrap</a:t>
            </a:r>
            <a:endParaRPr b="1" sz="1450">
              <a:solidFill>
                <a:srgbClr val="2A37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2A3744"/>
                </a:solidFill>
                <a:highlight>
                  <a:srgbClr val="FFFFFF"/>
                </a:highlight>
              </a:rPr>
              <a:t>Программного кода</a:t>
            </a:r>
            <a:r>
              <a:rPr lang="ru" sz="1200">
                <a:solidFill>
                  <a:srgbClr val="2A3744"/>
                </a:solidFill>
                <a:highlight>
                  <a:srgbClr val="FFFFFF"/>
                </a:highlight>
              </a:rPr>
              <a:t> в Bootstrap больше, нежели требуется при разработке сайта. При написании кода вы указываете лишь нужные стили. В Bootstrap есть классы на все случаи жизни. По этой причине есть много лишних стилей и кода. Сама проблема решается легко. Вы можете выбрать (</a:t>
            </a:r>
            <a:r>
              <a:rPr i="1" lang="ru" sz="1200">
                <a:solidFill>
                  <a:srgbClr val="2A3744"/>
                </a:solidFill>
                <a:highlight>
                  <a:srgbClr val="FFFFFF"/>
                </a:highlight>
              </a:rPr>
              <a:t>удалить или отредактировать</a:t>
            </a:r>
            <a:r>
              <a:rPr lang="ru" sz="1200">
                <a:solidFill>
                  <a:srgbClr val="2A3744"/>
                </a:solidFill>
                <a:highlight>
                  <a:srgbClr val="FFFFFF"/>
                </a:highlight>
              </a:rPr>
              <a:t>) какие компоненты фреймворка загрузить в CSS-файл. Например, вы можете скачать только сетку, а все остальные стили не добавлять.</a:t>
            </a:r>
            <a:endParaRPr sz="1200">
              <a:solidFill>
                <a:srgbClr val="2A37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2A3744"/>
                </a:solidFill>
                <a:highlight>
                  <a:srgbClr val="FFFFFF"/>
                </a:highlight>
              </a:rPr>
              <a:t>Преимущество</a:t>
            </a:r>
            <a:r>
              <a:rPr lang="ru" sz="1200">
                <a:solidFill>
                  <a:srgbClr val="2A3744"/>
                </a:solidFill>
                <a:highlight>
                  <a:srgbClr val="FFFFFF"/>
                </a:highlight>
              </a:rPr>
              <a:t> </a:t>
            </a:r>
            <a:r>
              <a:rPr b="1" lang="ru" sz="1450">
                <a:solidFill>
                  <a:srgbClr val="2A3744"/>
                </a:solidFill>
                <a:highlight>
                  <a:srgbClr val="FFFFFF"/>
                </a:highlight>
              </a:rPr>
              <a:t>Bootstrap</a:t>
            </a:r>
            <a:endParaRPr sz="1200">
              <a:solidFill>
                <a:srgbClr val="2A37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SzPts val="1800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Подключив Bootstrap вы сразу же имеете набор готовых стилей и JS скриптов, что можно использовать для вашего проекта. Более не потребуется прописывать их вручную.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Подключение Bootstrap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311700" y="1366600"/>
            <a:ext cx="42189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000000"/>
                </a:solidFill>
              </a:rPr>
              <a:t>Можно подключить через </a:t>
            </a:r>
            <a:r>
              <a:rPr b="1" lang="ru">
                <a:solidFill>
                  <a:srgbClr val="000000"/>
                </a:solidFill>
              </a:rPr>
              <a:t>CDN</a:t>
            </a:r>
            <a:r>
              <a:rPr lang="ru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https://www.bootstrapcdn.com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728150" y="1389500"/>
            <a:ext cx="42189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Можно скачать и добавить в проект: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https://getbootstrap.com/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200" y="2464100"/>
            <a:ext cx="3517900" cy="215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6588" y="2516124"/>
            <a:ext cx="3522030" cy="20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Пример использования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464925" y="1143825"/>
            <a:ext cx="836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Для добавления стилей к объектам, используйте классы Bootstrap. Все классы представлены на их официальном сайте: </a:t>
            </a:r>
            <a:r>
              <a:rPr lang="ru" sz="1100" u="sng">
                <a:solidFill>
                  <a:schemeClr val="hlink"/>
                </a:solidFill>
                <a:hlinkClick r:id="rId3"/>
              </a:rPr>
              <a:t>https://getbootstrap.com/docs/5.0/getting-started/introduction/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868925"/>
            <a:ext cx="8839201" cy="303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>
                <a:solidFill>
                  <a:srgbClr val="333333"/>
                </a:solidFill>
                <a:highlight>
                  <a:srgbClr val="FFFFFF"/>
                </a:highlight>
              </a:rPr>
              <a:t>Аналоги</a:t>
            </a:r>
            <a:endParaRPr sz="3400"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311700" y="1152475"/>
            <a:ext cx="85206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Существует множество аналогичных фреймворков, что работают по схожему принципу. Самым популярным является Bootstrap, но также вы можете обратить внимание на такие проекты, как: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Semantic UI: </a:t>
            </a:r>
            <a:r>
              <a:rPr lang="ru" sz="1400" u="sng">
                <a:solidFill>
                  <a:schemeClr val="hlink"/>
                </a:solidFill>
                <a:hlinkClick r:id="rId3"/>
              </a:rPr>
              <a:t>https://semantic-ui.com/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Materialize: </a:t>
            </a:r>
            <a:r>
              <a:rPr lang="ru" sz="1400" u="sng">
                <a:solidFill>
                  <a:schemeClr val="hlink"/>
                </a:solidFill>
                <a:hlinkClick r:id="rId4"/>
              </a:rPr>
              <a:t>https://materializecss.com/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UI Kit: </a:t>
            </a:r>
            <a:r>
              <a:rPr lang="ru" sz="14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https://getuikit.com/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Pure CSS: </a:t>
            </a:r>
            <a:r>
              <a:rPr lang="ru" sz="1400" u="sng">
                <a:solidFill>
                  <a:schemeClr val="hlink"/>
                </a:solidFill>
                <a:hlinkClick r:id="rId6"/>
              </a:rPr>
              <a:t>https://purecss.io/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Foundation: </a:t>
            </a:r>
            <a:r>
              <a:rPr lang="ru" sz="1400" u="sng">
                <a:solidFill>
                  <a:schemeClr val="hlink"/>
                </a:solidFill>
                <a:hlinkClick r:id="rId7"/>
              </a:rPr>
              <a:t>https://foundation.zurb.com/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Material UI: </a:t>
            </a:r>
            <a:r>
              <a:rPr lang="ru" sz="1400" u="sng">
                <a:solidFill>
                  <a:schemeClr val="hlink"/>
                </a:solidFill>
                <a:hlinkClick r:id="rId8"/>
              </a:rPr>
              <a:t>https://material-ui.com/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Больше фреймворков в статье: </a:t>
            </a:r>
            <a:r>
              <a:rPr lang="ru" sz="1400" u="sng">
                <a:solidFill>
                  <a:schemeClr val="hlink"/>
                </a:solidFill>
                <a:hlinkClick r:id="rId9"/>
              </a:rPr>
              <a:t>https://itproger.com/news/114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