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Myqdiimmm6DVk0tY6+ENSqT2A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8902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EC6550"/>
                </a:solidFill>
              </a:rPr>
              <a:t>Введение в 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Что такое GIT?</a:t>
            </a:r>
            <a:endParaRPr b="1" sz="3400"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203000"/>
            <a:ext cx="4440900" cy="24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Система которая хранит записи ваших изменений.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Позволяет совместную разработку.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Позволяет вам узнать кто сделал изменения, когда и почему.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Позволяет вам отменить изменения и вернутся к любому состоянию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675" y="1203000"/>
            <a:ext cx="3912426" cy="25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Установка GIT</a:t>
            </a:r>
            <a:endParaRPr b="1" sz="3400"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0000"/>
                </a:solidFill>
              </a:rPr>
              <a:t>Linux (Debian)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</a:rPr>
              <a:t>	команда: sudo apt get install git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0000"/>
                </a:solidFill>
              </a:rPr>
              <a:t>Linux (Fedora)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</a:rPr>
              <a:t>	команда: sudo yum install git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0000"/>
                </a:solidFill>
              </a:rPr>
              <a:t>Windows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</a:rPr>
              <a:t>	https://git-scm.com/downloads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0000"/>
                </a:solidFill>
              </a:rPr>
              <a:t>Mac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</a:rPr>
              <a:t>https://git-scm.com/downloads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6475" y="1192750"/>
            <a:ext cx="5127152" cy="308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Конфигурация</a:t>
            </a:r>
            <a:endParaRPr b="1" sz="3400"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После установки git используйте след команды для настройки вашего имени пользователя и адреса электронной почты, которые будут связаны с вашим GIT аккаунтом: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</a:rPr>
              <a:t>Локальные настройки в проекте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F14E32"/>
                </a:solidFill>
              </a:rPr>
              <a:t>git config user.name "John Smith"</a:t>
            </a:r>
            <a:endParaRPr b="1" sz="1400">
              <a:solidFill>
                <a:srgbClr val="F14E32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F14E32"/>
                </a:solidFill>
              </a:rPr>
              <a:t>git config user.email "example@email.com"</a:t>
            </a:r>
            <a:endParaRPr b="1" sz="1400">
              <a:solidFill>
                <a:srgbClr val="F14E32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F14E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</a:rPr>
              <a:t>Глобальные настройки для пользователя</a:t>
            </a:r>
            <a:endParaRPr b="1" sz="1400">
              <a:solidFill>
                <a:srgbClr val="F14E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F14E32"/>
                </a:solidFill>
              </a:rPr>
              <a:t>git config --global user.name "John Smith"</a:t>
            </a:r>
            <a:endParaRPr b="1" sz="1400">
              <a:solidFill>
                <a:srgbClr val="F14E32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F14E32"/>
                </a:solidFill>
              </a:rPr>
              <a:t>git config --global user.email "example@email.com"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Игнорирование файлов</a:t>
            </a:r>
            <a:endParaRPr b="1" sz="3400"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</a:rPr>
              <a:t>Для создания правил игнорирования файлов используйте файл </a:t>
            </a:r>
            <a:r>
              <a:rPr b="1" lang="ru" sz="1400">
                <a:solidFill>
                  <a:srgbClr val="000000"/>
                </a:solidFill>
              </a:rPr>
              <a:t>.gitignore </a:t>
            </a:r>
            <a:r>
              <a:rPr lang="ru" sz="1400">
                <a:solidFill>
                  <a:srgbClr val="000000"/>
                </a:solidFill>
              </a:rPr>
              <a:t>в вашем проекте.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.DS_Store</a:t>
            </a:r>
            <a:r>
              <a:rPr b="1" lang="ru" sz="1400">
                <a:solidFill>
                  <a:srgbClr val="000000"/>
                </a:solidFill>
              </a:rPr>
              <a:t> </a:t>
            </a:r>
            <a:r>
              <a:rPr lang="ru" sz="1400">
                <a:solidFill>
                  <a:srgbClr val="000000"/>
                </a:solidFill>
              </a:rPr>
              <a:t> 	</a:t>
            </a:r>
            <a:r>
              <a:rPr lang="ru" sz="1400"/>
              <a:t># указанный файл в любой директории проекта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*.log</a:t>
            </a:r>
            <a:r>
              <a:rPr lang="ru" sz="1400"/>
              <a:t> 			# любой файл с указанным разрешением в любой директории проекта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**/*.log</a:t>
            </a:r>
            <a:r>
              <a:rPr lang="ru" sz="1400"/>
              <a:t> 		# аналогично правилу *.log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build/</a:t>
            </a:r>
            <a:r>
              <a:rPr lang="ru" sz="1400"/>
              <a:t> 		# папка build по всему проекту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/build/</a:t>
            </a:r>
            <a:r>
              <a:rPr lang="ru" sz="1400"/>
              <a:t> 		# папка build корневая директория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doc/*.html</a:t>
            </a:r>
            <a:r>
              <a:rPr lang="ru" sz="1400"/>
              <a:t> 		# все файлы html в директории doc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doc/**/*.html</a:t>
            </a:r>
            <a:r>
              <a:rPr lang="ru" sz="1400"/>
              <a:t> 	# все файлы html в директории doc и поддиректориях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Игнорирование файлов</a:t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!.gitignore				</a:t>
            </a:r>
            <a:r>
              <a:rPr lang="ru" sz="1400"/>
              <a:t># игнорирует исключение файла .gitignore</a:t>
            </a:r>
            <a:endParaRPr b="1" sz="1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/packages/</a:t>
            </a:r>
            <a:r>
              <a:rPr lang="ru" sz="1400"/>
              <a:t> </a:t>
            </a:r>
            <a:r>
              <a:rPr b="1" lang="ru" sz="1400">
                <a:solidFill>
                  <a:srgbClr val="EC6550"/>
                </a:solidFill>
              </a:rPr>
              <a:t>			</a:t>
            </a:r>
            <a:r>
              <a:rPr lang="ru" sz="1400"/>
              <a:t># папка packages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!packages/config.xml</a:t>
            </a:r>
            <a:r>
              <a:rPr lang="ru" sz="1400"/>
              <a:t> 	# все файлы в папке кроме файла config.xml</a:t>
            </a:r>
            <a:endParaRPr b="1" sz="1400">
              <a:solidFill>
                <a:srgbClr val="EC65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Основные понятия</a:t>
            </a:r>
            <a:endParaRPr b="1" sz="3400"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311700" y="1152475"/>
            <a:ext cx="8520600" cy="3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0000"/>
                </a:solidFill>
              </a:rPr>
              <a:t>Репозиторий / repository</a:t>
            </a:r>
            <a:r>
              <a:rPr lang="ru" sz="1400">
                <a:solidFill>
                  <a:srgbClr val="000000"/>
                </a:solidFill>
              </a:rPr>
              <a:t> - хранилище содержащее файлы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0000"/>
                </a:solidFill>
              </a:rPr>
              <a:t>Пул / pull</a:t>
            </a:r>
            <a:r>
              <a:rPr lang="ru" sz="1400">
                <a:solidFill>
                  <a:srgbClr val="000000"/>
                </a:solidFill>
              </a:rPr>
              <a:t> - процесс загрузки изменения из репозитория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0000"/>
                </a:solidFill>
              </a:rPr>
              <a:t>Пуш / push </a:t>
            </a:r>
            <a:r>
              <a:rPr lang="ru" sz="1400">
                <a:solidFill>
                  <a:srgbClr val="000000"/>
                </a:solidFill>
              </a:rPr>
              <a:t>- процесс отправки изменения на репозиторий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0000"/>
                </a:solidFill>
              </a:rPr>
              <a:t>Коммит / commit</a:t>
            </a:r>
            <a:r>
              <a:rPr lang="ru" sz="1400">
                <a:solidFill>
                  <a:srgbClr val="000000"/>
                </a:solidFill>
              </a:rPr>
              <a:t> - процесс фиксации изменений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0000"/>
                </a:solidFill>
              </a:rPr>
              <a:t>Ветка / branch </a:t>
            </a:r>
            <a:r>
              <a:rPr lang="ru" sz="1400">
                <a:solidFill>
                  <a:srgbClr val="000000"/>
                </a:solidFill>
              </a:rPr>
              <a:t>- указатель на один из коммитов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</a:rPr>
              <a:t>Чекаут / checkout</a:t>
            </a:r>
            <a:r>
              <a:rPr lang="ru" sz="1400">
                <a:solidFill>
                  <a:schemeClr val="dk1"/>
                </a:solidFill>
              </a:rPr>
              <a:t> - переход на одну из существующих веток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</a:rPr>
              <a:t>Мердж / marge</a:t>
            </a:r>
            <a:r>
              <a:rPr lang="ru" sz="1400">
                <a:solidFill>
                  <a:schemeClr val="dk1"/>
                </a:solidFill>
              </a:rPr>
              <a:t> - процесс слияния веток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222222"/>
                </a:solidFill>
                <a:highlight>
                  <a:srgbClr val="FFFFFF"/>
                </a:highlight>
              </a:rPr>
              <a:t>Пулл реквест / pull request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 - это отправка ваших изменений в репозитории на проверку программистам.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>
                <a:solidFill>
                  <a:srgbClr val="000000"/>
                </a:solidFill>
              </a:rPr>
              <a:t>Основные команды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311700" y="1152475"/>
            <a:ext cx="8520600" cy="3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F14E32"/>
                </a:solidFill>
              </a:rPr>
              <a:t>git init </a:t>
            </a:r>
            <a:r>
              <a:rPr lang="ru" sz="1400">
                <a:solidFill>
                  <a:srgbClr val="000000"/>
                </a:solidFill>
              </a:rPr>
              <a:t>-</a:t>
            </a:r>
            <a:r>
              <a:rPr b="1" lang="ru" sz="1400">
                <a:solidFill>
                  <a:srgbClr val="000000"/>
                </a:solidFill>
              </a:rPr>
              <a:t> </a:t>
            </a:r>
            <a:r>
              <a:rPr lang="ru" sz="1400">
                <a:solidFill>
                  <a:srgbClr val="000000"/>
                </a:solidFill>
              </a:rPr>
              <a:t>создать репозиторий в папке текущего проекта</a:t>
            </a:r>
            <a:endParaRPr sz="1400">
              <a:solidFill>
                <a:srgbClr val="000000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F14E32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F14E32"/>
                </a:solidFill>
              </a:rPr>
              <a:t>git add </a:t>
            </a:r>
            <a:r>
              <a:rPr b="1" lang="ru" sz="1400">
                <a:solidFill>
                  <a:srgbClr val="F14E32"/>
                </a:solidFill>
                <a:highlight>
                  <a:srgbClr val="FFFFFF"/>
                </a:highlight>
              </a:rPr>
              <a:t>*.html</a:t>
            </a:r>
            <a:r>
              <a:rPr b="1" lang="ru" sz="1400">
                <a:solidFill>
                  <a:srgbClr val="F14E32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-</a:t>
            </a:r>
            <a:r>
              <a:rPr b="1" lang="ru" sz="1400">
                <a:solidFill>
                  <a:schemeClr val="dk1"/>
                </a:solidFill>
              </a:rPr>
              <a:t> </a:t>
            </a:r>
            <a:r>
              <a:rPr lang="ru" sz="1400">
                <a:solidFill>
                  <a:srgbClr val="000000"/>
                </a:solidFill>
              </a:rPr>
              <a:t>добавить под версионный контроль существующие файлы</a:t>
            </a:r>
            <a:endParaRPr sz="1400">
              <a:solidFill>
                <a:srgbClr val="000000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F14E32"/>
                </a:solidFill>
              </a:rPr>
              <a:t>git add </a:t>
            </a:r>
            <a:r>
              <a:rPr b="1" lang="ru" sz="1400">
                <a:solidFill>
                  <a:srgbClr val="F14E32"/>
                </a:solidFill>
                <a:highlight>
                  <a:schemeClr val="lt1"/>
                </a:highlight>
              </a:rPr>
              <a:t>.</a:t>
            </a:r>
            <a:r>
              <a:rPr b="1" lang="ru" sz="1400">
                <a:solidFill>
                  <a:srgbClr val="F14E32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-</a:t>
            </a:r>
            <a:r>
              <a:rPr b="1" lang="ru" sz="1400">
                <a:solidFill>
                  <a:schemeClr val="dk1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добавить под версионный контроль все каталоги и файлы</a:t>
            </a:r>
            <a:endParaRPr sz="14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F14E32"/>
                </a:solidFill>
              </a:rPr>
              <a:t>git reset HEAD </a:t>
            </a:r>
            <a:r>
              <a:rPr b="1" lang="ru" sz="1400">
                <a:solidFill>
                  <a:srgbClr val="F14E32"/>
                </a:solidFill>
                <a:highlight>
                  <a:schemeClr val="lt1"/>
                </a:highlight>
              </a:rPr>
              <a:t>folder</a:t>
            </a:r>
            <a:r>
              <a:rPr b="1" lang="ru" sz="1400">
                <a:solidFill>
                  <a:srgbClr val="F14E32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-</a:t>
            </a:r>
            <a:r>
              <a:rPr b="1" lang="ru" sz="1400">
                <a:solidFill>
                  <a:schemeClr val="dk1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отменить добавление файлов или папок</a:t>
            </a:r>
            <a:endParaRPr sz="14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F14E32"/>
                </a:solidFill>
              </a:rPr>
              <a:t>git commit -m 'initial project version' </a:t>
            </a:r>
            <a:r>
              <a:rPr lang="ru" sz="1400">
                <a:solidFill>
                  <a:srgbClr val="000000"/>
                </a:solidFill>
              </a:rPr>
              <a:t>-</a:t>
            </a:r>
            <a:r>
              <a:rPr b="1" lang="ru" sz="1400">
                <a:solidFill>
                  <a:srgbClr val="000000"/>
                </a:solidFill>
              </a:rPr>
              <a:t> </a:t>
            </a:r>
            <a:r>
              <a:rPr lang="ru" sz="1400">
                <a:solidFill>
                  <a:srgbClr val="000000"/>
                </a:solidFill>
              </a:rPr>
              <a:t>создать коммит с текущим изменениям</a:t>
            </a:r>
            <a:endParaRPr sz="1400">
              <a:solidFill>
                <a:srgbClr val="000000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F14E32"/>
                </a:solidFill>
              </a:rPr>
              <a:t>git status </a:t>
            </a:r>
            <a:r>
              <a:rPr lang="ru" sz="1400">
                <a:solidFill>
                  <a:schemeClr val="dk1"/>
                </a:solidFill>
              </a:rPr>
              <a:t>-</a:t>
            </a:r>
            <a:r>
              <a:rPr b="1" lang="ru" sz="1400">
                <a:solidFill>
                  <a:schemeClr val="dk1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посмотреть статус файлов в проекте</a:t>
            </a:r>
            <a:endParaRPr sz="1400">
              <a:solidFill>
                <a:srgbClr val="000000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F14E32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F14E32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14E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Основные команды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F14E32"/>
                </a:solidFill>
              </a:rPr>
              <a:t>git clone </a:t>
            </a:r>
            <a:r>
              <a:rPr b="1" lang="ru" sz="1400">
                <a:solidFill>
                  <a:srgbClr val="F14E32"/>
                </a:solidFill>
                <a:highlight>
                  <a:srgbClr val="FFFFFF"/>
                </a:highlight>
              </a:rPr>
              <a:t>git://github.com/schacon/ticgit.git</a:t>
            </a:r>
            <a:r>
              <a:rPr b="1" lang="ru" sz="1400">
                <a:solidFill>
                  <a:srgbClr val="F14E32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-</a:t>
            </a:r>
            <a:r>
              <a:rPr b="1" lang="ru" sz="1400">
                <a:solidFill>
                  <a:schemeClr val="dk1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клонировать удаленный репозиторий</a:t>
            </a:r>
            <a:endParaRPr sz="14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F14E32"/>
                </a:solidFill>
              </a:rPr>
              <a:t>git checkout branch_name </a:t>
            </a:r>
            <a:r>
              <a:rPr lang="ru" sz="1400">
                <a:solidFill>
                  <a:schemeClr val="dk1"/>
                </a:solidFill>
              </a:rPr>
              <a:t>-</a:t>
            </a:r>
            <a:r>
              <a:rPr b="1" lang="ru" sz="1400">
                <a:solidFill>
                  <a:schemeClr val="dk1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перейти с текущей ветки на другую</a:t>
            </a:r>
            <a:endParaRPr sz="14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F14E32"/>
                </a:solidFill>
              </a:rPr>
              <a:t>git checkout -b branch_name </a:t>
            </a:r>
            <a:r>
              <a:rPr lang="ru" sz="1400">
                <a:solidFill>
                  <a:schemeClr val="dk1"/>
                </a:solidFill>
              </a:rPr>
              <a:t>-</a:t>
            </a:r>
            <a:r>
              <a:rPr b="1" lang="ru" sz="1400">
                <a:solidFill>
                  <a:schemeClr val="dk1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создать новую ветку от текущей и перейти на нее</a:t>
            </a:r>
            <a:endParaRPr sz="14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F14E32"/>
                </a:solidFill>
              </a:rPr>
              <a:t>git pull  </a:t>
            </a:r>
            <a:r>
              <a:rPr lang="ru" sz="1400">
                <a:solidFill>
                  <a:schemeClr val="dk1"/>
                </a:solidFill>
              </a:rPr>
              <a:t>-</a:t>
            </a:r>
            <a:r>
              <a:rPr b="1" lang="ru" sz="1400">
                <a:solidFill>
                  <a:schemeClr val="dk1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стянуть изменения из репозитория</a:t>
            </a:r>
            <a:endParaRPr sz="14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F14E32"/>
                </a:solidFill>
              </a:rPr>
              <a:t>git push  </a:t>
            </a:r>
            <a:r>
              <a:rPr lang="ru" sz="1400">
                <a:solidFill>
                  <a:schemeClr val="dk1"/>
                </a:solidFill>
              </a:rPr>
              <a:t>-</a:t>
            </a:r>
            <a:r>
              <a:rPr b="1" lang="ru" sz="1400">
                <a:solidFill>
                  <a:schemeClr val="dk1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отправить изменения на репозиторий</a:t>
            </a:r>
            <a:endParaRPr sz="14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F14E32"/>
                </a:solidFill>
              </a:rPr>
              <a:t>git merge  </a:t>
            </a:r>
            <a:r>
              <a:rPr lang="ru" sz="1400">
                <a:solidFill>
                  <a:schemeClr val="dk1"/>
                </a:solidFill>
              </a:rPr>
              <a:t>-</a:t>
            </a:r>
            <a:r>
              <a:rPr b="1" lang="ru" sz="1400">
                <a:solidFill>
                  <a:schemeClr val="dk1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слияние двух веток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