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h6EQbTb0u5ymAJiiP9J0j1Agmh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ru.wikipedia.org/wiki/%D0%9C%D0%BD%D0%B5%D0%BC%D0%BE%D0%BD%D0%B8%D0%BA%D0%B8_%D0%B2_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896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">
                <a:solidFill>
                  <a:srgbClr val="EC6550"/>
                </a:solidFill>
              </a:rPr>
              <a:t>Введение в jQuery</a:t>
            </a:r>
            <a:endParaRPr b="1">
              <a:solidFill>
                <a:srgbClr val="EC65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Работа с CSS классами</a:t>
            </a:r>
            <a:endParaRPr/>
          </a:p>
        </p:txBody>
      </p:sp>
      <p:sp>
        <p:nvSpPr>
          <p:cNvPr id="117" name="Google Shape;117;p10"/>
          <p:cNvSpPr txBox="1"/>
          <p:nvPr>
            <p:ph idx="1" type="body"/>
          </p:nvPr>
        </p:nvSpPr>
        <p:spPr>
          <a:xfrm>
            <a:off x="311700" y="1076275"/>
            <a:ext cx="85206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</a:rPr>
              <a:t>addClass(</a:t>
            </a:r>
            <a:r>
              <a:rPr b="1" lang="ru" sz="1600">
                <a:solidFill>
                  <a:srgbClr val="6D9EEB"/>
                </a:solidFill>
              </a:rPr>
              <a:t>className</a:t>
            </a:r>
            <a:r>
              <a:rPr b="1" lang="ru" sz="1600">
                <a:solidFill>
                  <a:srgbClr val="EC6550"/>
                </a:solidFill>
              </a:rPr>
              <a:t>)</a:t>
            </a:r>
            <a:r>
              <a:rPr b="1" lang="ru" sz="1600">
                <a:solidFill>
                  <a:srgbClr val="333333"/>
                </a:solidFill>
              </a:rPr>
              <a:t> </a:t>
            </a:r>
            <a:r>
              <a:rPr lang="ru" sz="1600">
                <a:solidFill>
                  <a:srgbClr val="333333"/>
                </a:solidFill>
              </a:rPr>
              <a:t>— добавление класса элементу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</a:rPr>
              <a:t>hasClass(</a:t>
            </a:r>
            <a:r>
              <a:rPr b="1" lang="ru" sz="1600">
                <a:solidFill>
                  <a:srgbClr val="6D9EEB"/>
                </a:solidFill>
              </a:rPr>
              <a:t>className</a:t>
            </a:r>
            <a:r>
              <a:rPr b="1" lang="ru" sz="1600">
                <a:solidFill>
                  <a:srgbClr val="EC6550"/>
                </a:solidFill>
              </a:rPr>
              <a:t>)</a:t>
            </a:r>
            <a:r>
              <a:rPr lang="ru" sz="1600">
                <a:solidFill>
                  <a:srgbClr val="333333"/>
                </a:solidFill>
              </a:rPr>
              <a:t> — проверка на причастность к определённому классу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</a:rPr>
              <a:t>removeClass(</a:t>
            </a:r>
            <a:r>
              <a:rPr b="1" lang="ru" sz="1600">
                <a:solidFill>
                  <a:srgbClr val="6D9EEB"/>
                </a:solidFill>
              </a:rPr>
              <a:t>className</a:t>
            </a:r>
            <a:r>
              <a:rPr b="1" lang="ru" sz="1600">
                <a:solidFill>
                  <a:srgbClr val="EC6550"/>
                </a:solidFill>
              </a:rPr>
              <a:t>)</a:t>
            </a:r>
            <a:r>
              <a:rPr lang="ru" sz="1600">
                <a:solidFill>
                  <a:srgbClr val="333333"/>
                </a:solidFill>
              </a:rPr>
              <a:t> — удаление класса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</a:rPr>
              <a:t>toggleClass(</a:t>
            </a:r>
            <a:r>
              <a:rPr b="1" lang="ru" sz="1600">
                <a:solidFill>
                  <a:srgbClr val="6D9EEB"/>
                </a:solidFill>
              </a:rPr>
              <a:t>className</a:t>
            </a:r>
            <a:r>
              <a:rPr b="1" lang="ru" sz="1600">
                <a:solidFill>
                  <a:srgbClr val="EC6550"/>
                </a:solidFill>
              </a:rPr>
              <a:t>) </a:t>
            </a:r>
            <a:r>
              <a:rPr lang="ru" sz="1600">
                <a:solidFill>
                  <a:srgbClr val="333333"/>
                </a:solidFill>
              </a:rPr>
              <a:t>— переключение класса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400"/>
              <a:t>Работа с атрибутами</a:t>
            </a:r>
            <a:endParaRPr b="1" sz="3400"/>
          </a:p>
        </p:txBody>
      </p: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attr(</a:t>
            </a:r>
            <a:r>
              <a:rPr b="1" lang="ru" sz="1400">
                <a:solidFill>
                  <a:srgbClr val="4183C4"/>
                </a:solidFill>
              </a:rPr>
              <a:t>attrName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lang="ru" sz="1400">
                <a:solidFill>
                  <a:srgbClr val="333333"/>
                </a:solidFill>
              </a:rPr>
              <a:t> — получение значения атрибута</a:t>
            </a:r>
            <a:endParaRPr sz="1400">
              <a:solidFill>
                <a:srgbClr val="333333"/>
              </a:solidFill>
            </a:endParaRPr>
          </a:p>
          <a:p>
            <a:pPr indent="0" lvl="0" marL="0" marR="38100" rtl="0" algn="l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attr(</a:t>
            </a:r>
            <a:r>
              <a:rPr b="1" lang="ru" sz="1400">
                <a:solidFill>
                  <a:srgbClr val="4183C4"/>
                </a:solidFill>
              </a:rPr>
              <a:t>attrName, attrValue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lang="ru" sz="1400">
                <a:solidFill>
                  <a:srgbClr val="333333"/>
                </a:solidFill>
              </a:rPr>
              <a:t> — установка значения атрибута (также можно использовать hash либо функцию обратного вызова)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removeAttr(</a:t>
            </a:r>
            <a:r>
              <a:rPr b="1" lang="ru" sz="1400">
                <a:solidFill>
                  <a:srgbClr val="4183C4"/>
                </a:solidFill>
              </a:rPr>
              <a:t>attrName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lang="ru" sz="1400">
                <a:solidFill>
                  <a:srgbClr val="333333"/>
                </a:solidFill>
              </a:rPr>
              <a:t> — удаление атрибута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4" name="Google Shape;124;p11"/>
          <p:cNvSpPr txBox="1"/>
          <p:nvPr/>
        </p:nvSpPr>
        <p:spPr>
          <a:xfrm>
            <a:off x="341325" y="2496250"/>
            <a:ext cx="3860400" cy="19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8E908C"/>
                </a:solidFill>
                <a:latin typeface="Arial"/>
                <a:ea typeface="Arial"/>
                <a:cs typeface="Arial"/>
                <a:sym typeface="Arial"/>
              </a:rPr>
              <a:t>// получение адреса ссылки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$(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"a"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).attr(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"href"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8E908C"/>
                </a:solidFill>
                <a:latin typeface="Arial"/>
                <a:ea typeface="Arial"/>
                <a:cs typeface="Arial"/>
                <a:sym typeface="Arial"/>
              </a:rPr>
              <a:t>// изменение адреса и заголовка ссылки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$(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"a"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).attr({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    "href": 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"http://anton.shevchuk.name"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    "title": 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"My Personal Blog"</a:t>
            </a:r>
            <a:endParaRPr b="1" i="0" sz="1400" u="none" cap="none" strike="noStrike">
              <a:solidFill>
                <a:srgbClr val="4183C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1"/>
          <p:cNvSpPr txBox="1"/>
          <p:nvPr/>
        </p:nvSpPr>
        <p:spPr>
          <a:xfrm>
            <a:off x="4616025" y="2492500"/>
            <a:ext cx="4071900" cy="1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400" u="none" cap="none" strike="noStrike">
                <a:solidFill>
                  <a:srgbClr val="8E908C"/>
                </a:solidFill>
                <a:latin typeface="Arial"/>
                <a:ea typeface="Arial"/>
                <a:cs typeface="Arial"/>
                <a:sym typeface="Arial"/>
              </a:rPr>
              <a:t>// получение альтернативного текста картинки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$(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"img"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).attr(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"alt"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400" u="none" cap="none" strike="noStrike">
                <a:solidFill>
                  <a:srgbClr val="8E908C"/>
                </a:solidFill>
                <a:latin typeface="Arial"/>
                <a:ea typeface="Arial"/>
                <a:cs typeface="Arial"/>
                <a:sym typeface="Arial"/>
              </a:rPr>
              <a:t>// изменение адреса картинки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$(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"img"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).attr(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"src", "/images/default.png"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400"/>
              <a:t>Работа с свойствами</a:t>
            </a:r>
            <a:endParaRPr b="1" sz="3400"/>
          </a:p>
        </p:txBody>
      </p:sp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311700" y="1152475"/>
            <a:ext cx="8520600" cy="15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333333"/>
                </a:solidFill>
              </a:rPr>
              <a:t>Для работы со свойствами используем методы из семейства </a:t>
            </a:r>
            <a:r>
              <a:rPr b="1" lang="ru" sz="1400">
                <a:solidFill>
                  <a:srgbClr val="EC6550"/>
                </a:solidFill>
              </a:rPr>
              <a:t>.prop()</a:t>
            </a:r>
            <a:r>
              <a:rPr lang="ru" sz="1400">
                <a:solidFill>
                  <a:srgbClr val="333333"/>
                </a:solidFill>
              </a:rPr>
              <a:t>: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prop(</a:t>
            </a:r>
            <a:r>
              <a:rPr b="1" lang="ru" sz="1400">
                <a:solidFill>
                  <a:srgbClr val="4183C4"/>
                </a:solidFill>
              </a:rPr>
              <a:t>propName</a:t>
            </a:r>
            <a:r>
              <a:rPr b="1" lang="ru" sz="1400">
                <a:solidFill>
                  <a:srgbClr val="EC6550"/>
                </a:solidFill>
              </a:rPr>
              <a:t>) </a:t>
            </a:r>
            <a:r>
              <a:rPr lang="ru" sz="1400">
                <a:solidFill>
                  <a:srgbClr val="333333"/>
                </a:solidFill>
              </a:rPr>
              <a:t>— получение значения свойства;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prop(</a:t>
            </a:r>
            <a:r>
              <a:rPr b="1" lang="ru" sz="1400">
                <a:solidFill>
                  <a:srgbClr val="4183C4"/>
                </a:solidFill>
              </a:rPr>
              <a:t>propName, propValue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lang="ru" sz="1400">
                <a:solidFill>
                  <a:srgbClr val="333333"/>
                </a:solidFill>
              </a:rPr>
              <a:t> — установка значения свойства;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removeProp(</a:t>
            </a:r>
            <a:r>
              <a:rPr b="1" lang="ru" sz="1400">
                <a:solidFill>
                  <a:srgbClr val="4183C4"/>
                </a:solidFill>
              </a:rPr>
              <a:t>propName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lang="ru" sz="1400">
                <a:solidFill>
                  <a:srgbClr val="333333"/>
                </a:solidFill>
              </a:rPr>
              <a:t> — удаление свойства (скорей всего, никогда не понадобится);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2" name="Google Shape;132;p12"/>
          <p:cNvSpPr txBox="1"/>
          <p:nvPr/>
        </p:nvSpPr>
        <p:spPr>
          <a:xfrm>
            <a:off x="328675" y="2833800"/>
            <a:ext cx="8503500" cy="20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$("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#checkbox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").prop("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checked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r>
              <a:rPr b="0" i="0" lang="ru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-  получаем значение состояния галочки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$("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#checkbox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").prop("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checked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", 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ru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 -  удаляем галочку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$("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#checkbox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").prop("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checked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", 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ru" sz="1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- ставим галочку</a:t>
            </a:r>
            <a:endParaRPr b="0" i="0" sz="1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400"/>
              <a:t>События</a:t>
            </a:r>
            <a:endParaRPr b="1" sz="3400"/>
          </a:p>
        </p:txBody>
      </p:sp>
      <p:sp>
        <p:nvSpPr>
          <p:cNvPr id="138" name="Google Shape;138;p13"/>
          <p:cNvSpPr txBox="1"/>
          <p:nvPr>
            <p:ph idx="1" type="body"/>
          </p:nvPr>
        </p:nvSpPr>
        <p:spPr>
          <a:xfrm>
            <a:off x="311700" y="1152475"/>
            <a:ext cx="85206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jQuery работает практически со всеми событиями в JavaScript, ниже список самых востребованных с небольшими пояснениями: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EC6550"/>
                </a:solidFill>
              </a:rPr>
              <a:t>click</a:t>
            </a:r>
            <a:r>
              <a:rPr lang="ru" sz="1200">
                <a:solidFill>
                  <a:srgbClr val="333333"/>
                </a:solidFill>
              </a:rPr>
              <a:t> — клик по элементу (порядок событий: «mousedown» → «mouseup» → «click»)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EC6550"/>
                </a:solidFill>
              </a:rPr>
              <a:t>dblclick</a:t>
            </a:r>
            <a:r>
              <a:rPr lang="ru" sz="1200">
                <a:solidFill>
                  <a:srgbClr val="333333"/>
                </a:solidFill>
              </a:rPr>
              <a:t> — двойной щелчок мышки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EC6550"/>
                </a:solidFill>
              </a:rPr>
              <a:t>mousedown</a:t>
            </a:r>
            <a:r>
              <a:rPr lang="ru" sz="1200">
                <a:solidFill>
                  <a:srgbClr val="333333"/>
                </a:solidFill>
              </a:rPr>
              <a:t> — нажатие клавиши мыши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EC6550"/>
                </a:solidFill>
              </a:rPr>
              <a:t>mouseup</a:t>
            </a:r>
            <a:r>
              <a:rPr lang="ru" sz="1200">
                <a:solidFill>
                  <a:srgbClr val="333333"/>
                </a:solidFill>
              </a:rPr>
              <a:t> — отжатие клавиши мыши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EC6550"/>
                </a:solidFill>
              </a:rPr>
              <a:t>mousemove</a:t>
            </a:r>
            <a:r>
              <a:rPr lang="ru" sz="1200">
                <a:solidFill>
                  <a:srgbClr val="333333"/>
                </a:solidFill>
              </a:rPr>
              <a:t> — движение курсора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EC6550"/>
                </a:solidFill>
              </a:rPr>
              <a:t>mouseenter</a:t>
            </a:r>
            <a:r>
              <a:rPr lang="ru" sz="1200">
                <a:solidFill>
                  <a:srgbClr val="333333"/>
                </a:solidFill>
              </a:rPr>
              <a:t> — наведение курсора на элемент; не срабатывает при переходе фокуса на дочерние элементы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EC6550"/>
                </a:solidFill>
              </a:rPr>
              <a:t>mouseleave</a:t>
            </a:r>
            <a:r>
              <a:rPr lang="ru" sz="1200">
                <a:solidFill>
                  <a:srgbClr val="333333"/>
                </a:solidFill>
              </a:rPr>
              <a:t> — вывод курсора из элемента; не срабатывает при переходе фокуса на дочерние элементы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EC6550"/>
                </a:solidFill>
              </a:rPr>
              <a:t>mouseover</a:t>
            </a:r>
            <a:r>
              <a:rPr lang="ru" sz="1200">
                <a:solidFill>
                  <a:srgbClr val="333333"/>
                </a:solidFill>
              </a:rPr>
              <a:t> — наведение курсора на элемент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EC6550"/>
                </a:solidFill>
              </a:rPr>
              <a:t>mouseout</a:t>
            </a:r>
            <a:r>
              <a:rPr lang="ru" sz="1200">
                <a:solidFill>
                  <a:srgbClr val="333333"/>
                </a:solidFill>
              </a:rPr>
              <a:t> — вывод курсора из элемента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400"/>
              <a:t>События формы</a:t>
            </a:r>
            <a:endParaRPr b="1" sz="3400"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311700" y="1152475"/>
            <a:ext cx="8520600" cy="3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EC6550"/>
                </a:solidFill>
              </a:rPr>
              <a:t>focus </a:t>
            </a:r>
            <a:r>
              <a:rPr lang="ru" sz="1200">
                <a:solidFill>
                  <a:srgbClr val="333333"/>
                </a:solidFill>
              </a:rPr>
              <a:t>— получение фокуса на элементе; актуально для input[type=text], но в современных браузерах работает и с другими элементами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EC6550"/>
                </a:solidFill>
              </a:rPr>
              <a:t>blur</a:t>
            </a:r>
            <a:r>
              <a:rPr lang="ru" sz="1200">
                <a:solidFill>
                  <a:srgbClr val="333333"/>
                </a:solidFill>
              </a:rPr>
              <a:t> — фокус ушёл с элемента; срабатывает при клике по другому элементу на странице или по событию клавиатуры.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EC6550"/>
                </a:solidFill>
              </a:rPr>
              <a:t>focusin</a:t>
            </a:r>
            <a:r>
              <a:rPr lang="ru" sz="1200">
                <a:solidFill>
                  <a:srgbClr val="333333"/>
                </a:solidFill>
              </a:rPr>
              <a:t> — фокус на элементе; данное событие аналогично focus, но при этом умеет «всплывать»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EC6550"/>
                </a:solidFill>
              </a:rPr>
              <a:t>focusout </a:t>
            </a:r>
            <a:r>
              <a:rPr lang="ru" sz="1200">
                <a:solidFill>
                  <a:srgbClr val="333333"/>
                </a:solidFill>
              </a:rPr>
              <a:t>— фокус ушёл с элемента; данное событие аналогично blur, «всплывает»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EC6550"/>
                </a:solidFill>
              </a:rPr>
              <a:t>change</a:t>
            </a:r>
            <a:r>
              <a:rPr lang="ru" sz="1200">
                <a:solidFill>
                  <a:srgbClr val="333333"/>
                </a:solidFill>
              </a:rPr>
              <a:t> — изменение значения элемента (значение при потере фокуса отличается от начального значения при получении фокуса)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EC6550"/>
                </a:solidFill>
              </a:rPr>
              <a:t>keydown</a:t>
            </a:r>
            <a:r>
              <a:rPr lang="ru" sz="1200">
                <a:solidFill>
                  <a:srgbClr val="333333"/>
                </a:solidFill>
              </a:rPr>
              <a:t> — нажатие клавиши на клавиатуре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EC6550"/>
                </a:solidFill>
              </a:rPr>
              <a:t>keypress</a:t>
            </a:r>
            <a:r>
              <a:rPr lang="ru" sz="1200">
                <a:solidFill>
                  <a:srgbClr val="333333"/>
                </a:solidFill>
              </a:rPr>
              <a:t> — удержание клавиши на клавиатуре, последовательность «keydown → keypress → keyup» (только для букв и цифр)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EC6550"/>
                </a:solidFill>
              </a:rPr>
              <a:t>keyup</a:t>
            </a:r>
            <a:r>
              <a:rPr lang="ru" sz="1200">
                <a:solidFill>
                  <a:srgbClr val="333333"/>
                </a:solidFill>
              </a:rPr>
              <a:t> — отжатие клавиши на клавиатуре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EC6550"/>
                </a:solidFill>
              </a:rPr>
              <a:t>select</a:t>
            </a:r>
            <a:r>
              <a:rPr lang="ru" sz="1200">
                <a:solidFill>
                  <a:srgbClr val="333333"/>
                </a:solidFill>
              </a:rPr>
              <a:t> — выбор текста для input[type=text] и textarea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EC6550"/>
                </a:solidFill>
              </a:rPr>
              <a:t>submit </a:t>
            </a:r>
            <a:r>
              <a:rPr lang="ru" sz="1200">
                <a:solidFill>
                  <a:srgbClr val="333333"/>
                </a:solidFill>
              </a:rPr>
              <a:t>— отправка формы</a:t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/>
              <a:t>Работа с событиями</a:t>
            </a:r>
            <a:endParaRPr b="1"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311700" y="1152475"/>
            <a:ext cx="8520600" cy="16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333333"/>
                </a:solidFill>
              </a:rPr>
              <a:t>Для работы с событиями существует три основных метода: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on(</a:t>
            </a:r>
            <a:r>
              <a:rPr b="1" lang="ru" sz="1400">
                <a:solidFill>
                  <a:srgbClr val="4183C4"/>
                </a:solidFill>
              </a:rPr>
              <a:t>event, handler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lang="ru" sz="1400">
                <a:solidFill>
                  <a:srgbClr val="333333"/>
                </a:solidFill>
              </a:rPr>
              <a:t> – добавление обработчика;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trigger(</a:t>
            </a:r>
            <a:r>
              <a:rPr b="1" lang="ru" sz="1400">
                <a:solidFill>
                  <a:srgbClr val="4183C4"/>
                </a:solidFill>
              </a:rPr>
              <a:t>event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lang="ru" sz="1400">
                <a:solidFill>
                  <a:srgbClr val="333333"/>
                </a:solidFill>
              </a:rPr>
              <a:t> – инициация события из скрипта;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off(</a:t>
            </a:r>
            <a:r>
              <a:rPr b="1" lang="ru" sz="1400">
                <a:solidFill>
                  <a:srgbClr val="4183C4"/>
                </a:solidFill>
              </a:rPr>
              <a:t>event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lang="ru" sz="1400">
                <a:solidFill>
                  <a:srgbClr val="333333"/>
                </a:solidFill>
              </a:rPr>
              <a:t> – отключение обработчика событий;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350200" y="2700550"/>
            <a:ext cx="82173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858585"/>
                </a:solidFill>
                <a:latin typeface="Arial"/>
                <a:ea typeface="Arial"/>
                <a:cs typeface="Arial"/>
                <a:sym typeface="Arial"/>
              </a:rPr>
              <a:t>// вешаем обработчик</a:t>
            </a:r>
            <a:endParaRPr b="1" i="0" sz="1400" u="none" cap="none" strike="noStrike">
              <a:solidFill>
                <a:srgbClr val="8585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$(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"p"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).on(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"click"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, function() {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ru" sz="1400" u="none" cap="none" strike="noStrike">
                <a:solidFill>
                  <a:srgbClr val="858585"/>
                </a:solidFill>
                <a:latin typeface="Arial"/>
                <a:ea typeface="Arial"/>
                <a:cs typeface="Arial"/>
                <a:sym typeface="Arial"/>
              </a:rPr>
              <a:t>// что-то делаем</a:t>
            </a:r>
            <a:endParaRPr b="1" i="0" sz="1400" u="none" cap="none" strike="noStrike">
              <a:solidFill>
                <a:srgbClr val="85858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    alert("Click!");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$(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"p"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).trigger(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"click"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$(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"p"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).off(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"click"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Работа с событиями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311700" y="1152475"/>
            <a:ext cx="85206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 sz="1200">
                <a:solidFill>
                  <a:srgbClr val="333333"/>
                </a:solidFill>
              </a:rPr>
              <a:t>Внутри обработчика вы можете получить доступ к DOM-элементу используя ключевое слово </a:t>
            </a:r>
            <a:r>
              <a:rPr b="1" lang="ru" sz="1200">
                <a:solidFill>
                  <a:srgbClr val="EC6550"/>
                </a:solidFill>
              </a:rPr>
              <a:t>this</a:t>
            </a:r>
            <a:r>
              <a:rPr lang="ru" sz="1200">
                <a:solidFill>
                  <a:srgbClr val="333333"/>
                </a:solidFill>
              </a:rPr>
              <a:t>. Если же надо будет воспользоваться jQuery-инструментами, то используйте конструкцию </a:t>
            </a:r>
            <a:r>
              <a:rPr b="1" lang="ru" sz="1200">
                <a:solidFill>
                  <a:srgbClr val="EC6550"/>
                </a:solidFill>
              </a:rPr>
              <a:t>$(this)</a:t>
            </a:r>
            <a:endParaRPr sz="1200"/>
          </a:p>
        </p:txBody>
      </p:sp>
      <p:sp>
        <p:nvSpPr>
          <p:cNvPr id="158" name="Google Shape;158;p16"/>
          <p:cNvSpPr txBox="1"/>
          <p:nvPr/>
        </p:nvSpPr>
        <p:spPr>
          <a:xfrm>
            <a:off x="359100" y="1863150"/>
            <a:ext cx="7950600" cy="2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$(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"p"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).on(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"click"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, function() {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    $(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).css(</a:t>
            </a:r>
            <a:r>
              <a:rPr b="1" i="0" lang="ru" sz="14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"color", "red"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400"/>
              <a:t>Анимация</a:t>
            </a:r>
            <a:endParaRPr b="1" sz="3400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311700" y="1152475"/>
            <a:ext cx="8520600" cy="3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jQuery позволяет очень легко анимировать элементы на странице, для этого предусмотрено несколько функций.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333333"/>
                </a:solidFill>
                <a:highlight>
                  <a:srgbClr val="FFFFFF"/>
                </a:highlight>
              </a:rPr>
              <a:t>При такой анимации происходит изменение атрибутов width, height, opacity и т.д.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rgbClr val="EC6550"/>
                </a:solidFill>
              </a:rPr>
              <a:t>$(</a:t>
            </a:r>
            <a:r>
              <a:rPr b="1" lang="ru" sz="1200">
                <a:solidFill>
                  <a:srgbClr val="4183C4"/>
                </a:solidFill>
              </a:rPr>
              <a:t>'img'</a:t>
            </a:r>
            <a:r>
              <a:rPr b="1" lang="ru" sz="1200">
                <a:solidFill>
                  <a:srgbClr val="EC6550"/>
                </a:solidFill>
              </a:rPr>
              <a:t>).hide();</a:t>
            </a:r>
            <a:r>
              <a:rPr lang="ru" sz="1200">
                <a:solidFill>
                  <a:srgbClr val="EC6550"/>
                </a:solidFill>
              </a:rPr>
              <a:t> </a:t>
            </a:r>
            <a:r>
              <a:rPr lang="ru" sz="1200">
                <a:solidFill>
                  <a:srgbClr val="8E908C"/>
                </a:solidFill>
              </a:rPr>
              <a:t>// скроет все картинки</a:t>
            </a:r>
            <a:endParaRPr sz="1200">
              <a:solidFill>
                <a:srgbClr val="333333"/>
              </a:solidFill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EC6550"/>
                </a:solidFill>
              </a:rPr>
              <a:t>$(</a:t>
            </a:r>
            <a:r>
              <a:rPr b="1" lang="ru" sz="1200">
                <a:solidFill>
                  <a:srgbClr val="4183C4"/>
                </a:solidFill>
              </a:rPr>
              <a:t>'img'</a:t>
            </a:r>
            <a:r>
              <a:rPr b="1" lang="ru" sz="1200">
                <a:solidFill>
                  <a:srgbClr val="EC6550"/>
                </a:solidFill>
              </a:rPr>
              <a:t>).show();</a:t>
            </a:r>
            <a:r>
              <a:rPr lang="ru" sz="1200">
                <a:solidFill>
                  <a:srgbClr val="333333"/>
                </a:solidFill>
              </a:rPr>
              <a:t> </a:t>
            </a:r>
            <a:r>
              <a:rPr lang="ru" sz="1200">
                <a:solidFill>
                  <a:srgbClr val="8E908C"/>
                </a:solidFill>
              </a:rPr>
              <a:t>// покажет все картинки</a:t>
            </a:r>
            <a:endParaRPr sz="1200">
              <a:solidFill>
                <a:srgbClr val="8E908C"/>
              </a:solidFill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EC6550"/>
                </a:solidFill>
              </a:rPr>
              <a:t>$(</a:t>
            </a:r>
            <a:r>
              <a:rPr b="1" lang="ru" sz="1200">
                <a:solidFill>
                  <a:srgbClr val="4183C4"/>
                </a:solidFill>
              </a:rPr>
              <a:t>'img'</a:t>
            </a:r>
            <a:r>
              <a:rPr b="1" lang="ru" sz="1200">
                <a:solidFill>
                  <a:srgbClr val="EC6550"/>
                </a:solidFill>
              </a:rPr>
              <a:t>).hide(</a:t>
            </a:r>
            <a:r>
              <a:rPr b="1" lang="ru" sz="1200">
                <a:solidFill>
                  <a:srgbClr val="4183C4"/>
                </a:solidFill>
              </a:rPr>
              <a:t>'slow'</a:t>
            </a:r>
            <a:r>
              <a:rPr b="1" lang="ru" sz="1200">
                <a:solidFill>
                  <a:srgbClr val="EC6550"/>
                </a:solidFill>
              </a:rPr>
              <a:t>);</a:t>
            </a:r>
            <a:r>
              <a:rPr lang="ru" sz="1200">
                <a:solidFill>
                  <a:srgbClr val="333333"/>
                </a:solidFill>
              </a:rPr>
              <a:t> </a:t>
            </a:r>
            <a:r>
              <a:rPr lang="ru" sz="1200">
                <a:solidFill>
                  <a:srgbClr val="8E908C"/>
                </a:solidFill>
              </a:rPr>
              <a:t>// slow == 600 и  fast == 200</a:t>
            </a:r>
            <a:endParaRPr sz="1200">
              <a:solidFill>
                <a:srgbClr val="333333"/>
              </a:solidFill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EC6550"/>
                </a:solidFill>
              </a:rPr>
              <a:t>$(</a:t>
            </a:r>
            <a:r>
              <a:rPr b="1" lang="ru" sz="1200">
                <a:solidFill>
                  <a:srgbClr val="4183C4"/>
                </a:solidFill>
              </a:rPr>
              <a:t>'img'</a:t>
            </a:r>
            <a:r>
              <a:rPr b="1" lang="ru" sz="1200">
                <a:solidFill>
                  <a:srgbClr val="EC6550"/>
                </a:solidFill>
              </a:rPr>
              <a:t>).show(</a:t>
            </a:r>
            <a:r>
              <a:rPr b="1" lang="ru" sz="1200">
                <a:solidFill>
                  <a:srgbClr val="4183C4"/>
                </a:solidFill>
              </a:rPr>
              <a:t>400</a:t>
            </a:r>
            <a:r>
              <a:rPr b="1" lang="ru" sz="1200">
                <a:solidFill>
                  <a:srgbClr val="EC6550"/>
                </a:solidFill>
              </a:rPr>
              <a:t>);</a:t>
            </a:r>
            <a:r>
              <a:rPr lang="ru" sz="1200">
                <a:solidFill>
                  <a:srgbClr val="333333"/>
                </a:solidFill>
              </a:rPr>
              <a:t> </a:t>
            </a:r>
            <a:r>
              <a:rPr lang="ru" sz="1200">
                <a:solidFill>
                  <a:srgbClr val="8E908C"/>
                </a:solidFill>
              </a:rPr>
              <a:t>// теперь вернем их на место, чуть быстрее</a:t>
            </a:r>
            <a:endParaRPr sz="1200">
              <a:solidFill>
                <a:srgbClr val="333333"/>
              </a:solidFill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EC6550"/>
                </a:solidFill>
              </a:rPr>
              <a:t>$(</a:t>
            </a:r>
            <a:r>
              <a:rPr b="1" lang="ru" sz="1200">
                <a:solidFill>
                  <a:srgbClr val="4183C4"/>
                </a:solidFill>
              </a:rPr>
              <a:t>'img'</a:t>
            </a:r>
            <a:r>
              <a:rPr b="1" lang="ru" sz="1200">
                <a:solidFill>
                  <a:srgbClr val="EC6550"/>
                </a:solidFill>
              </a:rPr>
              <a:t>).hide(</a:t>
            </a:r>
            <a:r>
              <a:rPr b="1" lang="ru" sz="1200">
                <a:solidFill>
                  <a:srgbClr val="4183C4"/>
                </a:solidFill>
              </a:rPr>
              <a:t>'slow'</a:t>
            </a:r>
            <a:r>
              <a:rPr b="1" lang="ru" sz="1200">
                <a:solidFill>
                  <a:srgbClr val="EC6550"/>
                </a:solidFill>
              </a:rPr>
              <a:t>, function() { </a:t>
            </a:r>
            <a:r>
              <a:rPr lang="ru" sz="1200">
                <a:solidFill>
                  <a:srgbClr val="333333"/>
                </a:solidFill>
              </a:rPr>
              <a:t> </a:t>
            </a:r>
            <a:r>
              <a:rPr lang="ru" sz="1200">
                <a:solidFill>
                  <a:srgbClr val="8E908C"/>
                </a:solidFill>
              </a:rPr>
              <a:t>// скрываем все картинки</a:t>
            </a:r>
            <a:endParaRPr sz="1200">
              <a:solidFill>
                <a:srgbClr val="333333"/>
              </a:solidFill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ru" sz="1200">
                <a:solidFill>
                  <a:srgbClr val="333333"/>
                </a:solidFill>
              </a:rPr>
              <a:t>     </a:t>
            </a:r>
            <a:r>
              <a:rPr b="1" lang="ru" sz="1200">
                <a:solidFill>
                  <a:srgbClr val="EC6550"/>
                </a:solidFill>
              </a:rPr>
              <a:t>alert(</a:t>
            </a:r>
            <a:r>
              <a:rPr b="1" lang="ru" sz="1200">
                <a:solidFill>
                  <a:srgbClr val="4183C4"/>
                </a:solidFill>
              </a:rPr>
              <a:t>"Images was hidden"</a:t>
            </a:r>
            <a:r>
              <a:rPr b="1" lang="ru" sz="1200">
                <a:solidFill>
                  <a:srgbClr val="EC6550"/>
                </a:solidFill>
              </a:rPr>
              <a:t>);</a:t>
            </a:r>
            <a:r>
              <a:rPr lang="ru" sz="1200">
                <a:solidFill>
                  <a:srgbClr val="333333"/>
                </a:solidFill>
              </a:rPr>
              <a:t>  </a:t>
            </a:r>
            <a:r>
              <a:rPr lang="ru" sz="1200">
                <a:solidFill>
                  <a:srgbClr val="8E908C"/>
                </a:solidFill>
              </a:rPr>
              <a:t>// после отображаем alert</a:t>
            </a:r>
            <a:endParaRPr sz="1200">
              <a:solidFill>
                <a:srgbClr val="333333"/>
              </a:solidFill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EC6550"/>
                </a:solidFill>
              </a:rPr>
              <a:t>});</a:t>
            </a:r>
            <a:endParaRPr b="1" sz="1200">
              <a:solidFill>
                <a:srgbClr val="EC6550"/>
              </a:solidFill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u" sz="1200">
                <a:solidFill>
                  <a:srgbClr val="EC6550"/>
                </a:solidFill>
              </a:rPr>
              <a:t>$(</a:t>
            </a:r>
            <a:r>
              <a:rPr b="1" lang="ru" sz="1200">
                <a:solidFill>
                  <a:srgbClr val="4183C4"/>
                </a:solidFill>
              </a:rPr>
              <a:t>'img'</a:t>
            </a:r>
            <a:r>
              <a:rPr b="1" lang="ru" sz="1200">
                <a:solidFill>
                  <a:srgbClr val="EC6550"/>
                </a:solidFill>
              </a:rPr>
              <a:t>).toggle();</a:t>
            </a:r>
            <a:r>
              <a:rPr lang="ru" sz="1200">
                <a:solidFill>
                  <a:srgbClr val="333333"/>
                </a:solidFill>
              </a:rPr>
              <a:t> </a:t>
            </a:r>
            <a:r>
              <a:rPr lang="ru" sz="1200">
                <a:solidFill>
                  <a:srgbClr val="8E908C"/>
                </a:solidFill>
              </a:rPr>
              <a:t>// hide → show или show → hide</a:t>
            </a:r>
            <a:endParaRPr sz="1200">
              <a:solidFill>
                <a:srgbClr val="8E908C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8E908C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Анимация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Поведение следующих методов схоже с предыдущими функциями, но анимация будет затрагивать лишь высоту блоков.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$(</a:t>
            </a:r>
            <a:r>
              <a:rPr b="1" lang="ru" sz="1400">
                <a:solidFill>
                  <a:srgbClr val="4183C4"/>
                </a:solidFill>
              </a:rPr>
              <a:t>'img'</a:t>
            </a:r>
            <a:r>
              <a:rPr b="1" lang="ru" sz="1400">
                <a:solidFill>
                  <a:srgbClr val="EC6550"/>
                </a:solidFill>
              </a:rPr>
              <a:t>).slideUp();</a:t>
            </a:r>
            <a:r>
              <a:rPr lang="ru" sz="1400">
                <a:solidFill>
                  <a:srgbClr val="333333"/>
                </a:solidFill>
              </a:rPr>
              <a:t> </a:t>
            </a:r>
            <a:r>
              <a:rPr lang="ru" sz="1400">
                <a:solidFill>
                  <a:srgbClr val="000000"/>
                </a:solidFill>
              </a:rPr>
              <a:t>- скроем все картинки</a:t>
            </a:r>
            <a:endParaRPr sz="1400">
              <a:solidFill>
                <a:srgbClr val="000000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$(</a:t>
            </a:r>
            <a:r>
              <a:rPr b="1" lang="ru" sz="1400">
                <a:solidFill>
                  <a:srgbClr val="4183C4"/>
                </a:solidFill>
              </a:rPr>
              <a:t>'img'</a:t>
            </a:r>
            <a:r>
              <a:rPr b="1" lang="ru" sz="1400">
                <a:solidFill>
                  <a:srgbClr val="EC6550"/>
                </a:solidFill>
              </a:rPr>
              <a:t>).slideDown();</a:t>
            </a:r>
            <a:r>
              <a:rPr lang="ru" sz="1400">
                <a:solidFill>
                  <a:srgbClr val="333333"/>
                </a:solidFill>
              </a:rPr>
              <a:t> </a:t>
            </a:r>
            <a:r>
              <a:rPr lang="ru" sz="1400">
                <a:solidFill>
                  <a:srgbClr val="000000"/>
                </a:solidFill>
              </a:rPr>
              <a:t>- теперь вернем их на место</a:t>
            </a:r>
            <a:endParaRPr sz="1400">
              <a:solidFill>
                <a:srgbClr val="000000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$(</a:t>
            </a:r>
            <a:r>
              <a:rPr b="1" lang="ru" sz="1400">
                <a:solidFill>
                  <a:srgbClr val="4183C4"/>
                </a:solidFill>
              </a:rPr>
              <a:t>'img'</a:t>
            </a:r>
            <a:r>
              <a:rPr b="1" lang="ru" sz="1400">
                <a:solidFill>
                  <a:srgbClr val="EC6550"/>
                </a:solidFill>
              </a:rPr>
              <a:t>).slideToggle();</a:t>
            </a:r>
            <a:r>
              <a:rPr lang="ru" sz="1400">
                <a:solidFill>
                  <a:srgbClr val="333333"/>
                </a:solidFill>
              </a:rPr>
              <a:t> </a:t>
            </a:r>
            <a:r>
              <a:rPr lang="ru" sz="1400">
                <a:solidFill>
                  <a:srgbClr val="000000"/>
                </a:solidFill>
              </a:rPr>
              <a:t>- поменяем значение</a:t>
            </a:r>
            <a:endParaRPr sz="1400">
              <a:solidFill>
                <a:srgbClr val="000000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/>
              <a:t>Анимация</a:t>
            </a:r>
            <a:endParaRPr b="1"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</a:rPr>
              <a:t>Следующая функция </a:t>
            </a:r>
            <a:r>
              <a:rPr b="1" lang="ru" sz="1400">
                <a:solidFill>
                  <a:srgbClr val="EC6550"/>
                </a:solidFill>
              </a:rPr>
              <a:t>fade</a:t>
            </a:r>
            <a:r>
              <a:rPr lang="ru" sz="1400">
                <a:solidFill>
                  <a:srgbClr val="333333"/>
                </a:solidFill>
              </a:rPr>
              <a:t> — она манипулируют лишь свойством opacity:</a:t>
            </a:r>
            <a:endParaRPr sz="1400">
              <a:solidFill>
                <a:srgbClr val="333333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$(</a:t>
            </a:r>
            <a:r>
              <a:rPr b="1" lang="ru" sz="1400">
                <a:solidFill>
                  <a:srgbClr val="4183C4"/>
                </a:solidFill>
              </a:rPr>
              <a:t>'img'</a:t>
            </a:r>
            <a:r>
              <a:rPr b="1" lang="ru" sz="1400">
                <a:solidFill>
                  <a:srgbClr val="EC6550"/>
                </a:solidFill>
              </a:rPr>
              <a:t>).fadeIn()</a:t>
            </a:r>
            <a:r>
              <a:rPr lang="ru" sz="1400">
                <a:solidFill>
                  <a:srgbClr val="EC6550"/>
                </a:solidFill>
              </a:rPr>
              <a:t> </a:t>
            </a:r>
            <a:r>
              <a:rPr lang="ru" sz="1400">
                <a:solidFill>
                  <a:srgbClr val="000000"/>
                </a:solidFill>
              </a:rPr>
              <a:t>– изменяет opacity от 0 до предыдущего значения</a:t>
            </a:r>
            <a:endParaRPr sz="1400">
              <a:solidFill>
                <a:srgbClr val="000000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$(</a:t>
            </a:r>
            <a:r>
              <a:rPr b="1" lang="ru" sz="1400">
                <a:solidFill>
                  <a:srgbClr val="4183C4"/>
                </a:solidFill>
              </a:rPr>
              <a:t>'img'</a:t>
            </a:r>
            <a:r>
              <a:rPr b="1" lang="ru" sz="1400">
                <a:solidFill>
                  <a:srgbClr val="EC6550"/>
                </a:solidFill>
              </a:rPr>
              <a:t>).fadeOut()</a:t>
            </a:r>
            <a:r>
              <a:rPr lang="ru" sz="1400">
                <a:solidFill>
                  <a:srgbClr val="000000"/>
                </a:solidFill>
              </a:rPr>
              <a:t> – изменяет opacity от текущего до 0</a:t>
            </a:r>
            <a:endParaRPr sz="1400">
              <a:solidFill>
                <a:srgbClr val="000000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$(</a:t>
            </a:r>
            <a:r>
              <a:rPr b="1" lang="ru" sz="1400">
                <a:solidFill>
                  <a:srgbClr val="4183C4"/>
                </a:solidFill>
              </a:rPr>
              <a:t>'img'</a:t>
            </a:r>
            <a:r>
              <a:rPr b="1" lang="ru" sz="1400">
                <a:solidFill>
                  <a:srgbClr val="EC6550"/>
                </a:solidFill>
              </a:rPr>
              <a:t>).fadeToggle()</a:t>
            </a:r>
            <a:r>
              <a:rPr lang="ru" sz="1400">
                <a:solidFill>
                  <a:srgbClr val="000000"/>
                </a:solidFill>
              </a:rPr>
              <a:t> – переключатель между In и Out</a:t>
            </a:r>
            <a:endParaRPr sz="1400">
              <a:solidFill>
                <a:srgbClr val="000000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$(</a:t>
            </a:r>
            <a:r>
              <a:rPr b="1" lang="ru" sz="1400">
                <a:solidFill>
                  <a:srgbClr val="4183C4"/>
                </a:solidFill>
              </a:rPr>
              <a:t>'img'</a:t>
            </a:r>
            <a:r>
              <a:rPr b="1" lang="ru" sz="1400">
                <a:solidFill>
                  <a:srgbClr val="EC6550"/>
                </a:solidFill>
              </a:rPr>
              <a:t>).fadeTo(</a:t>
            </a:r>
            <a:r>
              <a:rPr b="1" lang="ru" sz="1400">
                <a:solidFill>
                  <a:srgbClr val="4183C4"/>
                </a:solidFill>
              </a:rPr>
              <a:t>"slow", 0.5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lang="ru" sz="1400">
                <a:solidFill>
                  <a:srgbClr val="000000"/>
                </a:solidFill>
              </a:rPr>
              <a:t> – изменяет значение opacity до требуемого значения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Подключение библиотеки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Работа с jQuery всегда начинается с подключения библиотеки.</a:t>
            </a:r>
            <a:endParaRPr b="1" sz="16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&lt;body&gt;</a:t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	</a:t>
            </a:r>
            <a:r>
              <a:rPr b="1" lang="ru" sz="1400">
                <a:solidFill>
                  <a:srgbClr val="EC6550"/>
                </a:solidFill>
              </a:rPr>
              <a:t>&lt;script src="</a:t>
            </a:r>
            <a:r>
              <a:rPr b="1" lang="ru" sz="1400">
                <a:solidFill>
                  <a:srgbClr val="6D9EEB"/>
                </a:solidFill>
              </a:rPr>
              <a:t>js/jquery.js</a:t>
            </a:r>
            <a:r>
              <a:rPr b="1" lang="ru" sz="1400">
                <a:solidFill>
                  <a:srgbClr val="EC6550"/>
                </a:solidFill>
              </a:rPr>
              <a:t>"&gt;&lt;/script&gt;</a:t>
            </a:r>
            <a:endParaRPr b="1" sz="14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&lt;/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body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&gt;</a:t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body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&gt;</a:t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	</a:t>
            </a:r>
            <a:r>
              <a:rPr b="1" lang="ru" sz="1400">
                <a:solidFill>
                  <a:srgbClr val="EC6550"/>
                </a:solidFill>
              </a:rPr>
              <a:t>&lt;script src="</a:t>
            </a:r>
            <a:r>
              <a:rPr b="1" lang="ru" sz="1400">
                <a:solidFill>
                  <a:srgbClr val="6D9EEB"/>
                </a:solidFill>
              </a:rPr>
              <a:t>https://ajax.googleapis.com/ajax/libs/jquery/3.3.1/jquery.min.js</a:t>
            </a:r>
            <a:r>
              <a:rPr b="1" lang="ru" sz="1400">
                <a:solidFill>
                  <a:srgbClr val="EC6550"/>
                </a:solidFill>
              </a:rPr>
              <a:t>"&gt;&lt;/script&gt;</a:t>
            </a:r>
            <a:endParaRPr b="1" sz="14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&lt;/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body</a:t>
            </a:r>
            <a:r>
              <a:rPr b="1" lang="ru" sz="1400">
                <a:solidFill>
                  <a:srgbClr val="EC6550"/>
                </a:solidFill>
                <a:highlight>
                  <a:schemeClr val="lt1"/>
                </a:highlight>
              </a:rPr>
              <a:t>&gt;</a:t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Анимация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</a:rPr>
              <a:t>Любой из предыдущих типов анимации можно реализовать с помощью метода animate.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</a:rPr>
              <a:t>Данная функция берёт один или несколько CSS-свойств элемента и изменяет их от исходного до заданного.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$(</a:t>
            </a:r>
            <a:r>
              <a:rPr b="1" lang="ru" sz="1400">
                <a:solidFill>
                  <a:srgbClr val="4183C4"/>
                </a:solidFill>
              </a:rPr>
              <a:t>'img'</a:t>
            </a:r>
            <a:r>
              <a:rPr b="1" lang="ru" sz="1400">
                <a:solidFill>
                  <a:srgbClr val="EC6550"/>
                </a:solidFill>
              </a:rPr>
              <a:t>).animate({</a:t>
            </a:r>
            <a:endParaRPr b="1" sz="14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    'opacity': </a:t>
            </a:r>
            <a:r>
              <a:rPr b="1" lang="ru" sz="1400">
                <a:solidFill>
                  <a:srgbClr val="4183C4"/>
                </a:solidFill>
              </a:rPr>
              <a:t>0.5,</a:t>
            </a:r>
            <a:endParaRPr b="1" sz="1400">
              <a:solidFill>
                <a:srgbClr val="4183C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    'height': </a:t>
            </a:r>
            <a:r>
              <a:rPr b="1" lang="ru" sz="1400">
                <a:solidFill>
                  <a:srgbClr val="4183C4"/>
                </a:solidFill>
              </a:rPr>
              <a:t>'100px',</a:t>
            </a:r>
            <a:endParaRPr b="1" sz="1400">
              <a:solidFill>
                <a:srgbClr val="4183C4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    'width': </a:t>
            </a:r>
            <a:r>
              <a:rPr b="1" lang="ru" sz="1400">
                <a:solidFill>
                  <a:srgbClr val="4183C4"/>
                </a:solidFill>
              </a:rPr>
              <a:t>'100px'</a:t>
            </a:r>
            <a:endParaRPr b="1" sz="1400">
              <a:solidFill>
                <a:srgbClr val="4183C4"/>
              </a:solidFill>
            </a:endParaRPr>
          </a:p>
          <a:p>
            <a:pPr indent="0" lvl="0" marL="0" marR="1524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}, 4000);</a:t>
            </a:r>
            <a:endParaRPr b="1" sz="14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400"/>
              <a:t>Создание элементов</a:t>
            </a:r>
            <a:endParaRPr b="1" sz="3400"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000000"/>
                </a:solidFill>
              </a:rPr>
              <a:t>На примере рассмотрим создание элемента с атрибутами id и class.</a:t>
            </a:r>
            <a:endParaRPr sz="1400">
              <a:solidFill>
                <a:srgbClr val="000000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var myDiv = $(</a:t>
            </a:r>
            <a:r>
              <a:rPr b="1" lang="ru" sz="1400">
                <a:solidFill>
                  <a:srgbClr val="4183C4"/>
                </a:solidFill>
              </a:rPr>
              <a:t>'&lt;div&gt;'</a:t>
            </a:r>
            <a:r>
              <a:rPr b="1" lang="ru" sz="1400">
                <a:solidFill>
                  <a:srgbClr val="EC6550"/>
                </a:solidFill>
              </a:rPr>
              <a:t>).attr(</a:t>
            </a:r>
            <a:r>
              <a:rPr b="1" lang="ru" sz="1400">
                <a:solidFill>
                  <a:srgbClr val="4183C4"/>
                </a:solidFill>
              </a:rPr>
              <a:t>{'id':'my', 'class':'some'}</a:t>
            </a:r>
            <a:r>
              <a:rPr b="1" lang="ru" sz="1400">
                <a:solidFill>
                  <a:srgbClr val="EC6550"/>
                </a:solidFill>
              </a:rPr>
              <a:t>); </a:t>
            </a:r>
            <a:r>
              <a:rPr b="1" lang="ru" sz="1400">
                <a:solidFill>
                  <a:srgbClr val="8E908C"/>
                </a:solidFill>
              </a:rPr>
              <a:t> </a:t>
            </a:r>
            <a:r>
              <a:rPr lang="ru" sz="1400">
                <a:solidFill>
                  <a:srgbClr val="8E908C"/>
                </a:solidFill>
              </a:rPr>
              <a:t>// Самый быстрый способ</a:t>
            </a:r>
            <a:endParaRPr sz="1400">
              <a:solidFill>
                <a:srgbClr val="8E908C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var myDiv = $(</a:t>
            </a:r>
            <a:r>
              <a:rPr b="1" lang="ru" sz="1400">
                <a:solidFill>
                  <a:srgbClr val="4183C4"/>
                </a:solidFill>
              </a:rPr>
              <a:t>'&lt;div&gt;',</a:t>
            </a:r>
            <a:r>
              <a:rPr b="1" lang="ru" sz="1400">
                <a:solidFill>
                  <a:srgbClr val="EC6550"/>
                </a:solidFill>
              </a:rPr>
              <a:t> </a:t>
            </a:r>
            <a:r>
              <a:rPr b="1" lang="ru" sz="1400">
                <a:solidFill>
                  <a:srgbClr val="4183C4"/>
                </a:solidFill>
              </a:rPr>
              <a:t>{'id':'my', 'class':'some'}</a:t>
            </a:r>
            <a:r>
              <a:rPr b="1" lang="ru" sz="1400">
                <a:solidFill>
                  <a:srgbClr val="EC6550"/>
                </a:solidFill>
              </a:rPr>
              <a:t>); </a:t>
            </a:r>
            <a:r>
              <a:rPr lang="ru" sz="1400">
                <a:solidFill>
                  <a:srgbClr val="8E908C"/>
                </a:solidFill>
              </a:rPr>
              <a:t>// Немного медленней</a:t>
            </a:r>
            <a:endParaRPr sz="1400">
              <a:solidFill>
                <a:srgbClr val="8E908C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var myDiv = $(</a:t>
            </a:r>
            <a:r>
              <a:rPr b="1" lang="ru" sz="1400">
                <a:solidFill>
                  <a:srgbClr val="4183C4"/>
                </a:solidFill>
              </a:rPr>
              <a:t>'&lt;div id="my" class="some"&gt;&lt;/div&gt;'</a:t>
            </a:r>
            <a:r>
              <a:rPr b="1" lang="ru" sz="1400">
                <a:solidFill>
                  <a:srgbClr val="EC6550"/>
                </a:solidFill>
              </a:rPr>
              <a:t>);</a:t>
            </a:r>
            <a:r>
              <a:rPr lang="ru" sz="1400">
                <a:solidFill>
                  <a:srgbClr val="333333"/>
                </a:solidFill>
              </a:rPr>
              <a:t>  </a:t>
            </a:r>
            <a:r>
              <a:rPr lang="ru" sz="1400">
                <a:solidFill>
                  <a:srgbClr val="8E908C"/>
                </a:solidFill>
              </a:rPr>
              <a:t>// Самый медленный </a:t>
            </a:r>
            <a:endParaRPr sz="1400">
              <a:solidFill>
                <a:srgbClr val="8E908C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/>
              <a:t>Манипуляция с элементами</a:t>
            </a:r>
            <a:endParaRPr b="1"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after(</a:t>
            </a:r>
            <a:r>
              <a:rPr b="1" lang="ru" sz="1400">
                <a:solidFill>
                  <a:srgbClr val="4183C4"/>
                </a:solidFill>
              </a:rPr>
              <a:t>content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lang="ru" sz="1400">
                <a:solidFill>
                  <a:srgbClr val="333333"/>
                </a:solidFill>
              </a:rPr>
              <a:t> — вставляет контент после каждого элемента из выборки.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$(</a:t>
            </a:r>
            <a:r>
              <a:rPr b="1" lang="ru" sz="1400">
                <a:solidFill>
                  <a:srgbClr val="4183C4"/>
                </a:solidFill>
              </a:rPr>
              <a:t>"p"</a:t>
            </a:r>
            <a:r>
              <a:rPr b="1" lang="ru" sz="1400">
                <a:solidFill>
                  <a:srgbClr val="EC6550"/>
                </a:solidFill>
              </a:rPr>
              <a:t>).after(</a:t>
            </a:r>
            <a:r>
              <a:rPr b="1" lang="ru" sz="1400">
                <a:solidFill>
                  <a:srgbClr val="4183C4"/>
                </a:solidFill>
              </a:rPr>
              <a:t>"&lt;hr/&gt;"</a:t>
            </a:r>
            <a:r>
              <a:rPr b="1" lang="ru" sz="1400">
                <a:solidFill>
                  <a:srgbClr val="EC6550"/>
                </a:solidFill>
              </a:rPr>
              <a:t>); </a:t>
            </a:r>
            <a:r>
              <a:rPr lang="ru" sz="1400">
                <a:solidFill>
                  <a:srgbClr val="8E908C"/>
                </a:solidFill>
              </a:rPr>
              <a:t>// после каждого параграфа будет добавлена линия</a:t>
            </a:r>
            <a:endParaRPr sz="1400">
              <a:solidFill>
                <a:srgbClr val="8E908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insertAfter(</a:t>
            </a:r>
            <a:r>
              <a:rPr b="1" lang="ru" sz="1400">
                <a:solidFill>
                  <a:srgbClr val="4183C4"/>
                </a:solidFill>
              </a:rPr>
              <a:t>element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lang="ru" sz="1400">
                <a:solidFill>
                  <a:srgbClr val="333333"/>
                </a:solidFill>
              </a:rPr>
              <a:t> — вставляет элементы из выборки после каждого элемента переданного в качестве аргумента.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$(</a:t>
            </a:r>
            <a:r>
              <a:rPr b="1" lang="ru" sz="1400">
                <a:solidFill>
                  <a:srgbClr val="4183C4"/>
                </a:solidFill>
              </a:rPr>
              <a:t>"&lt;hr/&gt;"</a:t>
            </a:r>
            <a:r>
              <a:rPr b="1" lang="ru" sz="1400">
                <a:solidFill>
                  <a:srgbClr val="EC6550"/>
                </a:solidFill>
              </a:rPr>
              <a:t>).insertAfter(</a:t>
            </a:r>
            <a:r>
              <a:rPr b="1" lang="ru" sz="1400">
                <a:solidFill>
                  <a:srgbClr val="4183C4"/>
                </a:solidFill>
              </a:rPr>
              <a:t>"p"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b="1" lang="ru" sz="14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E908C"/>
                </a:solidFill>
                <a:highlight>
                  <a:srgbClr val="FFFFFF"/>
                </a:highlight>
              </a:rPr>
              <a:t>// линия будет добавлена после каждого параграфа</a:t>
            </a:r>
            <a:endParaRPr sz="1400">
              <a:solidFill>
                <a:srgbClr val="8E908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333333"/>
                </a:solidFill>
                <a:highlight>
                  <a:srgbClr val="FFFFFF"/>
                </a:highlight>
              </a:rPr>
              <a:t>Если захотим переместить элемент, то надо будет его явно выбрать с помощью вызова jQuery.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$(</a:t>
            </a:r>
            <a:r>
              <a:rPr b="1" lang="ru" sz="1400">
                <a:solidFill>
                  <a:srgbClr val="4183C4"/>
                </a:solidFill>
              </a:rPr>
              <a:t>'p'</a:t>
            </a:r>
            <a:r>
              <a:rPr b="1" lang="ru" sz="1400">
                <a:solidFill>
                  <a:srgbClr val="EC6550"/>
                </a:solidFill>
              </a:rPr>
              <a:t>).after(</a:t>
            </a:r>
            <a:r>
              <a:rPr b="1" lang="ru" sz="1400">
                <a:solidFill>
                  <a:srgbClr val="4183C4"/>
                </a:solidFill>
              </a:rPr>
              <a:t>$('h1')</a:t>
            </a:r>
            <a:r>
              <a:rPr b="1" lang="ru" sz="1400">
                <a:solidFill>
                  <a:srgbClr val="EC6550"/>
                </a:solidFill>
              </a:rPr>
              <a:t>);</a:t>
            </a:r>
            <a:endParaRPr b="1" sz="14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Манипуляция с элементами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311700" y="1152475"/>
            <a:ext cx="85206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before(</a:t>
            </a:r>
            <a:r>
              <a:rPr b="1" lang="ru" sz="1400">
                <a:solidFill>
                  <a:srgbClr val="4183C4"/>
                </a:solidFill>
              </a:rPr>
              <a:t>content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lang="ru" sz="1400">
                <a:solidFill>
                  <a:srgbClr val="333333"/>
                </a:solidFill>
              </a:rPr>
              <a:t> — вставляет контент перед каждым выбранным элементом</a:t>
            </a:r>
            <a:endParaRPr sz="1400">
              <a:solidFill>
                <a:srgbClr val="333333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$(</a:t>
            </a:r>
            <a:r>
              <a:rPr b="1" lang="ru" sz="1400">
                <a:solidFill>
                  <a:srgbClr val="4183C4"/>
                </a:solidFill>
              </a:rPr>
              <a:t>"p"</a:t>
            </a:r>
            <a:r>
              <a:rPr b="1" lang="ru" sz="1400">
                <a:solidFill>
                  <a:srgbClr val="EC6550"/>
                </a:solidFill>
              </a:rPr>
              <a:t>).before(</a:t>
            </a:r>
            <a:r>
              <a:rPr b="1" lang="ru" sz="1400">
                <a:solidFill>
                  <a:srgbClr val="4183C4"/>
                </a:solidFill>
              </a:rPr>
              <a:t>"&lt;hr/&gt;"</a:t>
            </a:r>
            <a:r>
              <a:rPr b="1" lang="ru" sz="1400">
                <a:solidFill>
                  <a:srgbClr val="EC6550"/>
                </a:solidFill>
              </a:rPr>
              <a:t>); </a:t>
            </a:r>
            <a:r>
              <a:rPr lang="ru" sz="1400">
                <a:solidFill>
                  <a:srgbClr val="8E908C"/>
                </a:solidFill>
              </a:rPr>
              <a:t>//  перед каждым параграфом будет добавлена линия</a:t>
            </a:r>
            <a:endParaRPr sz="1400">
              <a:solidFill>
                <a:srgbClr val="8E908C"/>
              </a:solidFill>
            </a:endParaRPr>
          </a:p>
          <a:p>
            <a:pPr indent="0" lvl="0" marL="0" marR="381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EC6550"/>
              </a:solidFill>
            </a:endParaRPr>
          </a:p>
          <a:p>
            <a:pPr indent="0" lvl="0" marL="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insertBefore(</a:t>
            </a:r>
            <a:r>
              <a:rPr b="1" lang="ru" sz="1400">
                <a:solidFill>
                  <a:srgbClr val="4183C4"/>
                </a:solidFill>
              </a:rPr>
              <a:t>element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lang="ru" sz="1400">
                <a:solidFill>
                  <a:srgbClr val="333333"/>
                </a:solidFill>
              </a:rPr>
              <a:t> — вставляет элементы перед каждым элементом, переданным в качестве аргумента</a:t>
            </a:r>
            <a:endParaRPr sz="1400">
              <a:solidFill>
                <a:srgbClr val="333333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$(</a:t>
            </a:r>
            <a:r>
              <a:rPr b="1" lang="ru" sz="1400">
                <a:solidFill>
                  <a:srgbClr val="4183C4"/>
                </a:solidFill>
              </a:rPr>
              <a:t>"&lt;hr/&gt;"</a:t>
            </a:r>
            <a:r>
              <a:rPr b="1" lang="ru" sz="1400">
                <a:solidFill>
                  <a:srgbClr val="EC6550"/>
                </a:solidFill>
              </a:rPr>
              <a:t>).insertBefore(</a:t>
            </a:r>
            <a:r>
              <a:rPr b="1" lang="ru" sz="1400">
                <a:solidFill>
                  <a:srgbClr val="4183C4"/>
                </a:solidFill>
              </a:rPr>
              <a:t>"p"</a:t>
            </a:r>
            <a:r>
              <a:rPr b="1" lang="ru" sz="1400">
                <a:solidFill>
                  <a:srgbClr val="EC6550"/>
                </a:solidFill>
              </a:rPr>
              <a:t>);</a:t>
            </a:r>
            <a:r>
              <a:rPr lang="ru" sz="1400">
                <a:solidFill>
                  <a:srgbClr val="333333"/>
                </a:solidFill>
              </a:rPr>
              <a:t> </a:t>
            </a:r>
            <a:r>
              <a:rPr lang="ru" sz="1400">
                <a:solidFill>
                  <a:srgbClr val="8E908C"/>
                </a:solidFill>
              </a:rPr>
              <a:t>// перед каждым параграфом будет добавлена линия</a:t>
            </a:r>
            <a:endParaRPr sz="1400">
              <a:solidFill>
                <a:srgbClr val="8E908C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EC6550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append(</a:t>
            </a:r>
            <a:r>
              <a:rPr b="1" lang="ru" sz="1400">
                <a:solidFill>
                  <a:srgbClr val="4183C4"/>
                </a:solidFill>
              </a:rPr>
              <a:t>content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lang="ru" sz="1400">
                <a:solidFill>
                  <a:srgbClr val="333333"/>
                </a:solidFill>
              </a:rPr>
              <a:t> — вставляет контент в конец каждого элемента из выборки.</a:t>
            </a:r>
            <a:endParaRPr sz="1400">
              <a:solidFill>
                <a:srgbClr val="333333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$(</a:t>
            </a:r>
            <a:r>
              <a:rPr b="1" lang="ru" sz="1400">
                <a:solidFill>
                  <a:srgbClr val="4183C4"/>
                </a:solidFill>
              </a:rPr>
              <a:t>"p"</a:t>
            </a:r>
            <a:r>
              <a:rPr b="1" lang="ru" sz="1400">
                <a:solidFill>
                  <a:srgbClr val="EC6550"/>
                </a:solidFill>
              </a:rPr>
              <a:t>).append(</a:t>
            </a:r>
            <a:r>
              <a:rPr b="1" lang="ru" sz="1400">
                <a:solidFill>
                  <a:srgbClr val="4183C4"/>
                </a:solidFill>
              </a:rPr>
              <a:t>"&lt;hr/&gt;"</a:t>
            </a:r>
            <a:r>
              <a:rPr b="1" lang="ru" sz="1400">
                <a:solidFill>
                  <a:srgbClr val="EC6550"/>
                </a:solidFill>
              </a:rPr>
              <a:t>);</a:t>
            </a:r>
            <a:r>
              <a:rPr lang="ru" sz="1400">
                <a:solidFill>
                  <a:srgbClr val="333333"/>
                </a:solidFill>
              </a:rPr>
              <a:t> </a:t>
            </a:r>
            <a:r>
              <a:rPr lang="ru" sz="1400">
                <a:solidFill>
                  <a:srgbClr val="8E908C"/>
                </a:solidFill>
              </a:rPr>
              <a:t>// в конец каждого параграфа будет добавлена линия</a:t>
            </a:r>
            <a:endParaRPr sz="1400">
              <a:solidFill>
                <a:srgbClr val="8E908C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33333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appendTo(</a:t>
            </a:r>
            <a:r>
              <a:rPr b="1" lang="ru" sz="1400">
                <a:solidFill>
                  <a:srgbClr val="4183C4"/>
                </a:solidFill>
              </a:rPr>
              <a:t>element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lang="ru" sz="1400">
                <a:solidFill>
                  <a:srgbClr val="333333"/>
                </a:solidFill>
              </a:rPr>
              <a:t> — вставляет выбранный контент в конец каждого элемента, переданного в качестве аргумента. </a:t>
            </a:r>
            <a:endParaRPr sz="1400">
              <a:solidFill>
                <a:srgbClr val="333333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$(</a:t>
            </a:r>
            <a:r>
              <a:rPr b="1" lang="ru" sz="1400">
                <a:solidFill>
                  <a:srgbClr val="4183C4"/>
                </a:solidFill>
              </a:rPr>
              <a:t>"&lt;hr/&gt;"</a:t>
            </a:r>
            <a:r>
              <a:rPr b="1" lang="ru" sz="1400">
                <a:solidFill>
                  <a:srgbClr val="EC6550"/>
                </a:solidFill>
              </a:rPr>
              <a:t>).appendTo(</a:t>
            </a:r>
            <a:r>
              <a:rPr b="1" lang="ru" sz="1400">
                <a:solidFill>
                  <a:srgbClr val="4183C4"/>
                </a:solidFill>
              </a:rPr>
              <a:t>"p"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lang="ru" sz="1400">
                <a:solidFill>
                  <a:srgbClr val="333333"/>
                </a:solidFill>
              </a:rPr>
              <a:t> </a:t>
            </a:r>
            <a:r>
              <a:rPr lang="ru" sz="1400">
                <a:solidFill>
                  <a:srgbClr val="8E908C"/>
                </a:solidFill>
              </a:rPr>
              <a:t>// линия будет добавлена в конец каждого параграфа</a:t>
            </a:r>
            <a:endParaRPr sz="1400">
              <a:solidFill>
                <a:srgbClr val="8E908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Манипуляция с элементами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prepend(</a:t>
            </a:r>
            <a:r>
              <a:rPr b="1" lang="ru" sz="1400">
                <a:solidFill>
                  <a:srgbClr val="4183C4"/>
                </a:solidFill>
              </a:rPr>
              <a:t>content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lang="ru" sz="1400">
                <a:solidFill>
                  <a:srgbClr val="333333"/>
                </a:solidFill>
              </a:rPr>
              <a:t> — вставляет контент в начало каждого элемента из выборки.</a:t>
            </a:r>
            <a:endParaRPr sz="1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prependTo(</a:t>
            </a:r>
            <a:r>
              <a:rPr b="1" lang="ru" sz="1400">
                <a:solidFill>
                  <a:srgbClr val="4183C4"/>
                </a:solidFill>
              </a:rPr>
              <a:t>element</a:t>
            </a:r>
            <a:r>
              <a:rPr b="1" lang="ru" sz="1400">
                <a:solidFill>
                  <a:srgbClr val="EC6550"/>
                </a:solidFill>
              </a:rPr>
              <a:t>) </a:t>
            </a:r>
            <a:r>
              <a:rPr lang="ru" sz="1400">
                <a:solidFill>
                  <a:srgbClr val="333333"/>
                </a:solidFill>
              </a:rPr>
              <a:t>— вставляет выбранный контент в начало каждого элемента, переданного в качестве аргумента.</a:t>
            </a:r>
            <a:endParaRPr sz="1400">
              <a:solidFill>
                <a:srgbClr val="333333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replaceWith(</a:t>
            </a:r>
            <a:r>
              <a:rPr b="1" lang="ru" sz="1400">
                <a:solidFill>
                  <a:srgbClr val="4183C4"/>
                </a:solidFill>
              </a:rPr>
              <a:t>content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lang="ru" sz="1400">
                <a:solidFill>
                  <a:srgbClr val="333333"/>
                </a:solidFill>
              </a:rPr>
              <a:t> – заменяет найденные элементы новым. </a:t>
            </a:r>
            <a:endParaRPr sz="1400">
              <a:solidFill>
                <a:srgbClr val="333333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$(</a:t>
            </a:r>
            <a:r>
              <a:rPr b="1" lang="ru" sz="1400">
                <a:solidFill>
                  <a:srgbClr val="4183C4"/>
                </a:solidFill>
              </a:rPr>
              <a:t>"p"</a:t>
            </a:r>
            <a:r>
              <a:rPr b="1" lang="ru" sz="1400">
                <a:solidFill>
                  <a:srgbClr val="EC6550"/>
                </a:solidFill>
              </a:rPr>
              <a:t>).replaceWith(</a:t>
            </a:r>
            <a:r>
              <a:rPr b="1" lang="ru" sz="1400">
                <a:solidFill>
                  <a:srgbClr val="4183C4"/>
                </a:solidFill>
              </a:rPr>
              <a:t>"&lt;hr/&gt;"</a:t>
            </a:r>
            <a:r>
              <a:rPr b="1" lang="ru" sz="1400">
                <a:solidFill>
                  <a:srgbClr val="EC6550"/>
                </a:solidFill>
              </a:rPr>
              <a:t>);</a:t>
            </a:r>
            <a:endParaRPr b="1" sz="1400">
              <a:solidFill>
                <a:srgbClr val="EC6550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replaceAll(</a:t>
            </a:r>
            <a:r>
              <a:rPr b="1" lang="ru" sz="1400">
                <a:solidFill>
                  <a:srgbClr val="4183C4"/>
                </a:solidFill>
              </a:rPr>
              <a:t>target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lang="ru" sz="1400">
                <a:solidFill>
                  <a:srgbClr val="333333"/>
                </a:solidFill>
              </a:rPr>
              <a:t> – вставляет контент взамен найденному.</a:t>
            </a:r>
            <a:endParaRPr sz="1400">
              <a:solidFill>
                <a:srgbClr val="333333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$(</a:t>
            </a:r>
            <a:r>
              <a:rPr b="1" lang="ru" sz="1400">
                <a:solidFill>
                  <a:srgbClr val="4183C4"/>
                </a:solidFill>
              </a:rPr>
              <a:t>"&lt;hr/&gt;"</a:t>
            </a:r>
            <a:r>
              <a:rPr b="1" lang="ru" sz="1400">
                <a:solidFill>
                  <a:srgbClr val="EC6550"/>
                </a:solidFill>
              </a:rPr>
              <a:t>).replaceAll(</a:t>
            </a:r>
            <a:r>
              <a:rPr b="1" lang="ru" sz="1400">
                <a:solidFill>
                  <a:srgbClr val="4183C4"/>
                </a:solidFill>
              </a:rPr>
              <a:t>"h3"</a:t>
            </a:r>
            <a:r>
              <a:rPr b="1" lang="ru" sz="1400">
                <a:solidFill>
                  <a:srgbClr val="EC6550"/>
                </a:solidFill>
              </a:rPr>
              <a:t>);</a:t>
            </a:r>
            <a:endParaRPr b="1" sz="1400">
              <a:solidFill>
                <a:srgbClr val="EC6550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clone(</a:t>
            </a:r>
            <a:r>
              <a:rPr b="1" lang="ru" sz="1400">
                <a:solidFill>
                  <a:srgbClr val="4183C4"/>
                </a:solidFill>
              </a:rPr>
              <a:t>withDataAndEvents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lang="ru" sz="1400">
                <a:solidFill>
                  <a:srgbClr val="333333"/>
                </a:solidFill>
              </a:rPr>
              <a:t> – клонирует выбранные элементы, для дальнейшей вставки копий назад в DOM, позволяет также копировать и обработчики событий</a:t>
            </a:r>
            <a:endParaRPr b="1" sz="14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Манипуляция с элементами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311700" y="1152475"/>
            <a:ext cx="8520600" cy="3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empty() </a:t>
            </a:r>
            <a:r>
              <a:rPr lang="ru" sz="1400">
                <a:solidFill>
                  <a:srgbClr val="000000"/>
                </a:solidFill>
              </a:rPr>
              <a:t>– удаляет текст и дочерние DOM-элементы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remove()</a:t>
            </a:r>
            <a:r>
              <a:rPr lang="ru" sz="1400">
                <a:solidFill>
                  <a:srgbClr val="000000"/>
                </a:solidFill>
              </a:rPr>
              <a:t> – насовсем удаляет элемент из DOM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html()</a:t>
            </a:r>
            <a:r>
              <a:rPr lang="ru" sz="1400">
                <a:solidFill>
                  <a:srgbClr val="000000"/>
                </a:solidFill>
              </a:rPr>
              <a:t> – возвращает HTML заданного элемента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html(</a:t>
            </a:r>
            <a:r>
              <a:rPr b="1" lang="ru" sz="1400">
                <a:solidFill>
                  <a:srgbClr val="4183C4"/>
                </a:solidFill>
              </a:rPr>
              <a:t>newHtml</a:t>
            </a:r>
            <a:r>
              <a:rPr b="1" lang="ru" sz="1400">
                <a:solidFill>
                  <a:srgbClr val="EC6550"/>
                </a:solidFill>
              </a:rPr>
              <a:t>)</a:t>
            </a:r>
            <a:r>
              <a:rPr lang="ru" sz="1400">
                <a:solidFill>
                  <a:srgbClr val="000000"/>
                </a:solidFill>
              </a:rPr>
              <a:t> – заменяет HTML в заданном элементе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rgbClr val="EC6550"/>
                </a:solidFill>
              </a:rPr>
              <a:t>text()</a:t>
            </a:r>
            <a:r>
              <a:rPr lang="ru" sz="1400">
                <a:solidFill>
                  <a:srgbClr val="000000"/>
                </a:solidFill>
              </a:rPr>
              <a:t> – возвращает текст заданного элемента; если внутри элемента будут другие HTML-теги, то вернётся текст и элементы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text(</a:t>
            </a:r>
            <a:r>
              <a:rPr b="1" lang="ru" sz="1400">
                <a:solidFill>
                  <a:srgbClr val="4183C4"/>
                </a:solidFill>
              </a:rPr>
              <a:t>newText</a:t>
            </a:r>
            <a:r>
              <a:rPr b="1" lang="ru" sz="1400">
                <a:solidFill>
                  <a:srgbClr val="EC6550"/>
                </a:solidFill>
              </a:rPr>
              <a:t>) </a:t>
            </a:r>
            <a:r>
              <a:rPr lang="ru" sz="1400">
                <a:solidFill>
                  <a:srgbClr val="000000"/>
                </a:solidFill>
              </a:rPr>
              <a:t>– заменяет текст внутри выбранных элементов, при попытке вставить таким образом HTML, будет получен текст, где тэги будут приведены к </a:t>
            </a:r>
            <a:r>
              <a:rPr lang="ru" sz="1400" u="sng">
                <a:solidFill>
                  <a:srgbClr val="000000"/>
                </a:solidFill>
                <a:hlinkClick r:id="rId3"/>
              </a:rPr>
              <a:t>HTML entities</a:t>
            </a:r>
            <a:r>
              <a:rPr lang="ru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$(</a:t>
            </a:r>
            <a:r>
              <a:rPr b="1" lang="ru" sz="1400">
                <a:solidFill>
                  <a:srgbClr val="4183C4"/>
                </a:solidFill>
              </a:rPr>
              <a:t>"section"</a:t>
            </a:r>
            <a:r>
              <a:rPr b="1" lang="ru" sz="1400">
                <a:solidFill>
                  <a:srgbClr val="EC6550"/>
                </a:solidFill>
              </a:rPr>
              <a:t>).text(</a:t>
            </a:r>
            <a:r>
              <a:rPr b="1" lang="ru" sz="1400">
                <a:solidFill>
                  <a:srgbClr val="4183C4"/>
                </a:solidFill>
              </a:rPr>
              <a:t>"Some &lt;strong&gt;text&lt;/strong&gt;"</a:t>
            </a:r>
            <a:r>
              <a:rPr b="1" lang="ru" sz="1400">
                <a:solidFill>
                  <a:srgbClr val="EC6550"/>
                </a:solidFill>
              </a:rPr>
              <a:t>);</a:t>
            </a:r>
            <a:endParaRPr b="1" sz="1400">
              <a:solidFill>
                <a:srgbClr val="EC6550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ru" sz="1400">
                <a:solidFill>
                  <a:srgbClr val="8E908C"/>
                </a:solidFill>
              </a:rPr>
              <a:t>// Some &amp;lt;strong&amp;gt;text&amp;lt;/strong&amp;gt;</a:t>
            </a:r>
            <a:endParaRPr sz="1400">
              <a:solidFill>
                <a:srgbClr val="8E908C"/>
              </a:solidFill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 sz="3400"/>
              <a:t>Размеры элементов</a:t>
            </a:r>
            <a:endParaRPr b="1" sz="3400"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rgbClr val="EC6550"/>
                </a:solidFill>
              </a:rPr>
              <a:t>height()</a:t>
            </a:r>
            <a:r>
              <a:rPr lang="ru" sz="1300">
                <a:solidFill>
                  <a:srgbClr val="333333"/>
                </a:solidFill>
              </a:rPr>
              <a:t> – возвращает высоту элемента за вычетом отступов и границ; если у нас несколько элементов в выборке, то вернётся первый; значение, в отличие от метода «css('height')», возвращается без указания единиц измерения</a:t>
            </a:r>
            <a:endParaRPr sz="1300">
              <a:solidFill>
                <a:srgbClr val="333333"/>
              </a:solidFill>
            </a:endParaRPr>
          </a:p>
          <a:p>
            <a:pPr indent="0" lvl="0" marL="0" marR="381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300">
                <a:solidFill>
                  <a:srgbClr val="EC6550"/>
                </a:solidFill>
              </a:rPr>
              <a:t>height(</a:t>
            </a:r>
            <a:r>
              <a:rPr b="1" lang="ru" sz="1300">
                <a:solidFill>
                  <a:srgbClr val="4183C4"/>
                </a:solidFill>
              </a:rPr>
              <a:t>height</a:t>
            </a:r>
            <a:r>
              <a:rPr b="1" lang="ru" sz="1300">
                <a:solidFill>
                  <a:srgbClr val="EC6550"/>
                </a:solidFill>
              </a:rPr>
              <a:t>) </a:t>
            </a:r>
            <a:r>
              <a:rPr lang="ru" sz="1300">
                <a:solidFill>
                  <a:srgbClr val="333333"/>
                </a:solidFill>
              </a:rPr>
              <a:t>— устанавливает высоту всех элементов в выборке; если значение высоты передано без указания единиц измерения, то это будут пиксели px.</a:t>
            </a:r>
            <a:endParaRPr b="1" sz="13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ru" sz="1300">
                <a:solidFill>
                  <a:srgbClr val="EC6550"/>
                </a:solidFill>
              </a:rPr>
              <a:t>width() и width(</a:t>
            </a:r>
            <a:r>
              <a:rPr b="1" lang="ru" sz="1300">
                <a:solidFill>
                  <a:srgbClr val="4183C4"/>
                </a:solidFill>
              </a:rPr>
              <a:t>width</a:t>
            </a:r>
            <a:r>
              <a:rPr b="1" lang="ru" sz="1300">
                <a:solidFill>
                  <a:srgbClr val="EC6550"/>
                </a:solidFill>
              </a:rPr>
              <a:t>)</a:t>
            </a:r>
            <a:r>
              <a:rPr lang="ru" sz="1300">
                <a:solidFill>
                  <a:srgbClr val="333333"/>
                </a:solidFill>
              </a:rPr>
              <a:t> – работают с шириной элемента и ведут себя аналогично методу height(). 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300">
                <a:solidFill>
                  <a:srgbClr val="EC6550"/>
                </a:solidFill>
              </a:rPr>
              <a:t>innerHeight() и innerWidth()</a:t>
            </a:r>
            <a:r>
              <a:rPr lang="ru" sz="1300">
                <a:solidFill>
                  <a:srgbClr val="333333"/>
                </a:solidFill>
              </a:rPr>
              <a:t> – возвращают, соответственно, высоту и ширину элемента, включая padding.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300">
                <a:solidFill>
                  <a:srgbClr val="EC6550"/>
                </a:solidFill>
              </a:rPr>
              <a:t>outerHeight() и outerWidth()</a:t>
            </a:r>
            <a:r>
              <a:rPr lang="ru" sz="1300">
                <a:solidFill>
                  <a:srgbClr val="333333"/>
                </a:solidFill>
              </a:rPr>
              <a:t> – возвращают высоту и ширину элемента, включая padding и border.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00">
                <a:solidFill>
                  <a:srgbClr val="EC6550"/>
                </a:solidFill>
              </a:rPr>
              <a:t>outerHeight(</a:t>
            </a:r>
            <a:r>
              <a:rPr b="1" lang="ru" sz="1300">
                <a:solidFill>
                  <a:srgbClr val="4183C4"/>
                </a:solidFill>
              </a:rPr>
              <a:t>true</a:t>
            </a:r>
            <a:r>
              <a:rPr b="1" lang="ru" sz="1300">
                <a:solidFill>
                  <a:srgbClr val="EC6550"/>
                </a:solidFill>
              </a:rPr>
              <a:t>) и outerWidth(</a:t>
            </a:r>
            <a:r>
              <a:rPr b="1" lang="ru" sz="1300">
                <a:solidFill>
                  <a:srgbClr val="4183C4"/>
                </a:solidFill>
              </a:rPr>
              <a:t>true</a:t>
            </a:r>
            <a:r>
              <a:rPr b="1" lang="ru" sz="1300">
                <a:solidFill>
                  <a:srgbClr val="EC6550"/>
                </a:solidFill>
              </a:rPr>
              <a:t>) </a:t>
            </a:r>
            <a:r>
              <a:rPr lang="ru" sz="1300">
                <a:solidFill>
                  <a:srgbClr val="333333"/>
                </a:solidFill>
              </a:rPr>
              <a:t>– возвращают высоту и ширину элемента, включая padding, border и margin.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Размеры элементов</a:t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00" y="1381075"/>
            <a:ext cx="8163450" cy="31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Запуск кода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rgbClr val="000000"/>
                </a:solidFill>
                <a:highlight>
                  <a:schemeClr val="lt1"/>
                </a:highlight>
              </a:rPr>
              <a:t>Для выбора элемента на странице в  jQuery мы можем использовать  </a:t>
            </a:r>
            <a:r>
              <a:rPr b="1" lang="ru" sz="1600">
                <a:solidFill>
                  <a:srgbClr val="EC6550"/>
                </a:solidFill>
                <a:highlight>
                  <a:schemeClr val="lt1"/>
                </a:highlight>
              </a:rPr>
              <a:t>$(</a:t>
            </a:r>
            <a:r>
              <a:rPr b="1" lang="ru" sz="1600">
                <a:solidFill>
                  <a:srgbClr val="EC6550"/>
                </a:solidFill>
              </a:rPr>
              <a:t>"селектор"</a:t>
            </a:r>
            <a:r>
              <a:rPr b="1" lang="ru" sz="1600">
                <a:solidFill>
                  <a:srgbClr val="EC6550"/>
                </a:solidFill>
                <a:highlight>
                  <a:schemeClr val="lt1"/>
                </a:highlight>
              </a:rPr>
              <a:t>) </a:t>
            </a:r>
            <a:r>
              <a:rPr lang="ru" sz="1600">
                <a:solidFill>
                  <a:srgbClr val="000000"/>
                </a:solidFill>
                <a:highlight>
                  <a:schemeClr val="lt1"/>
                </a:highlight>
              </a:rPr>
              <a:t>или</a:t>
            </a:r>
            <a:r>
              <a:rPr lang="ru" sz="1600">
                <a:solidFill>
                  <a:srgbClr val="EC6550"/>
                </a:solidFill>
                <a:highlight>
                  <a:schemeClr val="lt1"/>
                </a:highlight>
              </a:rPr>
              <a:t> </a:t>
            </a:r>
            <a:r>
              <a:rPr b="1" lang="ru" sz="1600">
                <a:solidFill>
                  <a:srgbClr val="EC6550"/>
                </a:solidFill>
                <a:highlight>
                  <a:schemeClr val="lt1"/>
                </a:highlight>
              </a:rPr>
              <a:t>jQuery(</a:t>
            </a:r>
            <a:r>
              <a:rPr b="1" lang="ru" sz="1600">
                <a:solidFill>
                  <a:srgbClr val="EC6550"/>
                </a:solidFill>
              </a:rPr>
              <a:t>"селектор"</a:t>
            </a:r>
            <a:r>
              <a:rPr b="1" lang="ru" sz="1600">
                <a:solidFill>
                  <a:srgbClr val="EC6550"/>
                </a:solidFill>
                <a:highlight>
                  <a:schemeClr val="lt1"/>
                </a:highlight>
              </a:rPr>
              <a:t>)</a:t>
            </a:r>
            <a:r>
              <a:rPr b="1" lang="ru" sz="1600">
                <a:solidFill>
                  <a:srgbClr val="000000"/>
                </a:solidFill>
                <a:highlight>
                  <a:schemeClr val="lt1"/>
                </a:highlight>
              </a:rPr>
              <a:t>.</a:t>
            </a:r>
            <a:endParaRPr b="1"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  <a:highlight>
                  <a:schemeClr val="lt1"/>
                </a:highlight>
              </a:rPr>
              <a:t>&lt;script&gt;</a:t>
            </a:r>
            <a:endParaRPr b="1" sz="16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  <a:highlight>
                  <a:schemeClr val="lt1"/>
                </a:highlight>
              </a:rPr>
              <a:t>	</a:t>
            </a:r>
            <a:r>
              <a:rPr b="1" lang="ru" sz="1600">
                <a:solidFill>
                  <a:srgbClr val="EC6550"/>
                </a:solidFill>
              </a:rPr>
              <a:t>jQuery(</a:t>
            </a:r>
            <a:r>
              <a:rPr b="1" lang="ru" sz="1600">
                <a:solidFill>
                  <a:srgbClr val="6D9EEB"/>
                </a:solidFill>
              </a:rPr>
              <a:t>"h2"</a:t>
            </a:r>
            <a:r>
              <a:rPr b="1" lang="ru" sz="1600">
                <a:solidFill>
                  <a:srgbClr val="EC6550"/>
                </a:solidFill>
              </a:rPr>
              <a:t>).css(</a:t>
            </a:r>
            <a:r>
              <a:rPr b="1" lang="ru" sz="1600">
                <a:solidFill>
                  <a:srgbClr val="4183C4"/>
                </a:solidFill>
              </a:rPr>
              <a:t>"color"</a:t>
            </a:r>
            <a:r>
              <a:rPr b="1" lang="ru" sz="1600">
                <a:solidFill>
                  <a:srgbClr val="EC6550"/>
                </a:solidFill>
              </a:rPr>
              <a:t>,</a:t>
            </a:r>
            <a:r>
              <a:rPr b="1" lang="ru" sz="1600">
                <a:solidFill>
                  <a:srgbClr val="4183C4"/>
                </a:solidFill>
              </a:rPr>
              <a:t> "red"</a:t>
            </a:r>
            <a:r>
              <a:rPr b="1" lang="ru" sz="1600">
                <a:solidFill>
                  <a:srgbClr val="EC6550"/>
                </a:solidFill>
              </a:rPr>
              <a:t>);</a:t>
            </a:r>
            <a:endParaRPr b="1" sz="1600">
              <a:solidFill>
                <a:srgbClr val="EC65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" sz="1600">
                <a:solidFill>
                  <a:srgbClr val="EC6550"/>
                </a:solidFill>
                <a:highlight>
                  <a:schemeClr val="lt1"/>
                </a:highlight>
              </a:rPr>
              <a:t>&lt;/script&gt;</a:t>
            </a:r>
            <a:endParaRPr b="1" sz="16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  <a:highlight>
                  <a:schemeClr val="lt1"/>
                </a:highlight>
              </a:rPr>
              <a:t>&lt;body&gt;</a:t>
            </a:r>
            <a:endParaRPr b="1" sz="16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  <a:highlight>
                  <a:schemeClr val="lt1"/>
                </a:highlight>
              </a:rPr>
              <a:t>	</a:t>
            </a:r>
            <a:r>
              <a:rPr b="1" lang="ru" sz="1600">
                <a:solidFill>
                  <a:srgbClr val="EC6550"/>
                </a:solidFill>
              </a:rPr>
              <a:t>&lt;h2&gt;Заголовок&lt;/h2&gt;</a:t>
            </a:r>
            <a:endParaRPr b="1" sz="1600">
              <a:solidFill>
                <a:srgbClr val="EC655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&lt;p&gt;Много текста в одну строку.&lt;/p&gt;</a:t>
            </a:r>
            <a:endParaRPr b="1" sz="16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  <a:highlight>
                  <a:schemeClr val="lt1"/>
                </a:highlight>
              </a:rPr>
              <a:t>&lt;/body&gt;</a:t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000000"/>
                </a:solidFill>
                <a:highlight>
                  <a:schemeClr val="lt1"/>
                </a:highlight>
              </a:rPr>
              <a:t>Будет ли изменен цвет заголовка?</a:t>
            </a:r>
            <a:endParaRPr sz="16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3400"/>
              <a:t>Ждем загрузку документа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</a:rPr>
              <a:t>Для того, чтобы код сработал верно, мы должны либо поместить код после искомого </a:t>
            </a:r>
            <a:r>
              <a:rPr b="1" lang="ru" sz="1600">
                <a:solidFill>
                  <a:srgbClr val="EC6550"/>
                </a:solidFill>
              </a:rPr>
              <a:t>&lt;h2&gt;</a:t>
            </a:r>
            <a:r>
              <a:rPr lang="ru" sz="1600">
                <a:solidFill>
                  <a:srgbClr val="333333"/>
                </a:solidFill>
              </a:rPr>
              <a:t>,</a:t>
            </a:r>
            <a:r>
              <a:rPr lang="ru" sz="1600">
                <a:solidFill>
                  <a:srgbClr val="333333"/>
                </a:solidFill>
                <a:highlight>
                  <a:srgbClr val="FFFFFF"/>
                </a:highlight>
              </a:rPr>
              <a:t> или в самый низ страницы, либо использовать метод </a:t>
            </a:r>
            <a:r>
              <a:rPr b="1" lang="ru" sz="1600">
                <a:solidFill>
                  <a:srgbClr val="EC6550"/>
                </a:solidFill>
                <a:highlight>
                  <a:srgbClr val="FFFFFF"/>
                </a:highlight>
              </a:rPr>
              <a:t>.ready()</a:t>
            </a:r>
            <a:r>
              <a:rPr lang="ru" sz="160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 txBox="1"/>
          <p:nvPr/>
        </p:nvSpPr>
        <p:spPr>
          <a:xfrm>
            <a:off x="4751300" y="2449350"/>
            <a:ext cx="40809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1" i="0" sz="1400" u="none" cap="none" strike="noStrike">
              <a:solidFill>
                <a:srgbClr val="EC655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$(function() {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        		$(</a:t>
            </a: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"h2"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).css(</a:t>
            </a: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"color"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 "red"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    	});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311700" y="2449350"/>
            <a:ext cx="40788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&lt;script&gt;</a:t>
            </a:r>
            <a:endParaRPr b="1" i="0" sz="1400" u="none" cap="none" strike="noStrike">
              <a:solidFill>
                <a:srgbClr val="EC655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jQuery(</a:t>
            </a: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).ready(function() {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        		jQuery(</a:t>
            </a: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"h2"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).css(</a:t>
            </a: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"color"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ru" sz="1400" u="none" cap="none" strike="noStrike">
                <a:solidFill>
                  <a:srgbClr val="6D9EEB"/>
                </a:solidFill>
                <a:latin typeface="Arial"/>
                <a:ea typeface="Arial"/>
                <a:cs typeface="Arial"/>
                <a:sym typeface="Arial"/>
              </a:rPr>
              <a:t> "red"</a:t>
            </a: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    	});</a:t>
            </a:r>
            <a:endParaRPr b="1" i="0" sz="14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400" u="none" cap="none" strike="noStrike">
                <a:solidFill>
                  <a:srgbClr val="EC655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&lt;/script&gt;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349625" y="2084050"/>
            <a:ext cx="32385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Полная запись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4782650" y="2084050"/>
            <a:ext cx="32385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Сокращенная запись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372025" y="4029400"/>
            <a:ext cx="80235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Сокращенную запись </a:t>
            </a:r>
            <a:r>
              <a:rPr b="0" i="0" lang="ru" sz="16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стоит причислить к «best practices», ведь в jQuery 3.0 метод «.ready()» уже помечен как deprecated.</a:t>
            </a:r>
            <a:endParaRPr b="0" i="0" sz="16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85858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"/>
              <a:t>Решаем конфликт</a:t>
            </a:r>
            <a:endParaRPr b="1"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2353750"/>
            <a:ext cx="38904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  <a:highlight>
                  <a:schemeClr val="lt1"/>
                </a:highlight>
              </a:rPr>
              <a:t>&lt;script&gt;</a:t>
            </a:r>
            <a:endParaRPr b="1" sz="1600">
              <a:solidFill>
                <a:srgbClr val="EC6550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  <a:highlight>
                  <a:schemeClr val="lt1"/>
                </a:highlight>
              </a:rPr>
              <a:t>	</a:t>
            </a:r>
            <a:r>
              <a:rPr b="1" lang="ru" sz="1600">
                <a:solidFill>
                  <a:srgbClr val="EC6550"/>
                </a:solidFill>
              </a:rPr>
              <a:t>;(function($, undefined) {</a:t>
            </a:r>
            <a:endParaRPr b="1" sz="16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</a:rPr>
              <a:t>        		$(</a:t>
            </a:r>
            <a:r>
              <a:rPr b="1" lang="ru" sz="1600">
                <a:solidFill>
                  <a:srgbClr val="6D9EEB"/>
                </a:solidFill>
              </a:rPr>
              <a:t>"h2"</a:t>
            </a:r>
            <a:r>
              <a:rPr b="1" lang="ru" sz="1600">
                <a:solidFill>
                  <a:srgbClr val="EC6550"/>
                </a:solidFill>
              </a:rPr>
              <a:t>).css(</a:t>
            </a:r>
            <a:r>
              <a:rPr b="1" lang="ru" sz="1600">
                <a:solidFill>
                  <a:srgbClr val="6D9EEB"/>
                </a:solidFill>
              </a:rPr>
              <a:t>"color"</a:t>
            </a:r>
            <a:r>
              <a:rPr b="1" lang="ru" sz="1600">
                <a:solidFill>
                  <a:srgbClr val="EC6550"/>
                </a:solidFill>
              </a:rPr>
              <a:t>,</a:t>
            </a:r>
            <a:r>
              <a:rPr b="1" lang="ru" sz="1600">
                <a:solidFill>
                  <a:srgbClr val="6D9EEB"/>
                </a:solidFill>
              </a:rPr>
              <a:t> "red"</a:t>
            </a:r>
            <a:r>
              <a:rPr b="1" lang="ru" sz="1600">
                <a:solidFill>
                  <a:srgbClr val="EC6550"/>
                </a:solidFill>
              </a:rPr>
              <a:t>);</a:t>
            </a:r>
            <a:endParaRPr b="1" sz="16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</a:rPr>
              <a:t>    	})(jQuery);</a:t>
            </a:r>
            <a:endParaRPr b="1" sz="1600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  <a:highlight>
                  <a:schemeClr val="lt1"/>
                </a:highlight>
              </a:rPr>
              <a:t>&lt;/script&gt;</a:t>
            </a:r>
            <a:endParaRPr sz="1600"/>
          </a:p>
        </p:txBody>
      </p:sp>
      <p:sp>
        <p:nvSpPr>
          <p:cNvPr id="84" name="Google Shape;84;p5"/>
          <p:cNvSpPr txBox="1"/>
          <p:nvPr/>
        </p:nvSpPr>
        <p:spPr>
          <a:xfrm>
            <a:off x="295825" y="1216725"/>
            <a:ext cx="83841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Чтобы у вас не возникало конфликтов с другими библиотеками за использование «$», советую ваш код оборачивать в анонимную функцию следующего вида: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Выбор элементов на странице</a:t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152475"/>
            <a:ext cx="85206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rgbClr val="000000"/>
                </a:solidFill>
              </a:rPr>
              <a:t>Все простые выборки на странице можно сделать с помощью  CSS селекторов.</a:t>
            </a:r>
            <a:endParaRPr sz="1600">
              <a:solidFill>
                <a:srgbClr val="000000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$("#content")</a:t>
            </a:r>
            <a:r>
              <a:rPr lang="ru" sz="1400">
                <a:solidFill>
                  <a:srgbClr val="000000"/>
                </a:solidFill>
              </a:rPr>
              <a:t> – выбираем элемент с «id="content"»</a:t>
            </a:r>
            <a:endParaRPr sz="1400">
              <a:solidFill>
                <a:srgbClr val="000000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$("section#content")</a:t>
            </a:r>
            <a:r>
              <a:rPr lang="ru" sz="1400">
                <a:solidFill>
                  <a:srgbClr val="000000"/>
                </a:solidFill>
              </a:rPr>
              <a:t> – выбираем &lt;section&gt; с «id="content"»</a:t>
            </a:r>
            <a:endParaRPr sz="1400">
              <a:solidFill>
                <a:srgbClr val="000000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$(".intro")</a:t>
            </a:r>
            <a:r>
              <a:rPr lang="ru" sz="1400">
                <a:solidFill>
                  <a:srgbClr val="000000"/>
                </a:solidFill>
              </a:rPr>
              <a:t> – выбираем элементы с «class="intro"»</a:t>
            </a:r>
            <a:endParaRPr sz="1400">
              <a:solidFill>
                <a:srgbClr val="000000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$("p.intro")</a:t>
            </a:r>
            <a:r>
              <a:rPr lang="ru" sz="1400">
                <a:solidFill>
                  <a:srgbClr val="000000"/>
                </a:solidFill>
              </a:rPr>
              <a:t> – выбираем всё «p» с «class="intro"»</a:t>
            </a:r>
            <a:endParaRPr sz="1400">
              <a:solidFill>
                <a:srgbClr val="000000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$(".intro.pinned") </a:t>
            </a:r>
            <a:r>
              <a:rPr lang="ru" sz="1400">
                <a:solidFill>
                  <a:srgbClr val="000000"/>
                </a:solidFill>
              </a:rPr>
              <a:t>– выбираем элементы с классами «intro» и «pinned»</a:t>
            </a:r>
            <a:endParaRPr sz="1400">
              <a:solidFill>
                <a:srgbClr val="000000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$("h3") </a:t>
            </a:r>
            <a:r>
              <a:rPr lang="ru" sz="1400">
                <a:solidFill>
                  <a:srgbClr val="000000"/>
                </a:solidFill>
              </a:rPr>
              <a:t>– выбираем все теги &lt;h3&gt;</a:t>
            </a:r>
            <a:endParaRPr sz="1400">
              <a:solidFill>
                <a:srgbClr val="000000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$("h1, h2") </a:t>
            </a:r>
            <a:r>
              <a:rPr lang="ru" sz="1400">
                <a:solidFill>
                  <a:srgbClr val="000000"/>
                </a:solidFill>
              </a:rPr>
              <a:t>– выбираем все теги &lt;h1&gt; и &lt;h2&gt;</a:t>
            </a:r>
            <a:endParaRPr sz="1400">
              <a:solidFill>
                <a:srgbClr val="000000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b="1" lang="ru" sz="1400">
                <a:solidFill>
                  <a:srgbClr val="EC6550"/>
                </a:solidFill>
              </a:rPr>
              <a:t>$("a[class]") </a:t>
            </a:r>
            <a:r>
              <a:rPr lang="ru" sz="1400">
                <a:solidFill>
                  <a:schemeClr val="dk1"/>
                </a:solidFill>
              </a:rPr>
              <a:t>– выбираем все теги &lt;a&gt; с атрибутом </a:t>
            </a:r>
            <a:r>
              <a:rPr lang="ru" sz="1400">
                <a:solidFill>
                  <a:srgbClr val="000000"/>
                </a:solidFill>
              </a:rPr>
              <a:t>class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Функции выборки элементов на странице</a:t>
            </a: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$("section").find("article").find("h3") </a:t>
            </a:r>
            <a:r>
              <a:rPr lang="ru" sz="1600">
                <a:solidFill>
                  <a:srgbClr val="333333"/>
                </a:solidFill>
              </a:rPr>
              <a:t>– и ещё раз, но на другой лад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$("#post").next()</a:t>
            </a:r>
            <a:r>
              <a:rPr lang="ru" sz="1600">
                <a:solidFill>
                  <a:srgbClr val="333333"/>
                </a:solidFill>
              </a:rPr>
              <a:t> – выбор следующего элемента после элемента с «id="post"»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$("article").children()</a:t>
            </a:r>
            <a:r>
              <a:rPr lang="ru" sz="1600">
                <a:solidFill>
                  <a:srgbClr val="333333"/>
                </a:solidFill>
              </a:rPr>
              <a:t> – выбор дочерних элементов</a:t>
            </a:r>
            <a:endParaRPr sz="16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$("p").parent()</a:t>
            </a:r>
            <a:r>
              <a:rPr lang="ru" sz="1600">
                <a:solidFill>
                  <a:srgbClr val="333333"/>
                </a:solidFill>
              </a:rPr>
              <a:t> – выбор всех прямых предков элементов &lt;p&gt;</a:t>
            </a:r>
            <a:endParaRPr sz="1600">
              <a:solidFill>
                <a:srgbClr val="333333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$("p").parents("section")</a:t>
            </a:r>
            <a:r>
              <a:rPr lang="ru" sz="1600">
                <a:solidFill>
                  <a:srgbClr val="333333"/>
                </a:solidFill>
              </a:rPr>
              <a:t> – выбор всех предков &lt;section&gt; элемента &lt;p&gt; </a:t>
            </a:r>
            <a:endParaRPr sz="1600">
              <a:solidFill>
                <a:srgbClr val="333333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$("p").closest("section") </a:t>
            </a:r>
            <a:r>
              <a:rPr lang="ru" sz="1600">
                <a:solidFill>
                  <a:srgbClr val="333333"/>
                </a:solidFill>
              </a:rPr>
              <a:t>– выбор первого предка &lt;section&gt; элемента &lt;p&gt;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Работа с CSS стилями</a:t>
            </a:r>
            <a:endParaRPr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000000"/>
                </a:solidFill>
              </a:rPr>
              <a:t>Для работы со стилями предназначен метод </a:t>
            </a:r>
            <a:r>
              <a:rPr b="1" lang="ru">
                <a:solidFill>
                  <a:srgbClr val="EC6550"/>
                </a:solidFill>
              </a:rPr>
              <a:t>.css()</a:t>
            </a:r>
            <a:endParaRPr b="1">
              <a:solidFill>
                <a:srgbClr val="EC65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css(</a:t>
            </a:r>
            <a:r>
              <a:rPr b="1" lang="ru" sz="1600">
                <a:solidFill>
                  <a:srgbClr val="4183C4"/>
                </a:solidFill>
              </a:rPr>
              <a:t>property</a:t>
            </a:r>
            <a:r>
              <a:rPr b="1" lang="ru" sz="1600">
                <a:solidFill>
                  <a:srgbClr val="EC6550"/>
                </a:solidFill>
              </a:rPr>
              <a:t>)</a:t>
            </a:r>
            <a:r>
              <a:rPr lang="ru" sz="1600">
                <a:solidFill>
                  <a:srgbClr val="000000"/>
                </a:solidFill>
              </a:rPr>
              <a:t> — получение значения CSS-свойства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</a:rPr>
              <a:t>css(</a:t>
            </a:r>
            <a:r>
              <a:rPr b="1" lang="ru" sz="1600">
                <a:solidFill>
                  <a:srgbClr val="4183C4"/>
                </a:solidFill>
              </a:rPr>
              <a:t>property, value</a:t>
            </a:r>
            <a:r>
              <a:rPr b="1" lang="ru" sz="1600">
                <a:solidFill>
                  <a:srgbClr val="EC6550"/>
                </a:solidFill>
              </a:rPr>
              <a:t>)</a:t>
            </a:r>
            <a:r>
              <a:rPr lang="ru" sz="1600">
                <a:solidFill>
                  <a:srgbClr val="000000"/>
                </a:solidFill>
              </a:rPr>
              <a:t> — установка значения CSS-свойства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</a:rPr>
              <a:t>css(</a:t>
            </a:r>
            <a:r>
              <a:rPr b="1" lang="ru" sz="1600">
                <a:solidFill>
                  <a:srgbClr val="4183C4"/>
                </a:solidFill>
              </a:rPr>
              <a:t>{property:value, property:value}</a:t>
            </a:r>
            <a:r>
              <a:rPr b="1" lang="ru" sz="1600">
                <a:solidFill>
                  <a:srgbClr val="EC6550"/>
                </a:solidFill>
              </a:rPr>
              <a:t>)</a:t>
            </a:r>
            <a:r>
              <a:rPr b="1" lang="ru" sz="1600">
                <a:solidFill>
                  <a:srgbClr val="000000"/>
                </a:solidFill>
              </a:rPr>
              <a:t> </a:t>
            </a:r>
            <a:r>
              <a:rPr lang="ru" sz="1600">
                <a:solidFill>
                  <a:srgbClr val="000000"/>
                </a:solidFill>
              </a:rPr>
              <a:t>— установка нескольких значений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</a:rPr>
              <a:t>css(</a:t>
            </a:r>
            <a:r>
              <a:rPr b="1" lang="ru" sz="1600">
                <a:solidFill>
                  <a:srgbClr val="4183C4"/>
                </a:solidFill>
              </a:rPr>
              <a:t>property</a:t>
            </a:r>
            <a:r>
              <a:rPr b="1" lang="ru" sz="1600">
                <a:solidFill>
                  <a:srgbClr val="EC6550"/>
                </a:solidFill>
              </a:rPr>
              <a:t>, function(</a:t>
            </a:r>
            <a:r>
              <a:rPr b="1" lang="ru" sz="1600">
                <a:solidFill>
                  <a:srgbClr val="4183C4"/>
                </a:solidFill>
              </a:rPr>
              <a:t>index, value</a:t>
            </a:r>
            <a:r>
              <a:rPr b="1" lang="ru" sz="1600">
                <a:solidFill>
                  <a:srgbClr val="EC6550"/>
                </a:solidFill>
              </a:rPr>
              <a:t>) { return </a:t>
            </a:r>
            <a:r>
              <a:rPr b="1" lang="ru" sz="1600">
                <a:solidFill>
                  <a:srgbClr val="4183C4"/>
                </a:solidFill>
              </a:rPr>
              <a:t>value</a:t>
            </a:r>
            <a:r>
              <a:rPr b="1" lang="ru" sz="1600">
                <a:solidFill>
                  <a:srgbClr val="EC6550"/>
                </a:solidFill>
              </a:rPr>
              <a:t> })</a:t>
            </a:r>
            <a:r>
              <a:rPr lang="ru" sz="1600">
                <a:solidFill>
                  <a:srgbClr val="000000"/>
                </a:solidFill>
              </a:rPr>
              <a:t> — тут для установки значения используется функция обратного вызова (в просторечии — callback-функция), index это порядковый номер элемента в выборке, value — текущее значение свойства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Работа с CSS стилями</a:t>
            </a:r>
            <a:endParaRPr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11700" y="1152475"/>
            <a:ext cx="85206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rgbClr val="EC6550"/>
                </a:solidFill>
              </a:rPr>
              <a:t>$(</a:t>
            </a:r>
            <a:r>
              <a:rPr b="1" lang="ru" sz="1600">
                <a:solidFill>
                  <a:srgbClr val="4183C4"/>
                </a:solidFill>
              </a:rPr>
              <a:t>"#my"</a:t>
            </a:r>
            <a:r>
              <a:rPr b="1" lang="ru" sz="1600">
                <a:solidFill>
                  <a:srgbClr val="EC6550"/>
                </a:solidFill>
              </a:rPr>
              <a:t>).css(</a:t>
            </a:r>
            <a:r>
              <a:rPr b="1" lang="ru" sz="1600">
                <a:solidFill>
                  <a:srgbClr val="4183C4"/>
                </a:solidFill>
              </a:rPr>
              <a:t>"color", "red"</a:t>
            </a:r>
            <a:r>
              <a:rPr b="1" lang="ru" sz="1600">
                <a:solidFill>
                  <a:srgbClr val="EC6550"/>
                </a:solidFill>
              </a:rPr>
              <a:t>); </a:t>
            </a:r>
            <a:endParaRPr b="1" sz="1600">
              <a:solidFill>
                <a:srgbClr val="EC6550"/>
              </a:solidFill>
            </a:endParaRPr>
          </a:p>
          <a:p>
            <a:pPr indent="0" lvl="0" marL="0" marR="38100" rtl="0" algn="l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ru" sz="1600">
                <a:solidFill>
                  <a:srgbClr val="EC6550"/>
                </a:solidFill>
              </a:rPr>
              <a:t>$(</a:t>
            </a:r>
            <a:r>
              <a:rPr b="1" lang="ru" sz="1600">
                <a:solidFill>
                  <a:srgbClr val="4183C4"/>
                </a:solidFill>
              </a:rPr>
              <a:t>"#my"</a:t>
            </a:r>
            <a:r>
              <a:rPr b="1" lang="ru" sz="1600">
                <a:solidFill>
                  <a:srgbClr val="EC6550"/>
                </a:solidFill>
              </a:rPr>
              <a:t>).css(</a:t>
            </a:r>
            <a:r>
              <a:rPr b="1" lang="ru" sz="1600">
                <a:solidFill>
                  <a:srgbClr val="4183C4"/>
                </a:solidFill>
              </a:rPr>
              <a:t>"background-color", "yellow"</a:t>
            </a:r>
            <a:r>
              <a:rPr b="1" lang="ru" sz="1600">
                <a:solidFill>
                  <a:srgbClr val="EC6550"/>
                </a:solidFill>
              </a:rPr>
              <a:t>);</a:t>
            </a:r>
            <a:endParaRPr b="1" sz="1600">
              <a:solidFill>
                <a:srgbClr val="EC6550"/>
              </a:solidFill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 txBox="1"/>
          <p:nvPr/>
        </p:nvSpPr>
        <p:spPr>
          <a:xfrm>
            <a:off x="5089000" y="2672500"/>
            <a:ext cx="3325800" cy="1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$(</a:t>
            </a:r>
            <a:r>
              <a:rPr b="1" i="0" lang="ru" sz="16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"#my"</a:t>
            </a: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).css({</a:t>
            </a:r>
            <a:endParaRPr b="1" i="0" sz="16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    "color": </a:t>
            </a:r>
            <a:r>
              <a:rPr b="1" i="0" lang="ru" sz="16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"red"</a:t>
            </a: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1" i="0" sz="16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    "font-size": </a:t>
            </a:r>
            <a:r>
              <a:rPr b="1" i="0" lang="ru" sz="16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"18px"</a:t>
            </a: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1" i="0" sz="16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    "background-color": </a:t>
            </a:r>
            <a:r>
              <a:rPr b="1" i="0" lang="ru" sz="16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"white"</a:t>
            </a:r>
            <a:endParaRPr b="1" i="0" sz="1600" u="none" cap="none" strike="noStrike">
              <a:solidFill>
                <a:srgbClr val="4183C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 b="1" i="0" sz="16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5002300" y="1017725"/>
            <a:ext cx="3830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$(</a:t>
            </a:r>
            <a:r>
              <a:rPr b="1" i="0" lang="ru" sz="16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"#my"</a:t>
            </a: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).css({</a:t>
            </a:r>
            <a:endParaRPr b="1" i="0" sz="16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    color: </a:t>
            </a:r>
            <a:r>
              <a:rPr b="1" i="0" lang="ru" sz="16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"black"</a:t>
            </a: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1" i="0" sz="16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    fontSize: </a:t>
            </a:r>
            <a:r>
              <a:rPr b="1" i="0" lang="ru" sz="16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"12px"</a:t>
            </a: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1" i="0" sz="16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    backgroundColor: </a:t>
            </a:r>
            <a:r>
              <a:rPr b="1" i="0" lang="ru" sz="16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"transparent"</a:t>
            </a:r>
            <a:endParaRPr b="1" i="0" sz="1600" u="none" cap="none" strike="noStrike">
              <a:solidFill>
                <a:srgbClr val="4183C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 b="1" i="0" sz="16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369800" y="2698900"/>
            <a:ext cx="4448700" cy="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$(</a:t>
            </a:r>
            <a:r>
              <a:rPr b="1" i="0" lang="ru" sz="16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"#my"</a:t>
            </a: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).css(</a:t>
            </a:r>
            <a:r>
              <a:rPr b="1" i="0" lang="ru" sz="16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"font-size"</a:t>
            </a: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, function(</a:t>
            </a:r>
            <a:r>
              <a:rPr b="1" i="0" lang="ru" sz="16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i, value</a:t>
            </a: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b="1" i="0" sz="16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    return parseFloat(</a:t>
            </a:r>
            <a:r>
              <a:rPr b="1" i="0" lang="ru" sz="1600" u="none" cap="none" strike="noStrike">
                <a:solidFill>
                  <a:srgbClr val="4183C4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) * 1.5;</a:t>
            </a:r>
            <a:endParaRPr b="1" i="0" sz="16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EC6550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 b="1" i="0" sz="1600" u="none" cap="none" strike="noStrike">
              <a:solidFill>
                <a:srgbClr val="EC65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