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hBhf+K8xF7DYRl8etROuNAXCCS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4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fonts.google.com/" TargetMode="External"/><Relationship Id="rId4" Type="http://schemas.openxmlformats.org/officeDocument/2006/relationships/hyperlink" Target="https://fonts.googleapis.com/css?family=Robot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EC6550"/>
                </a:solidFill>
              </a:rPr>
              <a:t>Введение в CSS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Псевдоэлементы CSS</a:t>
            </a:r>
            <a:endParaRPr b="1"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/>
          </a:p>
        </p:txBody>
      </p:sp>
      <p:sp>
        <p:nvSpPr>
          <p:cNvPr id="108" name="Google Shape;108;p10"/>
          <p:cNvSpPr txBox="1"/>
          <p:nvPr>
            <p:ph idx="1" type="body"/>
          </p:nvPr>
        </p:nvSpPr>
        <p:spPr>
          <a:xfrm>
            <a:off x="311700" y="1152475"/>
            <a:ext cx="8520600" cy="3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600">
                <a:solidFill>
                  <a:srgbClr val="333333"/>
                </a:solidFill>
                <a:highlight>
                  <a:srgbClr val="FFFFFF"/>
                </a:highlight>
              </a:rPr>
              <a:t>Псевдоэлемент</a:t>
            </a: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</a:rPr>
              <a:t> в CSS — это ключевое слово, добавляемое к селектору, которое позволяет стилизовать определенную часть выбранного элемента.</a:t>
            </a:r>
            <a:endParaRPr b="1" sz="1600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600">
                <a:solidFill>
                  <a:srgbClr val="EC6550"/>
                </a:solidFill>
              </a:rPr>
              <a:t>селектор</a:t>
            </a:r>
            <a:r>
              <a:rPr b="1" lang="ru" sz="1600">
                <a:solidFill>
                  <a:srgbClr val="569CD6"/>
                </a:solidFill>
                <a:highlight>
                  <a:schemeClr val="lt1"/>
                </a:highlight>
              </a:rPr>
              <a:t>::before </a:t>
            </a:r>
            <a:r>
              <a:rPr b="1" lang="ru" sz="1600">
                <a:solidFill>
                  <a:srgbClr val="EC6550"/>
                </a:solidFill>
                <a:highlight>
                  <a:schemeClr val="lt1"/>
                </a:highlight>
              </a:rPr>
              <a:t>{ }</a:t>
            </a:r>
            <a:r>
              <a:rPr b="1" lang="ru" sz="1600">
                <a:solidFill>
                  <a:srgbClr val="333333"/>
                </a:solidFill>
                <a:highlight>
                  <a:schemeClr val="lt1"/>
                </a:highlight>
              </a:rPr>
              <a:t>  </a:t>
            </a:r>
            <a:r>
              <a:rPr b="1" lang="ru" sz="1600">
                <a:solidFill>
                  <a:srgbClr val="7D7D7D"/>
                </a:solidFill>
                <a:highlight>
                  <a:schemeClr val="lt1"/>
                </a:highlight>
              </a:rPr>
              <a:t>/*Первый потомок*/</a:t>
            </a:r>
            <a:r>
              <a:rPr lang="ru" sz="1600">
                <a:solidFill>
                  <a:srgbClr val="333333"/>
                </a:solidFill>
                <a:highlight>
                  <a:schemeClr val="lt1"/>
                </a:highlight>
              </a:rPr>
              <a:t> </a:t>
            </a:r>
            <a:endParaRPr sz="16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EC6550"/>
                </a:solidFill>
              </a:rPr>
              <a:t>селектор</a:t>
            </a:r>
            <a:r>
              <a:rPr b="1" lang="ru" sz="1600">
                <a:solidFill>
                  <a:srgbClr val="569CD6"/>
                </a:solidFill>
                <a:highlight>
                  <a:schemeClr val="lt1"/>
                </a:highlight>
              </a:rPr>
              <a:t>::after </a:t>
            </a:r>
            <a:r>
              <a:rPr b="1" lang="ru" sz="1600">
                <a:solidFill>
                  <a:srgbClr val="EC6550"/>
                </a:solidFill>
                <a:highlight>
                  <a:schemeClr val="lt1"/>
                </a:highlight>
              </a:rPr>
              <a:t>{ }</a:t>
            </a:r>
            <a:r>
              <a:rPr b="1" lang="ru" sz="1600">
                <a:solidFill>
                  <a:srgbClr val="333333"/>
                </a:solidFill>
                <a:highlight>
                  <a:schemeClr val="lt1"/>
                </a:highlight>
              </a:rPr>
              <a:t> </a:t>
            </a:r>
            <a:r>
              <a:rPr b="1" lang="ru" sz="1600">
                <a:solidFill>
                  <a:srgbClr val="7D7D7D"/>
                </a:solidFill>
                <a:highlight>
                  <a:schemeClr val="lt1"/>
                </a:highlight>
              </a:rPr>
              <a:t>/*Последний потомок*/</a:t>
            </a:r>
            <a:endParaRPr b="1" sz="16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333333"/>
                </a:solidFill>
                <a:highlight>
                  <a:schemeClr val="lt1"/>
                </a:highlight>
              </a:rPr>
              <a:t>Создают псевдоэлементы которые являются потомками выбранного элемента.</a:t>
            </a:r>
            <a:endParaRPr sz="16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EC6550"/>
                </a:solidFill>
              </a:rPr>
              <a:t>a</a:t>
            </a:r>
            <a:r>
              <a:rPr b="1" lang="ru" sz="1600">
                <a:solidFill>
                  <a:srgbClr val="569CD6"/>
                </a:solidFill>
                <a:highlight>
                  <a:schemeClr val="lt1"/>
                </a:highlight>
              </a:rPr>
              <a:t>::after </a:t>
            </a:r>
            <a:r>
              <a:rPr b="1" lang="ru" sz="1600">
                <a:solidFill>
                  <a:srgbClr val="EC6550"/>
                </a:solidFill>
                <a:highlight>
                  <a:schemeClr val="lt1"/>
                </a:highlight>
              </a:rPr>
              <a:t>{ </a:t>
            </a:r>
            <a:endParaRPr b="1" sz="1600">
              <a:solidFill>
                <a:srgbClr val="EC6550"/>
              </a:solidFill>
              <a:highlight>
                <a:schemeClr val="lt1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569CD6"/>
                </a:solidFill>
                <a:highlight>
                  <a:schemeClr val="lt1"/>
                </a:highlight>
              </a:rPr>
              <a:t>content:</a:t>
            </a:r>
            <a:r>
              <a:rPr b="1" lang="ru" sz="1600">
                <a:solidFill>
                  <a:srgbClr val="EC6550"/>
                </a:solidFill>
                <a:highlight>
                  <a:schemeClr val="lt1"/>
                </a:highlight>
              </a:rPr>
              <a:t> "&gt;&gt;";</a:t>
            </a:r>
            <a:endParaRPr b="1" sz="1600">
              <a:solidFill>
                <a:srgbClr val="EC655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EC6550"/>
                </a:solidFill>
                <a:highlight>
                  <a:schemeClr val="lt1"/>
                </a:highlight>
              </a:rPr>
              <a:t>}</a:t>
            </a:r>
            <a:endParaRPr sz="1600">
              <a:solidFill>
                <a:srgbClr val="33333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Псевдоэлементы CSS</a:t>
            </a:r>
            <a:endParaRPr/>
          </a:p>
        </p:txBody>
      </p:sp>
      <p:sp>
        <p:nvSpPr>
          <p:cNvPr id="114" name="Google Shape;114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000">
                <a:solidFill>
                  <a:srgbClr val="EC6550"/>
                </a:solidFill>
              </a:rPr>
              <a:t>селектор</a:t>
            </a:r>
            <a:r>
              <a:rPr b="1" lang="ru" sz="2000">
                <a:solidFill>
                  <a:srgbClr val="569CD6"/>
                </a:solidFill>
                <a:highlight>
                  <a:schemeClr val="lt1"/>
                </a:highlight>
              </a:rPr>
              <a:t>::first-line </a:t>
            </a:r>
            <a:r>
              <a:rPr b="1" lang="ru" sz="2000">
                <a:solidFill>
                  <a:srgbClr val="EC6550"/>
                </a:solidFill>
                <a:highlight>
                  <a:schemeClr val="lt1"/>
                </a:highlight>
              </a:rPr>
              <a:t>{ }</a:t>
            </a:r>
            <a:r>
              <a:rPr b="1" lang="ru" sz="2000">
                <a:solidFill>
                  <a:srgbClr val="333333"/>
                </a:solidFill>
                <a:highlight>
                  <a:schemeClr val="lt1"/>
                </a:highlight>
              </a:rPr>
              <a:t>  </a:t>
            </a:r>
            <a:r>
              <a:rPr b="1" lang="ru" sz="2000">
                <a:solidFill>
                  <a:srgbClr val="7D7D7D"/>
                </a:solidFill>
                <a:highlight>
                  <a:schemeClr val="lt1"/>
                </a:highlight>
              </a:rPr>
              <a:t>/*Первая строка*/</a:t>
            </a:r>
            <a:endParaRPr b="1" sz="2000">
              <a:solidFill>
                <a:srgbClr val="7D7D7D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600">
                <a:solidFill>
                  <a:srgbClr val="333333"/>
                </a:solidFill>
                <a:highlight>
                  <a:schemeClr val="lt1"/>
                </a:highlight>
              </a:rPr>
              <a:t>Применяет стили к первой строке блочного элемента. К этому псевдоэлементу можно применить свойства связанные со шрифтами, цветом, фоном.</a:t>
            </a:r>
            <a:endParaRPr sz="16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2000">
                <a:solidFill>
                  <a:srgbClr val="EC6550"/>
                </a:solidFill>
              </a:rPr>
              <a:t>селектор</a:t>
            </a:r>
            <a:r>
              <a:rPr b="1" lang="ru" sz="2000">
                <a:solidFill>
                  <a:srgbClr val="569CD6"/>
                </a:solidFill>
                <a:highlight>
                  <a:schemeClr val="lt1"/>
                </a:highlight>
              </a:rPr>
              <a:t>::first-letter </a:t>
            </a:r>
            <a:r>
              <a:rPr b="1" lang="ru" sz="2000">
                <a:solidFill>
                  <a:srgbClr val="EC6550"/>
                </a:solidFill>
                <a:highlight>
                  <a:schemeClr val="lt1"/>
                </a:highlight>
              </a:rPr>
              <a:t>{ }</a:t>
            </a:r>
            <a:r>
              <a:rPr b="1" lang="ru" sz="2000">
                <a:solidFill>
                  <a:srgbClr val="333333"/>
                </a:solidFill>
                <a:highlight>
                  <a:schemeClr val="lt1"/>
                </a:highlight>
              </a:rPr>
              <a:t>  </a:t>
            </a:r>
            <a:r>
              <a:rPr b="1" lang="ru" sz="2000">
                <a:solidFill>
                  <a:srgbClr val="7D7D7D"/>
                </a:solidFill>
                <a:highlight>
                  <a:schemeClr val="lt1"/>
                </a:highlight>
              </a:rPr>
              <a:t>/*Первая буква*/</a:t>
            </a:r>
            <a:endParaRPr b="1" sz="2000">
              <a:solidFill>
                <a:srgbClr val="7D7D7D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600">
                <a:solidFill>
                  <a:srgbClr val="333333"/>
                </a:solidFill>
                <a:highlight>
                  <a:schemeClr val="lt1"/>
                </a:highlight>
              </a:rPr>
              <a:t>Применяет стили к первой букве первой строки. Только если перед первой строкой нет другого элемента.</a:t>
            </a:r>
            <a:endParaRPr sz="16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CSS-свойства</a:t>
            </a:r>
            <a:endParaRPr sz="3600"/>
          </a:p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2400">
                <a:solidFill>
                  <a:schemeClr val="dk1"/>
                </a:solidFill>
              </a:rPr>
              <a:t>Делятся на категории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ru" sz="1600">
                <a:solidFill>
                  <a:schemeClr val="dk1"/>
                </a:solidFill>
              </a:rPr>
              <a:t>Оформление текста.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ru" sz="1600">
                <a:solidFill>
                  <a:schemeClr val="dk1"/>
                </a:solidFill>
              </a:rPr>
              <a:t>Блочная модель (размеры и отступы).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ru" sz="1600">
                <a:solidFill>
                  <a:schemeClr val="dk1"/>
                </a:solidFill>
              </a:rPr>
              <a:t>Управление потоком элементов.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ru" sz="1600">
                <a:solidFill>
                  <a:schemeClr val="dk1"/>
                </a:solidFill>
              </a:rPr>
              <a:t>Управление позиционированием.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ru" sz="1600">
                <a:solidFill>
                  <a:schemeClr val="dk1"/>
                </a:solidFill>
              </a:rPr>
              <a:t>Фоны.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ru" sz="1600">
                <a:solidFill>
                  <a:schemeClr val="dk1"/>
                </a:solidFill>
              </a:rPr>
              <a:t>Декоративные эффекты.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ru" sz="1600">
                <a:solidFill>
                  <a:schemeClr val="dk1"/>
                </a:solidFill>
              </a:rPr>
              <a:t>Анимация и динамические эффекты. </a:t>
            </a:r>
            <a:endParaRPr sz="1600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ru" sz="1600">
                <a:solidFill>
                  <a:schemeClr val="dk1"/>
                </a:solidFill>
              </a:rPr>
              <a:t> 				</a:t>
            </a:r>
            <a:endParaRPr sz="16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ru" sz="1600">
                <a:solidFill>
                  <a:schemeClr val="dk1"/>
                </a:solidFill>
              </a:rPr>
              <a:t> 		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18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3600"/>
              <a:t>Цифровые значения CSS</a:t>
            </a:r>
            <a:endParaRPr b="1" sz="3600"/>
          </a:p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311700" y="1152475"/>
            <a:ext cx="8520600" cy="3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400">
                <a:solidFill>
                  <a:srgbClr val="333333"/>
                </a:solidFill>
              </a:rPr>
              <a:t>Абсолютные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600">
                <a:solidFill>
                  <a:srgbClr val="333333"/>
                </a:solidFill>
              </a:rPr>
              <a:t>height: 100</a:t>
            </a:r>
            <a:r>
              <a:rPr b="1" lang="ru" sz="1600">
                <a:solidFill>
                  <a:srgbClr val="EC6550"/>
                </a:solidFill>
              </a:rPr>
              <a:t>px</a:t>
            </a:r>
            <a:r>
              <a:rPr b="1" lang="ru" sz="1600">
                <a:solidFill>
                  <a:srgbClr val="333333"/>
                </a:solidFill>
              </a:rPr>
              <a:t>;</a:t>
            </a:r>
            <a:endParaRPr b="1" sz="16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600">
                <a:solidFill>
                  <a:srgbClr val="333333"/>
                </a:solidFill>
              </a:rPr>
              <a:t>font-size: 18</a:t>
            </a:r>
            <a:r>
              <a:rPr b="1" lang="ru" sz="1600">
                <a:solidFill>
                  <a:srgbClr val="EC6550"/>
                </a:solidFill>
              </a:rPr>
              <a:t>px</a:t>
            </a:r>
            <a:r>
              <a:rPr b="1" lang="ru" sz="1600">
                <a:solidFill>
                  <a:srgbClr val="333333"/>
                </a:solidFill>
              </a:rPr>
              <a:t>;</a:t>
            </a:r>
            <a:endParaRPr b="1" sz="16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2400">
                <a:solidFill>
                  <a:srgbClr val="333333"/>
                </a:solidFill>
              </a:rPr>
              <a:t>Относительные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600">
                <a:solidFill>
                  <a:srgbClr val="333333"/>
                </a:solidFill>
              </a:rPr>
              <a:t>height: 100</a:t>
            </a:r>
            <a:r>
              <a:rPr b="1" lang="ru" sz="1600">
                <a:solidFill>
                  <a:srgbClr val="EC6550"/>
                </a:solidFill>
              </a:rPr>
              <a:t>%</a:t>
            </a:r>
            <a:r>
              <a:rPr b="1" lang="ru" sz="1600">
                <a:solidFill>
                  <a:srgbClr val="333333"/>
                </a:solidFill>
              </a:rPr>
              <a:t>;</a:t>
            </a:r>
            <a:endParaRPr b="1" sz="16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600">
                <a:solidFill>
                  <a:srgbClr val="333333"/>
                </a:solidFill>
              </a:rPr>
              <a:t>font-size: 1</a:t>
            </a:r>
            <a:r>
              <a:rPr b="1" lang="ru" sz="1600">
                <a:solidFill>
                  <a:srgbClr val="EC6550"/>
                </a:solidFill>
              </a:rPr>
              <a:t>em</a:t>
            </a:r>
            <a:r>
              <a:rPr b="1" lang="ru" sz="1600">
                <a:solidFill>
                  <a:srgbClr val="333333"/>
                </a:solidFill>
              </a:rPr>
              <a:t>;</a:t>
            </a:r>
            <a:endParaRPr b="1" sz="16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333333"/>
                </a:solidFill>
              </a:rPr>
              <a:t>font-size: 2</a:t>
            </a:r>
            <a:r>
              <a:rPr b="1" lang="ru" sz="1600">
                <a:solidFill>
                  <a:srgbClr val="EC6550"/>
                </a:solidFill>
              </a:rPr>
              <a:t>rem</a:t>
            </a:r>
            <a:r>
              <a:rPr b="1" lang="ru" sz="1600">
                <a:solidFill>
                  <a:srgbClr val="333333"/>
                </a:solidFill>
              </a:rPr>
              <a:t>;</a:t>
            </a:r>
            <a:endParaRPr b="1" sz="16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Цветовые значения CSS</a:t>
            </a:r>
            <a:endParaRPr/>
          </a:p>
        </p:txBody>
      </p:sp>
      <p:sp>
        <p:nvSpPr>
          <p:cNvPr id="132" name="Google Shape;132;p14"/>
          <p:cNvSpPr txBox="1"/>
          <p:nvPr>
            <p:ph idx="1" type="body"/>
          </p:nvPr>
        </p:nvSpPr>
        <p:spPr>
          <a:xfrm>
            <a:off x="311700" y="1152475"/>
            <a:ext cx="8520600" cy="3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600">
                <a:solidFill>
                  <a:schemeClr val="dk1"/>
                </a:solidFill>
              </a:rPr>
              <a:t>color: </a:t>
            </a:r>
            <a:r>
              <a:rPr b="1" lang="ru" sz="2600">
                <a:solidFill>
                  <a:srgbClr val="EC6550"/>
                </a:solidFill>
              </a:rPr>
              <a:t>#000</a:t>
            </a:r>
            <a:r>
              <a:rPr b="1" lang="ru" sz="2600">
                <a:solidFill>
                  <a:schemeClr val="dk1"/>
                </a:solidFill>
              </a:rPr>
              <a:t>;    </a:t>
            </a:r>
            <a:r>
              <a:rPr b="1" lang="ru" sz="2600">
                <a:solidFill>
                  <a:srgbClr val="7D7D7D"/>
                </a:solidFill>
              </a:rPr>
              <a:t>// короткая запись</a:t>
            </a:r>
            <a:br>
              <a:rPr b="1" lang="ru" sz="2600">
                <a:solidFill>
                  <a:schemeClr val="dk1"/>
                </a:solidFill>
              </a:rPr>
            </a:br>
            <a:r>
              <a:rPr b="1" lang="ru" sz="2600">
                <a:solidFill>
                  <a:schemeClr val="dk1"/>
                </a:solidFill>
              </a:rPr>
              <a:t>color: </a:t>
            </a:r>
            <a:r>
              <a:rPr b="1" lang="ru" sz="2600">
                <a:solidFill>
                  <a:srgbClr val="EC6550"/>
                </a:solidFill>
              </a:rPr>
              <a:t>#000000</a:t>
            </a:r>
            <a:r>
              <a:rPr b="1" lang="ru" sz="2600">
                <a:solidFill>
                  <a:schemeClr val="dk1"/>
                </a:solidFill>
              </a:rPr>
              <a:t>; </a:t>
            </a:r>
            <a:r>
              <a:rPr b="1" lang="ru" sz="2600">
                <a:solidFill>
                  <a:srgbClr val="7D7D7D"/>
                </a:solidFill>
              </a:rPr>
              <a:t>// полная запись</a:t>
            </a:r>
            <a:br>
              <a:rPr b="1" lang="ru" sz="2600">
                <a:solidFill>
                  <a:schemeClr val="dk1"/>
                </a:solidFill>
              </a:rPr>
            </a:br>
            <a:r>
              <a:rPr b="1" lang="ru" sz="2600">
                <a:solidFill>
                  <a:schemeClr val="dk1"/>
                </a:solidFill>
              </a:rPr>
              <a:t>color: </a:t>
            </a:r>
            <a:r>
              <a:rPr b="1" lang="ru" sz="2600">
                <a:solidFill>
                  <a:srgbClr val="EC6550"/>
                </a:solidFill>
              </a:rPr>
              <a:t>rgb(255, 255, 255)</a:t>
            </a:r>
            <a:r>
              <a:rPr b="1" lang="ru" sz="2600">
                <a:solidFill>
                  <a:schemeClr val="dk1"/>
                </a:solidFill>
              </a:rPr>
              <a:t>;</a:t>
            </a:r>
            <a:br>
              <a:rPr b="1" lang="ru" sz="2600">
                <a:solidFill>
                  <a:schemeClr val="dk1"/>
                </a:solidFill>
              </a:rPr>
            </a:br>
            <a:r>
              <a:rPr b="1" lang="ru" sz="2600">
                <a:solidFill>
                  <a:schemeClr val="dk1"/>
                </a:solidFill>
              </a:rPr>
              <a:t>color: </a:t>
            </a:r>
            <a:r>
              <a:rPr b="1" lang="ru" sz="2600">
                <a:solidFill>
                  <a:srgbClr val="EC6550"/>
                </a:solidFill>
              </a:rPr>
              <a:t>rgba(255, 255, 255, 0.5)</a:t>
            </a:r>
            <a:r>
              <a:rPr b="1" lang="ru" sz="2600">
                <a:solidFill>
                  <a:schemeClr val="dk1"/>
                </a:solidFill>
              </a:rPr>
              <a:t>;</a:t>
            </a:r>
            <a:br>
              <a:rPr b="1" lang="ru" sz="2600">
                <a:solidFill>
                  <a:schemeClr val="dk1"/>
                </a:solidFill>
              </a:rPr>
            </a:br>
            <a:r>
              <a:rPr b="1" lang="ru" sz="2600">
                <a:solidFill>
                  <a:schemeClr val="dk1"/>
                </a:solidFill>
              </a:rPr>
              <a:t>color: </a:t>
            </a:r>
            <a:r>
              <a:rPr b="1" lang="ru" sz="2600">
                <a:solidFill>
                  <a:srgbClr val="EC6550"/>
                </a:solidFill>
              </a:rPr>
              <a:t>hsl(0, 100%, 50%)</a:t>
            </a:r>
            <a:r>
              <a:rPr b="1" lang="ru" sz="2600">
                <a:solidFill>
                  <a:schemeClr val="dk1"/>
                </a:solidFill>
              </a:rPr>
              <a:t>;</a:t>
            </a:r>
            <a:br>
              <a:rPr b="1" lang="ru" sz="2600">
                <a:solidFill>
                  <a:schemeClr val="dk1"/>
                </a:solidFill>
              </a:rPr>
            </a:br>
            <a:r>
              <a:rPr b="1" lang="ru" sz="2600">
                <a:solidFill>
                  <a:schemeClr val="dk1"/>
                </a:solidFill>
              </a:rPr>
              <a:t>color: </a:t>
            </a:r>
            <a:r>
              <a:rPr b="1" lang="ru" sz="2600">
                <a:solidFill>
                  <a:srgbClr val="EC6550"/>
                </a:solidFill>
              </a:rPr>
              <a:t>hsla(0, 100%, 50%, 0.5)</a:t>
            </a:r>
            <a:r>
              <a:rPr b="1" lang="ru" sz="2600">
                <a:solidFill>
                  <a:schemeClr val="dk1"/>
                </a:solidFill>
              </a:rPr>
              <a:t>;</a:t>
            </a:r>
            <a:br>
              <a:rPr b="1" lang="ru" sz="3000">
                <a:solidFill>
                  <a:schemeClr val="dk1"/>
                </a:solidFill>
              </a:rPr>
            </a:b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CSS-свойства для текста</a:t>
            </a:r>
            <a:endParaRPr/>
          </a:p>
        </p:txBody>
      </p:sp>
      <p:sp>
        <p:nvSpPr>
          <p:cNvPr id="138" name="Google Shape;138;p15"/>
          <p:cNvSpPr txBox="1"/>
          <p:nvPr>
            <p:ph idx="1" type="body"/>
          </p:nvPr>
        </p:nvSpPr>
        <p:spPr>
          <a:xfrm>
            <a:off x="311700" y="1152475"/>
            <a:ext cx="8520600" cy="40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EC6550"/>
                </a:solidFill>
              </a:rPr>
              <a:t>.text {</a:t>
            </a:r>
            <a:endParaRPr b="1" sz="1600">
              <a:solidFill>
                <a:srgbClr val="EC6550"/>
              </a:solidFill>
            </a:endParaRPr>
          </a:p>
          <a:p>
            <a:pPr indent="0" lvl="0" marL="457200" marR="177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rPr b="1" lang="ru" sz="1500">
                <a:solidFill>
                  <a:srgbClr val="569CD6"/>
                </a:solidFill>
              </a:rPr>
              <a:t>font-family:</a:t>
            </a:r>
            <a:r>
              <a:rPr lang="ru" sz="1500">
                <a:solidFill>
                  <a:srgbClr val="333344"/>
                </a:solidFill>
              </a:rPr>
              <a:t>  </a:t>
            </a:r>
            <a:r>
              <a:rPr b="1" lang="ru" sz="1500">
                <a:solidFill>
                  <a:srgbClr val="333344"/>
                </a:solidFill>
              </a:rPr>
              <a:t>Arial, sans-serif;</a:t>
            </a:r>
            <a:r>
              <a:rPr lang="ru" sz="1500">
                <a:solidFill>
                  <a:srgbClr val="333344"/>
                </a:solidFill>
              </a:rPr>
              <a:t>   –   определяет вид и семейство шрифта.</a:t>
            </a:r>
            <a:endParaRPr sz="1500">
              <a:solidFill>
                <a:srgbClr val="333344"/>
              </a:solidFill>
            </a:endParaRPr>
          </a:p>
          <a:p>
            <a:pPr indent="0" lvl="0" marL="457200" marR="177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rPr b="1" lang="ru" sz="1500">
                <a:solidFill>
                  <a:srgbClr val="569CD6"/>
                </a:solidFill>
              </a:rPr>
              <a:t>font-size:</a:t>
            </a:r>
            <a:r>
              <a:rPr lang="ru" sz="1500">
                <a:solidFill>
                  <a:srgbClr val="333344"/>
                </a:solidFill>
              </a:rPr>
              <a:t> </a:t>
            </a:r>
            <a:r>
              <a:rPr b="1" lang="ru" sz="1500">
                <a:solidFill>
                  <a:srgbClr val="333344"/>
                </a:solidFill>
              </a:rPr>
              <a:t>13px;</a:t>
            </a:r>
            <a:r>
              <a:rPr lang="ru" sz="1500">
                <a:solidFill>
                  <a:srgbClr val="333344"/>
                </a:solidFill>
              </a:rPr>
              <a:t>   –   устанавливает размер шрифта в пикселях или процентах.</a:t>
            </a:r>
            <a:endParaRPr sz="1500">
              <a:solidFill>
                <a:srgbClr val="333344"/>
              </a:solidFill>
            </a:endParaRPr>
          </a:p>
          <a:p>
            <a:pPr indent="0" lvl="0" marL="457200" marR="177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rPr b="1" lang="ru" sz="1500">
                <a:solidFill>
                  <a:srgbClr val="569CD6"/>
                </a:solidFill>
              </a:rPr>
              <a:t>font-style: </a:t>
            </a:r>
            <a:r>
              <a:rPr b="1" lang="ru" sz="1500">
                <a:solidFill>
                  <a:srgbClr val="333344"/>
                </a:solidFill>
              </a:rPr>
              <a:t>italic;</a:t>
            </a:r>
            <a:r>
              <a:rPr lang="ru" sz="1500">
                <a:solidFill>
                  <a:srgbClr val="333344"/>
                </a:solidFill>
              </a:rPr>
              <a:t>   –   преобразует текст в наклонный (еще его называю курсивным).</a:t>
            </a:r>
            <a:endParaRPr sz="1500">
              <a:solidFill>
                <a:srgbClr val="333344"/>
              </a:solidFill>
            </a:endParaRPr>
          </a:p>
          <a:p>
            <a:pPr indent="0" lvl="0" marL="457200" marR="177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rPr b="1" lang="ru" sz="1500">
                <a:solidFill>
                  <a:srgbClr val="569CD6"/>
                </a:solidFill>
              </a:rPr>
              <a:t>font-weight: </a:t>
            </a:r>
            <a:r>
              <a:rPr b="1" lang="ru" sz="1500">
                <a:solidFill>
                  <a:srgbClr val="333344"/>
                </a:solidFill>
              </a:rPr>
              <a:t>bold;</a:t>
            </a:r>
            <a:r>
              <a:rPr lang="ru" sz="1500">
                <a:solidFill>
                  <a:srgbClr val="333344"/>
                </a:solidFill>
              </a:rPr>
              <a:t>   –   определяет жирный текст.</a:t>
            </a:r>
            <a:endParaRPr sz="1500">
              <a:solidFill>
                <a:srgbClr val="333344"/>
              </a:solidFill>
            </a:endParaRPr>
          </a:p>
          <a:p>
            <a:pPr indent="0" lvl="0" marL="457200" marR="177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rPr b="1" lang="ru" sz="1500">
                <a:solidFill>
                  <a:srgbClr val="569CD6"/>
                </a:solidFill>
              </a:rPr>
              <a:t>letter-spacing:</a:t>
            </a:r>
            <a:r>
              <a:rPr lang="ru" sz="1500">
                <a:solidFill>
                  <a:srgbClr val="333344"/>
                </a:solidFill>
              </a:rPr>
              <a:t> </a:t>
            </a:r>
            <a:r>
              <a:rPr b="1" lang="ru" sz="1500">
                <a:solidFill>
                  <a:srgbClr val="333344"/>
                </a:solidFill>
              </a:rPr>
              <a:t>2px;</a:t>
            </a:r>
            <a:r>
              <a:rPr lang="ru" sz="1500">
                <a:solidFill>
                  <a:srgbClr val="333344"/>
                </a:solidFill>
              </a:rPr>
              <a:t>   –   дополнительное расстояние между символами в пикселях.</a:t>
            </a:r>
            <a:endParaRPr sz="1500">
              <a:solidFill>
                <a:srgbClr val="333344"/>
              </a:solidFill>
            </a:endParaRPr>
          </a:p>
          <a:p>
            <a:pPr indent="0" lvl="0" marL="457200" marR="177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rPr b="1" lang="ru" sz="1500">
                <a:solidFill>
                  <a:srgbClr val="569CD6"/>
                </a:solidFill>
              </a:rPr>
              <a:t>text-align: </a:t>
            </a:r>
            <a:r>
              <a:rPr b="1" lang="ru" sz="1500">
                <a:solidFill>
                  <a:srgbClr val="333344"/>
                </a:solidFill>
              </a:rPr>
              <a:t>center;</a:t>
            </a:r>
            <a:r>
              <a:rPr lang="ru" sz="1500">
                <a:solidFill>
                  <a:srgbClr val="333344"/>
                </a:solidFill>
              </a:rPr>
              <a:t>   –   выравнивание.</a:t>
            </a:r>
            <a:endParaRPr sz="1500">
              <a:solidFill>
                <a:srgbClr val="333344"/>
              </a:solidFill>
            </a:endParaRPr>
          </a:p>
          <a:p>
            <a:pPr indent="0" lvl="0" marL="457200" marR="177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rPr b="1" lang="ru" sz="1500">
                <a:solidFill>
                  <a:srgbClr val="569CD6"/>
                </a:solidFill>
              </a:rPr>
              <a:t>text-decoration: </a:t>
            </a:r>
            <a:r>
              <a:rPr b="1" lang="ru" sz="1500">
                <a:solidFill>
                  <a:srgbClr val="333344"/>
                </a:solidFill>
              </a:rPr>
              <a:t>underline;</a:t>
            </a:r>
            <a:r>
              <a:rPr lang="ru" sz="1500">
                <a:solidFill>
                  <a:srgbClr val="333344"/>
                </a:solidFill>
              </a:rPr>
              <a:t>   –   выводит подчеркнутый текст.</a:t>
            </a:r>
            <a:endParaRPr sz="1500">
              <a:solidFill>
                <a:srgbClr val="333344"/>
              </a:solidFill>
            </a:endParaRPr>
          </a:p>
          <a:p>
            <a:pPr indent="0" lvl="0" marL="457200" marR="177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rPr b="1" lang="ru" sz="1500">
                <a:solidFill>
                  <a:srgbClr val="569CD6"/>
                </a:solidFill>
              </a:rPr>
              <a:t>text-transform:</a:t>
            </a:r>
            <a:r>
              <a:rPr lang="ru" sz="1500">
                <a:solidFill>
                  <a:srgbClr val="333344"/>
                </a:solidFill>
              </a:rPr>
              <a:t> </a:t>
            </a:r>
            <a:r>
              <a:rPr b="1" lang="ru" sz="1500">
                <a:solidFill>
                  <a:srgbClr val="333344"/>
                </a:solidFill>
              </a:rPr>
              <a:t>uppercase;</a:t>
            </a:r>
            <a:r>
              <a:rPr lang="ru" sz="1500">
                <a:solidFill>
                  <a:srgbClr val="333344"/>
                </a:solidFill>
              </a:rPr>
              <a:t>   –   преобразует все буквы в заглавные.</a:t>
            </a:r>
            <a:endParaRPr sz="1500">
              <a:solidFill>
                <a:srgbClr val="333344"/>
              </a:solidFill>
            </a:endParaRPr>
          </a:p>
          <a:p>
            <a:pPr indent="0" lvl="0" marL="457200" marR="177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rPr b="1" lang="ru" sz="1500">
                <a:solidFill>
                  <a:srgbClr val="569CD6"/>
                </a:solidFill>
              </a:rPr>
              <a:t>line-height: </a:t>
            </a:r>
            <a:r>
              <a:rPr b="1" lang="ru" sz="1500">
                <a:solidFill>
                  <a:srgbClr val="333344"/>
                </a:solidFill>
              </a:rPr>
              <a:t>1.2;</a:t>
            </a:r>
            <a:r>
              <a:rPr lang="ru" sz="1500">
                <a:solidFill>
                  <a:srgbClr val="333344"/>
                </a:solidFill>
              </a:rPr>
              <a:t>  –   междустрочный интервал.</a:t>
            </a:r>
            <a:endParaRPr sz="1500">
              <a:solidFill>
                <a:srgbClr val="333344"/>
              </a:solidFill>
            </a:endParaRPr>
          </a:p>
          <a:p>
            <a:pPr indent="0" lvl="0" marL="0" marR="17780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800"/>
              <a:buNone/>
            </a:pPr>
            <a:r>
              <a:rPr b="1" lang="ru" sz="1600">
                <a:solidFill>
                  <a:srgbClr val="EC6550"/>
                </a:solidFill>
              </a:rPr>
              <a:t>}</a:t>
            </a:r>
            <a:r>
              <a:rPr b="1" lang="ru" sz="2400">
                <a:solidFill>
                  <a:srgbClr val="EC6550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CSS-свойства блочных элементов</a:t>
            </a:r>
            <a:endParaRPr/>
          </a:p>
        </p:txBody>
      </p:sp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311700" y="1152475"/>
            <a:ext cx="8520600" cy="3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EC6550"/>
                </a:solidFill>
              </a:rPr>
              <a:t>.box {</a:t>
            </a:r>
            <a:endParaRPr b="1" sz="2000">
              <a:solidFill>
                <a:srgbClr val="EC6550"/>
              </a:solidFill>
            </a:endParaRPr>
          </a:p>
          <a:p>
            <a:pPr indent="0" lvl="0" marL="457200" marR="177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rPr b="1" lang="ru" sz="2000">
                <a:solidFill>
                  <a:srgbClr val="569CD6"/>
                </a:solidFill>
              </a:rPr>
              <a:t>display: </a:t>
            </a:r>
            <a:r>
              <a:rPr b="1" lang="ru" sz="2000">
                <a:solidFill>
                  <a:srgbClr val="333333"/>
                </a:solidFill>
              </a:rPr>
              <a:t>block;</a:t>
            </a:r>
            <a:r>
              <a:rPr lang="ru" sz="2000">
                <a:solidFill>
                  <a:srgbClr val="333333"/>
                </a:solidFill>
              </a:rPr>
              <a:t> - отображение на странице.</a:t>
            </a:r>
            <a:endParaRPr sz="2000">
              <a:solidFill>
                <a:srgbClr val="333333"/>
              </a:solidFill>
            </a:endParaRPr>
          </a:p>
          <a:p>
            <a:pPr indent="0" lvl="0" marL="457200" marR="177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rPr b="1" lang="ru" sz="2000">
                <a:solidFill>
                  <a:srgbClr val="569CD6"/>
                </a:solidFill>
              </a:rPr>
              <a:t>float: </a:t>
            </a:r>
            <a:r>
              <a:rPr b="1" lang="ru" sz="2000">
                <a:solidFill>
                  <a:srgbClr val="333333"/>
                </a:solidFill>
              </a:rPr>
              <a:t>right; </a:t>
            </a:r>
            <a:r>
              <a:rPr lang="ru" sz="2000">
                <a:solidFill>
                  <a:srgbClr val="333333"/>
                </a:solidFill>
              </a:rPr>
              <a:t>- обтекание.</a:t>
            </a:r>
            <a:endParaRPr b="1" sz="2000">
              <a:solidFill>
                <a:srgbClr val="333333"/>
              </a:solidFill>
            </a:endParaRPr>
          </a:p>
          <a:p>
            <a:pPr indent="0" lvl="0" marL="457200" marR="177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rPr b="1" lang="ru" sz="2000">
                <a:solidFill>
                  <a:srgbClr val="569CD6"/>
                </a:solidFill>
              </a:rPr>
              <a:t>width: </a:t>
            </a:r>
            <a:r>
              <a:rPr b="1" lang="ru" sz="2000">
                <a:solidFill>
                  <a:srgbClr val="333333"/>
                </a:solidFill>
              </a:rPr>
              <a:t>100px; </a:t>
            </a:r>
            <a:r>
              <a:rPr lang="ru" sz="2000">
                <a:solidFill>
                  <a:srgbClr val="333333"/>
                </a:solidFill>
              </a:rPr>
              <a:t>- ширина.</a:t>
            </a:r>
            <a:endParaRPr sz="2000">
              <a:solidFill>
                <a:srgbClr val="333333"/>
              </a:solidFill>
            </a:endParaRPr>
          </a:p>
          <a:p>
            <a:pPr indent="0" lvl="0" marL="457200" marR="177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rPr b="1" lang="ru" sz="2000">
                <a:solidFill>
                  <a:srgbClr val="569CD6"/>
                </a:solidFill>
              </a:rPr>
              <a:t>height: </a:t>
            </a:r>
            <a:r>
              <a:rPr b="1" lang="ru" sz="2000">
                <a:solidFill>
                  <a:srgbClr val="333333"/>
                </a:solidFill>
              </a:rPr>
              <a:t>100px; </a:t>
            </a:r>
            <a:r>
              <a:rPr lang="ru" sz="2000">
                <a:solidFill>
                  <a:srgbClr val="333333"/>
                </a:solidFill>
              </a:rPr>
              <a:t>- высота.</a:t>
            </a:r>
            <a:endParaRPr b="1" sz="2000">
              <a:solidFill>
                <a:srgbClr val="333333"/>
              </a:solidFill>
            </a:endParaRPr>
          </a:p>
          <a:p>
            <a:pPr indent="0" lvl="0" marL="457200" marR="177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rPr b="1" lang="ru" sz="2000">
                <a:solidFill>
                  <a:srgbClr val="569CD6"/>
                </a:solidFill>
              </a:rPr>
              <a:t>margin: </a:t>
            </a:r>
            <a:r>
              <a:rPr b="1" lang="ru" sz="2000">
                <a:solidFill>
                  <a:srgbClr val="333333"/>
                </a:solidFill>
              </a:rPr>
              <a:t>10px; </a:t>
            </a:r>
            <a:r>
              <a:rPr lang="ru" sz="2000">
                <a:solidFill>
                  <a:srgbClr val="333333"/>
                </a:solidFill>
              </a:rPr>
              <a:t>- внешние отступы.</a:t>
            </a:r>
            <a:endParaRPr b="1" sz="2000">
              <a:solidFill>
                <a:srgbClr val="333333"/>
              </a:solidFill>
            </a:endParaRPr>
          </a:p>
          <a:p>
            <a:pPr indent="0" lvl="0" marL="457200" marR="177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rPr b="1" lang="ru" sz="2000">
                <a:solidFill>
                  <a:srgbClr val="569CD6"/>
                </a:solidFill>
              </a:rPr>
              <a:t>padding: </a:t>
            </a:r>
            <a:r>
              <a:rPr b="1" lang="ru" sz="2000">
                <a:solidFill>
                  <a:srgbClr val="333333"/>
                </a:solidFill>
              </a:rPr>
              <a:t>10px; </a:t>
            </a:r>
            <a:r>
              <a:rPr lang="ru" sz="2000">
                <a:solidFill>
                  <a:srgbClr val="333333"/>
                </a:solidFill>
              </a:rPr>
              <a:t>- внутренние отступы.</a:t>
            </a:r>
            <a:endParaRPr b="1" sz="2000">
              <a:solidFill>
                <a:srgbClr val="333333"/>
              </a:solidFill>
            </a:endParaRPr>
          </a:p>
          <a:p>
            <a:pPr indent="0" lvl="0" marL="0" marR="17780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EC6550"/>
                </a:solidFill>
              </a:rPr>
              <a:t>}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CSS-свойства позиционирования</a:t>
            </a:r>
            <a:endParaRPr/>
          </a:p>
        </p:txBody>
      </p:sp>
      <p:sp>
        <p:nvSpPr>
          <p:cNvPr id="150" name="Google Shape;15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333333"/>
                </a:solidFill>
              </a:rPr>
              <a:t> </a:t>
            </a:r>
            <a:r>
              <a:rPr b="1" lang="ru" sz="2000">
                <a:solidFill>
                  <a:srgbClr val="EC6550"/>
                </a:solidFill>
              </a:rPr>
              <a:t>.box-position {</a:t>
            </a:r>
            <a:endParaRPr b="1" sz="2000">
              <a:solidFill>
                <a:srgbClr val="EC6550"/>
              </a:solidFill>
            </a:endParaRPr>
          </a:p>
          <a:p>
            <a:pPr indent="0" lvl="0" marL="457200" marR="177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2000">
                <a:solidFill>
                  <a:srgbClr val="569CD6"/>
                </a:solidFill>
              </a:rPr>
              <a:t>position: </a:t>
            </a:r>
            <a:r>
              <a:rPr b="1" lang="ru" sz="2000">
                <a:solidFill>
                  <a:srgbClr val="333333"/>
                </a:solidFill>
              </a:rPr>
              <a:t>absolute;</a:t>
            </a:r>
            <a:r>
              <a:rPr lang="ru" sz="2000">
                <a:solidFill>
                  <a:srgbClr val="333333"/>
                </a:solidFill>
              </a:rPr>
              <a:t> - позиционирование.</a:t>
            </a:r>
            <a:endParaRPr sz="2000">
              <a:solidFill>
                <a:srgbClr val="333333"/>
              </a:solidFill>
            </a:endParaRPr>
          </a:p>
          <a:p>
            <a:pPr indent="0" lvl="0" marL="457200" marR="177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rPr b="1" lang="ru" sz="2000">
                <a:solidFill>
                  <a:srgbClr val="569CD6"/>
                </a:solidFill>
              </a:rPr>
              <a:t>top: </a:t>
            </a:r>
            <a:r>
              <a:rPr b="1" lang="ru" sz="2000">
                <a:solidFill>
                  <a:srgbClr val="333333"/>
                </a:solidFill>
              </a:rPr>
              <a:t>100px; </a:t>
            </a:r>
            <a:r>
              <a:rPr lang="ru" sz="2000">
                <a:solidFill>
                  <a:srgbClr val="333333"/>
                </a:solidFill>
              </a:rPr>
              <a:t>- отступ сверху.</a:t>
            </a:r>
            <a:endParaRPr b="1" sz="2000">
              <a:solidFill>
                <a:srgbClr val="333333"/>
              </a:solidFill>
            </a:endParaRPr>
          </a:p>
          <a:p>
            <a:pPr indent="0" lvl="0" marL="457200" marR="177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rPr b="1" lang="ru" sz="2000">
                <a:solidFill>
                  <a:srgbClr val="569CD6"/>
                </a:solidFill>
              </a:rPr>
              <a:t>right: </a:t>
            </a:r>
            <a:r>
              <a:rPr b="1" lang="ru" sz="2000">
                <a:solidFill>
                  <a:srgbClr val="333333"/>
                </a:solidFill>
              </a:rPr>
              <a:t>100px; </a:t>
            </a:r>
            <a:r>
              <a:rPr lang="ru" sz="2000">
                <a:solidFill>
                  <a:srgbClr val="333333"/>
                </a:solidFill>
              </a:rPr>
              <a:t>- отступ справа.</a:t>
            </a:r>
            <a:endParaRPr sz="2000">
              <a:solidFill>
                <a:srgbClr val="333333"/>
              </a:solidFill>
            </a:endParaRPr>
          </a:p>
          <a:p>
            <a:pPr indent="0" lvl="0" marL="457200" marR="177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rPr b="1" lang="ru" sz="2000">
                <a:solidFill>
                  <a:srgbClr val="569CD6"/>
                </a:solidFill>
              </a:rPr>
              <a:t>bottom: </a:t>
            </a:r>
            <a:r>
              <a:rPr b="1" lang="ru" sz="2000">
                <a:solidFill>
                  <a:srgbClr val="333333"/>
                </a:solidFill>
              </a:rPr>
              <a:t>100px; </a:t>
            </a:r>
            <a:r>
              <a:rPr lang="ru" sz="2000">
                <a:solidFill>
                  <a:srgbClr val="333333"/>
                </a:solidFill>
              </a:rPr>
              <a:t>- отступ снизу.</a:t>
            </a:r>
            <a:endParaRPr b="1" sz="2000">
              <a:solidFill>
                <a:srgbClr val="333333"/>
              </a:solidFill>
            </a:endParaRPr>
          </a:p>
          <a:p>
            <a:pPr indent="0" lvl="0" marL="457200" marR="177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rPr b="1" lang="ru" sz="2000">
                <a:solidFill>
                  <a:srgbClr val="569CD6"/>
                </a:solidFill>
              </a:rPr>
              <a:t>left: </a:t>
            </a:r>
            <a:r>
              <a:rPr b="1" lang="ru" sz="2000">
                <a:solidFill>
                  <a:srgbClr val="333333"/>
                </a:solidFill>
              </a:rPr>
              <a:t>100px; </a:t>
            </a:r>
            <a:r>
              <a:rPr lang="ru" sz="2000">
                <a:solidFill>
                  <a:srgbClr val="333333"/>
                </a:solidFill>
              </a:rPr>
              <a:t>- внешние слева.</a:t>
            </a:r>
            <a:endParaRPr b="1" sz="2000">
              <a:solidFill>
                <a:srgbClr val="333333"/>
              </a:solidFill>
            </a:endParaRPr>
          </a:p>
          <a:p>
            <a:pPr indent="0" lvl="0" marL="457200" marR="177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rPr b="1" lang="ru" sz="2000">
                <a:solidFill>
                  <a:srgbClr val="569CD6"/>
                </a:solidFill>
              </a:rPr>
              <a:t>z-index: </a:t>
            </a:r>
            <a:r>
              <a:rPr b="1" lang="ru" sz="2000">
                <a:solidFill>
                  <a:srgbClr val="333333"/>
                </a:solidFill>
              </a:rPr>
              <a:t>25; </a:t>
            </a:r>
            <a:r>
              <a:rPr lang="ru" sz="2000">
                <a:solidFill>
                  <a:srgbClr val="333333"/>
                </a:solidFill>
              </a:rPr>
              <a:t>- индекс слоя.</a:t>
            </a:r>
            <a:endParaRPr b="1" sz="2000">
              <a:solidFill>
                <a:srgbClr val="333333"/>
              </a:solidFill>
            </a:endParaRPr>
          </a:p>
          <a:p>
            <a:pPr indent="0" lvl="0" marL="0" marR="177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EC6550"/>
                </a:solidFill>
              </a:rPr>
              <a:t>}</a:t>
            </a:r>
            <a:endParaRPr sz="20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CSS-свойства оформления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EC6550"/>
                </a:solidFill>
              </a:rPr>
              <a:t>.box-style {</a:t>
            </a:r>
            <a:endParaRPr b="1" sz="2000">
              <a:solidFill>
                <a:srgbClr val="EC6550"/>
              </a:solidFill>
            </a:endParaRPr>
          </a:p>
          <a:p>
            <a:pPr indent="0" lvl="0" marL="457200" marR="177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569CD6"/>
                </a:solidFill>
              </a:rPr>
              <a:t>background-color: </a:t>
            </a:r>
            <a:r>
              <a:rPr b="1" lang="ru" sz="2000">
                <a:solidFill>
                  <a:srgbClr val="333333"/>
                </a:solidFill>
              </a:rPr>
              <a:t>red;</a:t>
            </a:r>
            <a:r>
              <a:rPr lang="ru" sz="2000">
                <a:solidFill>
                  <a:srgbClr val="333333"/>
                </a:solidFill>
              </a:rPr>
              <a:t> - цвет фона.</a:t>
            </a:r>
            <a:endParaRPr sz="2000">
              <a:solidFill>
                <a:srgbClr val="333333"/>
              </a:solidFill>
            </a:endParaRPr>
          </a:p>
          <a:p>
            <a:pPr indent="0" lvl="0" marL="457200" marR="177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569CD6"/>
                </a:solidFill>
              </a:rPr>
              <a:t>border-radius: </a:t>
            </a:r>
            <a:r>
              <a:rPr b="1" lang="ru" sz="2000">
                <a:solidFill>
                  <a:srgbClr val="333333"/>
                </a:solidFill>
              </a:rPr>
              <a:t>50px; </a:t>
            </a:r>
            <a:r>
              <a:rPr lang="ru" sz="2000">
                <a:solidFill>
                  <a:srgbClr val="333333"/>
                </a:solidFill>
              </a:rPr>
              <a:t>- закругление углов.</a:t>
            </a:r>
            <a:endParaRPr b="1" sz="2000">
              <a:solidFill>
                <a:srgbClr val="333333"/>
              </a:solidFill>
            </a:endParaRPr>
          </a:p>
          <a:p>
            <a:pPr indent="0" lvl="0" marL="457200" marR="177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569CD6"/>
                </a:solidFill>
              </a:rPr>
              <a:t>border: </a:t>
            </a:r>
            <a:r>
              <a:rPr b="1" lang="ru" sz="2000">
                <a:solidFill>
                  <a:srgbClr val="333333"/>
                </a:solidFill>
              </a:rPr>
              <a:t>1px solid red; </a:t>
            </a:r>
            <a:r>
              <a:rPr lang="ru" sz="2000">
                <a:solidFill>
                  <a:srgbClr val="333333"/>
                </a:solidFill>
              </a:rPr>
              <a:t>- рамка.</a:t>
            </a:r>
            <a:endParaRPr sz="2000">
              <a:solidFill>
                <a:srgbClr val="333333"/>
              </a:solidFill>
            </a:endParaRPr>
          </a:p>
          <a:p>
            <a:pPr indent="0" lvl="0" marL="457200" marR="177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569CD6"/>
                </a:solidFill>
              </a:rPr>
              <a:t>color: </a:t>
            </a:r>
            <a:r>
              <a:rPr b="1" lang="ru" sz="2000">
                <a:solidFill>
                  <a:srgbClr val="333333"/>
                </a:solidFill>
              </a:rPr>
              <a:t>green; </a:t>
            </a:r>
            <a:r>
              <a:rPr lang="ru" sz="2000">
                <a:solidFill>
                  <a:srgbClr val="333333"/>
                </a:solidFill>
              </a:rPr>
              <a:t>- цвет текста.</a:t>
            </a:r>
            <a:endParaRPr b="1" sz="2000">
              <a:solidFill>
                <a:srgbClr val="333333"/>
              </a:solidFill>
            </a:endParaRPr>
          </a:p>
          <a:p>
            <a:pPr indent="0" lvl="0" marL="457200" marR="177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569CD6"/>
                </a:solidFill>
              </a:rPr>
              <a:t>opacity: </a:t>
            </a:r>
            <a:r>
              <a:rPr b="1" lang="ru" sz="2000">
                <a:solidFill>
                  <a:srgbClr val="333333"/>
                </a:solidFill>
              </a:rPr>
              <a:t>0.5; </a:t>
            </a:r>
            <a:r>
              <a:rPr lang="ru" sz="2000">
                <a:solidFill>
                  <a:srgbClr val="333333"/>
                </a:solidFill>
              </a:rPr>
              <a:t>- уровень прозрачности.</a:t>
            </a:r>
            <a:endParaRPr b="1" sz="2000">
              <a:solidFill>
                <a:srgbClr val="333333"/>
              </a:solidFill>
            </a:endParaRPr>
          </a:p>
          <a:p>
            <a:pPr indent="0" lvl="0" marL="0" marR="17780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EC6550"/>
                </a:solidFill>
              </a:rPr>
              <a:t>}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>
                <a:solidFill>
                  <a:srgbClr val="000000"/>
                </a:solidFill>
              </a:rPr>
              <a:t>Наследование в CSS</a:t>
            </a:r>
            <a:endParaRPr b="1"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311700" y="1152475"/>
            <a:ext cx="8520600" cy="3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600">
                <a:solidFill>
                  <a:srgbClr val="000000"/>
                </a:solidFill>
                <a:highlight>
                  <a:srgbClr val="FFFFFF"/>
                </a:highlight>
              </a:rPr>
              <a:t>Наследование в CSS — механизм, с помощью которого значения свойств элемента-родителя передаются его элементам-потомкам.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EC6550"/>
                </a:solidFill>
              </a:rPr>
              <a:t>&lt;div class="big-text"&gt;</a:t>
            </a:r>
            <a:r>
              <a:rPr lang="ru" sz="1600">
                <a:solidFill>
                  <a:schemeClr val="dk1"/>
                </a:solidFill>
              </a:rPr>
              <a:t>					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EC6550"/>
                </a:solidFill>
              </a:rPr>
              <a:t>&lt;p&gt;</a:t>
            </a:r>
            <a:r>
              <a:rPr lang="ru" sz="1600">
                <a:solidFill>
                  <a:schemeClr val="dk1"/>
                </a:solidFill>
              </a:rPr>
              <a:t>Самые крутые машины на этом сайте!</a:t>
            </a:r>
            <a:r>
              <a:rPr b="1" lang="ru" sz="1600">
                <a:solidFill>
                  <a:srgbClr val="EC6550"/>
                </a:solidFill>
              </a:rPr>
              <a:t>&lt;p&gt;</a:t>
            </a:r>
            <a:r>
              <a:rPr lang="ru" sz="1600">
                <a:solidFill>
                  <a:schemeClr val="dk1"/>
                </a:solidFill>
              </a:rPr>
              <a:t>				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600">
                <a:solidFill>
                  <a:srgbClr val="EC6550"/>
                </a:solidFill>
              </a:rPr>
              <a:t>&lt;/div&gt;</a:t>
            </a:r>
            <a:endParaRPr b="1" sz="1600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600">
                <a:solidFill>
                  <a:srgbClr val="EC6550"/>
                </a:solidFill>
              </a:rPr>
              <a:t>.big-text { </a:t>
            </a:r>
            <a:r>
              <a:rPr b="1" lang="ru" sz="1600">
                <a:solidFill>
                  <a:srgbClr val="569CD6"/>
                </a:solidFill>
              </a:rPr>
              <a:t>font-size:</a:t>
            </a:r>
            <a:r>
              <a:rPr b="1" lang="ru" sz="1600">
                <a:solidFill>
                  <a:srgbClr val="EC6550"/>
                </a:solidFill>
              </a:rPr>
              <a:t> </a:t>
            </a:r>
            <a:r>
              <a:rPr b="1" lang="ru" sz="1600">
                <a:solidFill>
                  <a:srgbClr val="333333"/>
                </a:solidFill>
              </a:rPr>
              <a:t>50px;</a:t>
            </a:r>
            <a:r>
              <a:rPr b="1" lang="ru" sz="1600">
                <a:solidFill>
                  <a:srgbClr val="EC6550"/>
                </a:solidFill>
              </a:rPr>
              <a:t> }</a:t>
            </a:r>
            <a:endParaRPr b="1" sz="1600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600">
                <a:solidFill>
                  <a:srgbClr val="333333"/>
                </a:solidFill>
              </a:rPr>
              <a:t>Не все свойства могут наследоваться дочерними элементами.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EC65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CSS синтаксис</a:t>
            </a:r>
            <a:endParaRPr/>
          </a:p>
        </p:txBody>
      </p:sp>
      <p:sp>
        <p:nvSpPr>
          <p:cNvPr id="60" name="Google Shape;60;p2"/>
          <p:cNvSpPr txBox="1"/>
          <p:nvPr>
            <p:ph idx="1" type="body"/>
          </p:nvPr>
        </p:nvSpPr>
        <p:spPr>
          <a:xfrm>
            <a:off x="311700" y="1152475"/>
            <a:ext cx="8520600" cy="3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800">
                <a:solidFill>
                  <a:schemeClr val="dk1"/>
                </a:solidFill>
              </a:rPr>
              <a:t>Структура CSS правила</a:t>
            </a:r>
            <a:r>
              <a:rPr b="1" lang="ru" sz="2400">
                <a:solidFill>
                  <a:schemeClr val="dk1"/>
                </a:solidFill>
              </a:rPr>
              <a:t>: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3000">
                <a:solidFill>
                  <a:srgbClr val="EC6550"/>
                </a:solidFill>
              </a:rPr>
              <a:t>селектор {</a:t>
            </a:r>
            <a:endParaRPr b="1" sz="3000">
              <a:solidFill>
                <a:srgbClr val="EC655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3000">
                <a:solidFill>
                  <a:srgbClr val="6D9EEB"/>
                </a:solidFill>
              </a:rPr>
              <a:t>свойство: </a:t>
            </a:r>
            <a:r>
              <a:rPr b="1" lang="ru" sz="3000">
                <a:solidFill>
                  <a:schemeClr val="dk1"/>
                </a:solidFill>
              </a:rPr>
              <a:t>значение;</a:t>
            </a:r>
            <a:endParaRPr b="1" sz="3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3000">
                <a:solidFill>
                  <a:srgbClr val="6D9EEB"/>
                </a:solidFill>
              </a:rPr>
              <a:t>свойство: </a:t>
            </a:r>
            <a:r>
              <a:rPr b="1" lang="ru" sz="3000">
                <a:solidFill>
                  <a:schemeClr val="dk1"/>
                </a:solidFill>
              </a:rPr>
              <a:t>значение;</a:t>
            </a:r>
            <a:endParaRPr b="1" sz="3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3000">
                <a:solidFill>
                  <a:srgbClr val="6D9EEB"/>
                </a:solidFill>
              </a:rPr>
              <a:t>свойство: </a:t>
            </a:r>
            <a:r>
              <a:rPr b="1" lang="ru" sz="3000">
                <a:solidFill>
                  <a:schemeClr val="dk1"/>
                </a:solidFill>
              </a:rPr>
              <a:t>значение;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3000">
                <a:solidFill>
                  <a:srgbClr val="EC6550"/>
                </a:solidFill>
              </a:rPr>
              <a:t>}</a:t>
            </a:r>
            <a:r>
              <a:rPr b="1" lang="ru" sz="2400">
                <a:solidFill>
                  <a:srgbClr val="EC6550"/>
                </a:solidFill>
              </a:rPr>
              <a:t> </a:t>
            </a:r>
            <a:endParaRPr b="1" sz="2400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EC655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Наследование в CSS</a:t>
            </a:r>
            <a:endParaRPr/>
          </a:p>
        </p:txBody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chemeClr val="dk1"/>
                </a:solidFill>
              </a:rPr>
              <a:t>Наследуемые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600">
                <a:solidFill>
                  <a:schemeClr val="dk1"/>
                </a:solidFill>
              </a:rPr>
              <a:t>К этому типу относятся свойства стилизации текста и некоторые другие.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569CD6"/>
                </a:solidFill>
              </a:rPr>
              <a:t>font-size, font-family, font-style, font-weight, color, text-align, text-transform, text-indent, line-height, letter-spacing, list-style, cursor, visibility, border-collapse.</a:t>
            </a:r>
            <a:endParaRPr b="1" sz="1400">
              <a:solidFill>
                <a:srgbClr val="569CD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chemeClr val="dk1"/>
                </a:solidFill>
              </a:rPr>
              <a:t>Ненаследуемые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</a:rPr>
              <a:t>Это параметры позиционирования, размеров, отступов, фона, рамок и т. д.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569CD6"/>
                </a:solidFill>
                <a:highlight>
                  <a:srgbClr val="FFFFFF"/>
                </a:highlight>
              </a:rPr>
              <a:t>background, border, padding, margin, width, height, position.</a:t>
            </a:r>
            <a:endParaRPr b="1" sz="1400">
              <a:solidFill>
                <a:srgbClr val="569CD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Каскадность в CSS</a:t>
            </a:r>
            <a:endParaRPr sz="3600"/>
          </a:p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600">
                <a:solidFill>
                  <a:schemeClr val="dk1"/>
                </a:solidFill>
              </a:rPr>
              <a:t>К одному и тому же элементу может примениться несколько CSS-правил. В этом случае правила комбинируются.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				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EC6550"/>
                </a:solidFill>
              </a:rPr>
              <a:t>&lt;p </a:t>
            </a:r>
            <a:r>
              <a:rPr b="1" lang="ru" sz="1600">
                <a:solidFill>
                  <a:srgbClr val="569CD6"/>
                </a:solidFill>
              </a:rPr>
              <a:t>class=</a:t>
            </a:r>
            <a:r>
              <a:rPr b="1" lang="ru" sz="1600">
                <a:solidFill>
                  <a:srgbClr val="EC6550"/>
                </a:solidFill>
              </a:rPr>
              <a:t>"color-red bold"&gt;</a:t>
            </a:r>
            <a:r>
              <a:rPr lang="ru" sz="1600">
                <a:solidFill>
                  <a:schemeClr val="dk1"/>
                </a:solidFill>
              </a:rPr>
              <a:t>Самые крутые машины на этом сайте!</a:t>
            </a:r>
            <a:r>
              <a:rPr b="1" lang="ru" sz="1600">
                <a:solidFill>
                  <a:srgbClr val="EC6550"/>
                </a:solidFill>
              </a:rPr>
              <a:t>&lt;p&gt;</a:t>
            </a:r>
            <a:r>
              <a:rPr lang="ru" sz="1600">
                <a:solidFill>
                  <a:schemeClr val="dk1"/>
                </a:solidFill>
              </a:rPr>
              <a:t>				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				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EC6550"/>
                </a:solidFill>
              </a:rPr>
              <a:t>.color-red { </a:t>
            </a:r>
            <a:r>
              <a:rPr b="1" lang="ru" sz="1600">
                <a:solidFill>
                  <a:srgbClr val="569CD6"/>
                </a:solidFill>
              </a:rPr>
              <a:t>color:</a:t>
            </a:r>
            <a:r>
              <a:rPr b="1" lang="ru" sz="1600">
                <a:solidFill>
                  <a:srgbClr val="EC6550"/>
                </a:solidFill>
              </a:rPr>
              <a:t> </a:t>
            </a:r>
            <a:r>
              <a:rPr b="1" lang="ru" sz="1600">
                <a:solidFill>
                  <a:srgbClr val="333333"/>
                </a:solidFill>
              </a:rPr>
              <a:t>red;</a:t>
            </a:r>
            <a:r>
              <a:rPr b="1" lang="ru" sz="1600">
                <a:solidFill>
                  <a:srgbClr val="EC6550"/>
                </a:solidFill>
              </a:rPr>
              <a:t> }</a:t>
            </a:r>
            <a:br>
              <a:rPr b="1" lang="ru" sz="1600">
                <a:solidFill>
                  <a:srgbClr val="EC6550"/>
                </a:solidFill>
              </a:rPr>
            </a:br>
            <a:r>
              <a:rPr b="1" lang="ru" sz="1600">
                <a:solidFill>
                  <a:srgbClr val="EC6550"/>
                </a:solidFill>
              </a:rPr>
              <a:t>.bold { </a:t>
            </a:r>
            <a:r>
              <a:rPr b="1" lang="ru" sz="1600">
                <a:solidFill>
                  <a:srgbClr val="569CD6"/>
                </a:solidFill>
              </a:rPr>
              <a:t>font-weight:</a:t>
            </a:r>
            <a:r>
              <a:rPr b="1" lang="ru" sz="1600">
                <a:solidFill>
                  <a:srgbClr val="EC6550"/>
                </a:solidFill>
              </a:rPr>
              <a:t> </a:t>
            </a:r>
            <a:r>
              <a:rPr b="1" lang="ru" sz="1600">
                <a:solidFill>
                  <a:srgbClr val="333333"/>
                </a:solidFill>
              </a:rPr>
              <a:t>bold;</a:t>
            </a:r>
            <a:r>
              <a:rPr b="1" lang="ru" sz="1600">
                <a:solidFill>
                  <a:srgbClr val="EC6550"/>
                </a:solidFill>
              </a:rPr>
              <a:t> }</a:t>
            </a:r>
            <a:br>
              <a:rPr b="1" lang="ru" sz="1600">
                <a:solidFill>
                  <a:schemeClr val="dk1"/>
                </a:solidFill>
              </a:rPr>
            </a:b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				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			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		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3600">
                <a:solidFill>
                  <a:srgbClr val="000000"/>
                </a:solidFill>
              </a:rPr>
              <a:t>Переопределение </a:t>
            </a:r>
            <a:r>
              <a:rPr b="1" lang="ru" sz="3600"/>
              <a:t>в CSS</a:t>
            </a:r>
            <a:endParaRPr b="1" sz="3600">
              <a:solidFill>
                <a:srgbClr val="000000"/>
              </a:solidFill>
            </a:endParaRPr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Когда в разных CSS-правилах есть разные свойства, то одно переопределяет другое.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600">
                <a:solidFill>
                  <a:srgbClr val="EC6550"/>
                </a:solidFill>
              </a:rPr>
              <a:t>&lt;div </a:t>
            </a:r>
            <a:r>
              <a:rPr b="1" lang="ru" sz="1600">
                <a:solidFill>
                  <a:srgbClr val="569CD6"/>
                </a:solidFill>
              </a:rPr>
              <a:t>class=</a:t>
            </a:r>
            <a:r>
              <a:rPr b="1" lang="ru" sz="1600">
                <a:solidFill>
                  <a:srgbClr val="EC6550"/>
                </a:solidFill>
              </a:rPr>
              <a:t>"container bg-color"&gt;</a:t>
            </a:r>
            <a:r>
              <a:rPr lang="ru" sz="1600">
                <a:solidFill>
                  <a:schemeClr val="dk1"/>
                </a:solidFill>
              </a:rPr>
              <a:t>					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600">
                <a:solidFill>
                  <a:srgbClr val="EC6550"/>
                </a:solidFill>
              </a:rPr>
              <a:t>&lt;p&gt;</a:t>
            </a:r>
            <a:r>
              <a:rPr lang="ru" sz="1600">
                <a:solidFill>
                  <a:schemeClr val="dk1"/>
                </a:solidFill>
              </a:rPr>
              <a:t>Самые крутые машины на этом сайте!</a:t>
            </a:r>
            <a:r>
              <a:rPr b="1" lang="ru" sz="1600">
                <a:solidFill>
                  <a:srgbClr val="EC6550"/>
                </a:solidFill>
              </a:rPr>
              <a:t>&lt;p&gt;</a:t>
            </a:r>
            <a:r>
              <a:rPr lang="ru" sz="1600">
                <a:solidFill>
                  <a:schemeClr val="dk1"/>
                </a:solidFill>
              </a:rPr>
              <a:t>				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600">
                <a:solidFill>
                  <a:srgbClr val="EC6550"/>
                </a:solidFill>
              </a:rPr>
              <a:t>&lt;/div&gt;</a:t>
            </a:r>
            <a:endParaRPr b="1" sz="1600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ru" sz="1600">
                <a:solidFill>
                  <a:schemeClr val="dk1"/>
                </a:solidFill>
              </a:rPr>
              <a:t>				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EC6550"/>
                </a:solidFill>
              </a:rPr>
              <a:t>.container { </a:t>
            </a:r>
            <a:r>
              <a:rPr b="1" lang="ru" sz="1600">
                <a:solidFill>
                  <a:srgbClr val="569CD6"/>
                </a:solidFill>
              </a:rPr>
              <a:t>background-color:</a:t>
            </a:r>
            <a:r>
              <a:rPr b="1" lang="ru" sz="1600">
                <a:solidFill>
                  <a:srgbClr val="EC6550"/>
                </a:solidFill>
              </a:rPr>
              <a:t> </a:t>
            </a:r>
            <a:r>
              <a:rPr b="1" lang="ru" sz="1600">
                <a:solidFill>
                  <a:srgbClr val="333333"/>
                </a:solidFill>
              </a:rPr>
              <a:t>green;</a:t>
            </a:r>
            <a:r>
              <a:rPr b="1" lang="ru" sz="1600">
                <a:solidFill>
                  <a:srgbClr val="EC6550"/>
                </a:solidFill>
              </a:rPr>
              <a:t> }</a:t>
            </a:r>
            <a:br>
              <a:rPr b="1" lang="ru" sz="1600">
                <a:solidFill>
                  <a:srgbClr val="EC6550"/>
                </a:solidFill>
              </a:rPr>
            </a:br>
            <a:r>
              <a:rPr b="1" lang="ru" sz="1600">
                <a:solidFill>
                  <a:srgbClr val="EC6550"/>
                </a:solidFill>
              </a:rPr>
              <a:t>.bg-color { </a:t>
            </a:r>
            <a:r>
              <a:rPr b="1" lang="ru" sz="1600">
                <a:solidFill>
                  <a:srgbClr val="569CD6"/>
                </a:solidFill>
              </a:rPr>
              <a:t>background-color:</a:t>
            </a:r>
            <a:r>
              <a:rPr b="1" lang="ru" sz="1600">
                <a:solidFill>
                  <a:srgbClr val="EC6550"/>
                </a:solidFill>
              </a:rPr>
              <a:t> </a:t>
            </a:r>
            <a:r>
              <a:rPr b="1" lang="ru" sz="1600">
                <a:solidFill>
                  <a:srgbClr val="333333"/>
                </a:solidFill>
              </a:rPr>
              <a:t>red;</a:t>
            </a:r>
            <a:r>
              <a:rPr b="1" lang="ru" sz="1600">
                <a:solidFill>
                  <a:srgbClr val="EC6550"/>
                </a:solidFill>
              </a:rPr>
              <a:t> }</a:t>
            </a:r>
            <a:r>
              <a:rPr lang="ru" sz="1100">
                <a:solidFill>
                  <a:schemeClr val="dk1"/>
                </a:solidFill>
              </a:rPr>
              <a:t>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/>
              <a:t>Специфичность и приоритеты</a:t>
            </a:r>
            <a:endParaRPr b="1"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311700" y="1152475"/>
            <a:ext cx="85206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Чтобы понять, кто кого переопределит используют понятия специфичности и приоритетов. Список ниже показывает приоритеты от большего к меньшему.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600">
                <a:solidFill>
                  <a:srgbClr val="EC6550"/>
                </a:solidFill>
              </a:rPr>
              <a:t>#container {}</a:t>
            </a:r>
            <a:endParaRPr b="1" sz="1600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600">
                <a:solidFill>
                  <a:srgbClr val="EC6550"/>
                </a:solidFill>
              </a:rPr>
              <a:t>.hero .title {}</a:t>
            </a:r>
            <a:endParaRPr b="1" sz="1600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600">
                <a:solidFill>
                  <a:srgbClr val="EC6550"/>
                </a:solidFill>
              </a:rPr>
              <a:t>div .title {}</a:t>
            </a:r>
            <a:endParaRPr b="1" sz="1600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600">
                <a:solidFill>
                  <a:srgbClr val="EC6550"/>
                </a:solidFill>
              </a:rPr>
              <a:t>.title {}</a:t>
            </a:r>
            <a:endParaRPr b="1" sz="1600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600">
                <a:solidFill>
                  <a:srgbClr val="EC6550"/>
                </a:solidFill>
              </a:rPr>
              <a:t>div {}</a:t>
            </a:r>
            <a:endParaRPr b="1" sz="1600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600">
                <a:solidFill>
                  <a:srgbClr val="EC6550"/>
                </a:solidFill>
              </a:rPr>
              <a:t>&lt;div id="container" class="hero title"&gt;&lt;/div&gt;</a:t>
            </a:r>
            <a:endParaRPr b="1" sz="1600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3600"/>
              <a:t>Подключение шрифтов</a:t>
            </a:r>
            <a:endParaRPr b="1" sz="3600"/>
          </a:p>
        </p:txBody>
      </p: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600">
                <a:solidFill>
                  <a:srgbClr val="EC6550"/>
                </a:solidFill>
              </a:rPr>
              <a:t>@font-face {</a:t>
            </a:r>
            <a:endParaRPr b="1" sz="1600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600">
                <a:solidFill>
                  <a:srgbClr val="EC6550"/>
                </a:solidFill>
              </a:rPr>
              <a:t>    font-family: Output Sans;</a:t>
            </a:r>
            <a:endParaRPr b="1" sz="1600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600">
                <a:solidFill>
                  <a:srgbClr val="EC6550"/>
                </a:solidFill>
              </a:rPr>
              <a:t>    src: url(fonts/output-sans.woff2) format('woff2'),</a:t>
            </a:r>
            <a:endParaRPr b="1" sz="1600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600">
                <a:solidFill>
                  <a:srgbClr val="EC6550"/>
                </a:solidFill>
              </a:rPr>
              <a:t>            url(fonts/output-sans.woff) format('woff');</a:t>
            </a:r>
            <a:endParaRPr b="1" sz="1600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ru" sz="1600">
                <a:solidFill>
                  <a:srgbClr val="EC6550"/>
                </a:solidFill>
              </a:rPr>
              <a:t>}</a:t>
            </a:r>
            <a:endParaRPr b="1" sz="1600">
              <a:solidFill>
                <a:srgbClr val="EC655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3400"/>
              <a:t>Шрифты google</a:t>
            </a:r>
            <a:endParaRPr b="1" sz="3400"/>
          </a:p>
        </p:txBody>
      </p:sp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chemeClr val="dk1"/>
                </a:solidFill>
              </a:rPr>
              <a:t>Можно также подключать удаленные шрифты к примеру через </a:t>
            </a:r>
            <a:r>
              <a:rPr lang="ru" sz="1400" u="sng">
                <a:solidFill>
                  <a:schemeClr val="hlink"/>
                </a:solidFill>
                <a:hlinkClick r:id="rId3"/>
              </a:rPr>
              <a:t>fonts.google.com</a:t>
            </a:r>
            <a:r>
              <a:rPr lang="ru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&lt;link href="https://fonts.googleapis.com/css?family=Roboto" rel="stylesheet"&gt;</a:t>
            </a:r>
            <a:endParaRPr b="1" sz="1400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body {</a:t>
            </a:r>
            <a:endParaRPr b="1" sz="1400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  font-family: 'Roboto', sans-serif;</a:t>
            </a:r>
            <a:endParaRPr b="1" sz="1400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}</a:t>
            </a:r>
            <a:endParaRPr b="1" sz="1400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000000"/>
                </a:solidFill>
              </a:rPr>
              <a:t>Альтернатива тегу link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&lt;style&gt; @import url('</a:t>
            </a:r>
            <a:r>
              <a:rPr b="1" lang="ru" sz="1400" u="sng">
                <a:solidFill>
                  <a:schemeClr val="hlink"/>
                </a:solidFill>
                <a:hlinkClick r:id="rId4"/>
              </a:rPr>
              <a:t>https://fonts.googleapis.com/css?family=Roboto</a:t>
            </a:r>
            <a:r>
              <a:rPr b="1" lang="ru" sz="1400">
                <a:solidFill>
                  <a:srgbClr val="EC6550"/>
                </a:solidFill>
              </a:rPr>
              <a:t>'); &lt;/style&gt;</a:t>
            </a:r>
            <a:endParaRPr b="1" sz="1400">
              <a:solidFill>
                <a:srgbClr val="EC65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Подключение CSS</a:t>
            </a:r>
            <a:endParaRPr/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Существует три способа подключить css на страницу: тег </a:t>
            </a:r>
            <a:r>
              <a:rPr b="1" lang="ru">
                <a:solidFill>
                  <a:srgbClr val="EC6550"/>
                </a:solidFill>
              </a:rPr>
              <a:t>&lt;link&gt;</a:t>
            </a:r>
            <a:r>
              <a:rPr lang="ru">
                <a:solidFill>
                  <a:schemeClr val="dk1"/>
                </a:solidFill>
              </a:rPr>
              <a:t>, тег </a:t>
            </a:r>
            <a:r>
              <a:rPr b="1" lang="ru">
                <a:solidFill>
                  <a:srgbClr val="EC6550"/>
                </a:solidFill>
              </a:rPr>
              <a:t>&lt;style&gt;&lt;/style&gt;</a:t>
            </a:r>
            <a:r>
              <a:rPr lang="ru">
                <a:solidFill>
                  <a:schemeClr val="dk1"/>
                </a:solidFill>
              </a:rPr>
              <a:t> и атрибут </a:t>
            </a:r>
            <a:r>
              <a:rPr b="1" lang="ru">
                <a:solidFill>
                  <a:srgbClr val="569CD6"/>
                </a:solidFill>
              </a:rPr>
              <a:t>style</a:t>
            </a:r>
            <a:r>
              <a:rPr lang="ru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EC6550"/>
                </a:solidFill>
              </a:rPr>
              <a:t>&lt;</a:t>
            </a:r>
            <a:r>
              <a:rPr b="1" lang="ru" sz="2200">
                <a:solidFill>
                  <a:srgbClr val="EC6550"/>
                </a:solidFill>
                <a:highlight>
                  <a:schemeClr val="lt1"/>
                </a:highlight>
              </a:rPr>
              <a:t>link </a:t>
            </a:r>
            <a:r>
              <a:rPr b="1" lang="ru" sz="2200">
                <a:solidFill>
                  <a:srgbClr val="569CD6"/>
                </a:solidFill>
                <a:highlight>
                  <a:schemeClr val="lt1"/>
                </a:highlight>
              </a:rPr>
              <a:t>rel=</a:t>
            </a:r>
            <a:r>
              <a:rPr b="1" lang="ru" sz="2200">
                <a:solidFill>
                  <a:srgbClr val="EC6550"/>
                </a:solidFill>
                <a:highlight>
                  <a:schemeClr val="lt1"/>
                </a:highlight>
              </a:rPr>
              <a:t>"stylesheet" </a:t>
            </a:r>
            <a:r>
              <a:rPr b="1" lang="ru" sz="2200">
                <a:solidFill>
                  <a:srgbClr val="569CD6"/>
                </a:solidFill>
                <a:highlight>
                  <a:schemeClr val="lt1"/>
                </a:highlight>
              </a:rPr>
              <a:t>href=</a:t>
            </a:r>
            <a:r>
              <a:rPr b="1" lang="ru" sz="2200">
                <a:solidFill>
                  <a:srgbClr val="EC6550"/>
                </a:solidFill>
                <a:highlight>
                  <a:schemeClr val="lt1"/>
                </a:highlight>
              </a:rPr>
              <a:t>"style.css"&gt;</a:t>
            </a:r>
            <a:endParaRPr b="1" sz="2200">
              <a:solidFill>
                <a:srgbClr val="EC655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EC6550"/>
                </a:solidFill>
              </a:rPr>
              <a:t>&lt;</a:t>
            </a:r>
            <a:r>
              <a:rPr b="1" lang="ru" sz="2200">
                <a:solidFill>
                  <a:srgbClr val="EC6550"/>
                </a:solidFill>
                <a:highlight>
                  <a:schemeClr val="lt1"/>
                </a:highlight>
              </a:rPr>
              <a:t>style&gt; немного стилей &lt;/style&gt;</a:t>
            </a:r>
            <a:endParaRPr b="1" sz="2200">
              <a:solidFill>
                <a:srgbClr val="EC655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200">
                <a:solidFill>
                  <a:srgbClr val="EC6550"/>
                </a:solidFill>
              </a:rPr>
              <a:t>&lt;</a:t>
            </a:r>
            <a:r>
              <a:rPr b="1" lang="ru" sz="2200">
                <a:solidFill>
                  <a:srgbClr val="EC6550"/>
                </a:solidFill>
                <a:highlight>
                  <a:schemeClr val="lt1"/>
                </a:highlight>
              </a:rPr>
              <a:t>div </a:t>
            </a:r>
            <a:r>
              <a:rPr b="1" lang="ru" sz="2200">
                <a:solidFill>
                  <a:srgbClr val="569CD6"/>
                </a:solidFill>
                <a:highlight>
                  <a:schemeClr val="lt1"/>
                </a:highlight>
              </a:rPr>
              <a:t>style=</a:t>
            </a:r>
            <a:r>
              <a:rPr b="1" lang="ru" sz="2200">
                <a:solidFill>
                  <a:srgbClr val="EC6550"/>
                </a:solidFill>
                <a:highlight>
                  <a:schemeClr val="lt1"/>
                </a:highlight>
              </a:rPr>
              <a:t>"немного стилей"&gt;</a:t>
            </a:r>
            <a:endParaRPr b="1" sz="2200">
              <a:solidFill>
                <a:srgbClr val="EC655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Селекторы CSS</a:t>
            </a:r>
            <a:endParaRPr/>
          </a:p>
        </p:txBody>
      </p:sp>
      <p:sp>
        <p:nvSpPr>
          <p:cNvPr id="72" name="Google Shape;72;p4"/>
          <p:cNvSpPr txBox="1"/>
          <p:nvPr>
            <p:ph idx="1" type="body"/>
          </p:nvPr>
        </p:nvSpPr>
        <p:spPr>
          <a:xfrm>
            <a:off x="311700" y="1152475"/>
            <a:ext cx="8520600" cy="3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EC6550"/>
                </a:solidFill>
                <a:highlight>
                  <a:schemeClr val="lt1"/>
                </a:highlight>
              </a:rPr>
              <a:t>* { }  </a:t>
            </a:r>
            <a:r>
              <a:rPr b="1" lang="ru" sz="2200">
                <a:solidFill>
                  <a:srgbClr val="7D7D7D"/>
                </a:solidFill>
                <a:highlight>
                  <a:schemeClr val="lt1"/>
                </a:highlight>
              </a:rPr>
              <a:t>/* По всем тегам на странице*/</a:t>
            </a:r>
            <a:endParaRPr b="1" sz="2200">
              <a:solidFill>
                <a:srgbClr val="EC655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EC6550"/>
                </a:solidFill>
                <a:highlight>
                  <a:schemeClr val="lt1"/>
                </a:highlight>
              </a:rPr>
              <a:t>div { }  </a:t>
            </a:r>
            <a:r>
              <a:rPr b="1" lang="ru" sz="2200">
                <a:solidFill>
                  <a:srgbClr val="7D7D7D"/>
                </a:solidFill>
                <a:highlight>
                  <a:schemeClr val="lt1"/>
                </a:highlight>
              </a:rPr>
              <a:t>/* По тегу */</a:t>
            </a:r>
            <a:endParaRPr b="1" sz="2200">
              <a:solidFill>
                <a:srgbClr val="7D7D7D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EC6550"/>
                </a:solidFill>
                <a:highlight>
                  <a:schemeClr val="lt1"/>
                </a:highlight>
              </a:rPr>
              <a:t>.container { }  </a:t>
            </a:r>
            <a:r>
              <a:rPr b="1" lang="ru" sz="2200">
                <a:solidFill>
                  <a:srgbClr val="7D7D7D"/>
                </a:solidFill>
                <a:highlight>
                  <a:schemeClr val="lt1"/>
                </a:highlight>
              </a:rPr>
              <a:t>/* По классу */</a:t>
            </a:r>
            <a:endParaRPr b="1" sz="2200">
              <a:solidFill>
                <a:srgbClr val="7D7D7D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EC6550"/>
                </a:solidFill>
                <a:highlight>
                  <a:schemeClr val="lt1"/>
                </a:highlight>
              </a:rPr>
              <a:t>div.container { }  </a:t>
            </a:r>
            <a:r>
              <a:rPr b="1" lang="ru" sz="2200">
                <a:solidFill>
                  <a:srgbClr val="7D7D7D"/>
                </a:solidFill>
                <a:highlight>
                  <a:schemeClr val="lt1"/>
                </a:highlight>
              </a:rPr>
              <a:t>/* По тегу с классом */</a:t>
            </a:r>
            <a:endParaRPr b="1" sz="2200">
              <a:solidFill>
                <a:srgbClr val="7D7D7D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EC6550"/>
                </a:solidFill>
                <a:highlight>
                  <a:schemeClr val="lt1"/>
                </a:highlight>
              </a:rPr>
              <a:t>#header { }  </a:t>
            </a:r>
            <a:r>
              <a:rPr b="1" lang="ru" sz="2200">
                <a:solidFill>
                  <a:srgbClr val="7D7D7D"/>
                </a:solidFill>
                <a:highlight>
                  <a:schemeClr val="lt1"/>
                </a:highlight>
              </a:rPr>
              <a:t>/* По id*/</a:t>
            </a:r>
            <a:endParaRPr b="1" sz="2200">
              <a:solidFill>
                <a:srgbClr val="7D7D7D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EC6550"/>
                </a:solidFill>
                <a:highlight>
                  <a:schemeClr val="lt1"/>
                </a:highlight>
              </a:rPr>
              <a:t>.header a { }  </a:t>
            </a:r>
            <a:r>
              <a:rPr b="1" lang="ru" sz="2200">
                <a:solidFill>
                  <a:srgbClr val="7D7D7D"/>
                </a:solidFill>
                <a:highlight>
                  <a:schemeClr val="lt1"/>
                </a:highlight>
              </a:rPr>
              <a:t>/* По тегу внутри тега с классом */</a:t>
            </a:r>
            <a:endParaRPr b="1" sz="2200">
              <a:solidFill>
                <a:srgbClr val="7D7D7D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200">
                <a:solidFill>
                  <a:srgbClr val="EC6550"/>
                </a:solidFill>
                <a:highlight>
                  <a:schemeClr val="lt1"/>
                </a:highlight>
              </a:rPr>
              <a:t>.header .logo { }  </a:t>
            </a:r>
            <a:r>
              <a:rPr b="1" lang="ru" sz="2200">
                <a:solidFill>
                  <a:srgbClr val="7D7D7D"/>
                </a:solidFill>
                <a:highlight>
                  <a:schemeClr val="lt1"/>
                </a:highlight>
              </a:rPr>
              <a:t>/* По классу внутри тега с классом */</a:t>
            </a:r>
            <a:endParaRPr b="1" sz="2200">
              <a:solidFill>
                <a:srgbClr val="7D7D7D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Селекторы CSS</a:t>
            </a:r>
            <a:endParaRPr/>
          </a:p>
        </p:txBody>
      </p:sp>
      <p:sp>
        <p:nvSpPr>
          <p:cNvPr id="78" name="Google Shape;7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200">
                <a:solidFill>
                  <a:srgbClr val="EC6550"/>
                </a:solidFill>
                <a:highlight>
                  <a:schemeClr val="lt1"/>
                </a:highlight>
              </a:rPr>
              <a:t>.logo + .menu { }  </a:t>
            </a:r>
            <a:r>
              <a:rPr b="1" lang="ru" sz="2200">
                <a:solidFill>
                  <a:srgbClr val="7D7D7D"/>
                </a:solidFill>
                <a:highlight>
                  <a:schemeClr val="lt1"/>
                </a:highlight>
              </a:rPr>
              <a:t>/* Соседние*/</a:t>
            </a:r>
            <a:endParaRPr b="1" sz="2200">
              <a:solidFill>
                <a:srgbClr val="7D7D7D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200">
                <a:solidFill>
                  <a:srgbClr val="EC6550"/>
                </a:solidFill>
                <a:highlight>
                  <a:schemeClr val="lt1"/>
                </a:highlight>
              </a:rPr>
              <a:t>.header .logo + .menu { }  </a:t>
            </a:r>
            <a:r>
              <a:rPr b="1" lang="ru" sz="2200">
                <a:solidFill>
                  <a:srgbClr val="7D7D7D"/>
                </a:solidFill>
                <a:highlight>
                  <a:schemeClr val="lt1"/>
                </a:highlight>
              </a:rPr>
              <a:t>/* Контекстные и соседние */</a:t>
            </a:r>
            <a:endParaRPr b="1" sz="2200">
              <a:solidFill>
                <a:srgbClr val="7D7D7D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EC6550"/>
                </a:solidFill>
                <a:highlight>
                  <a:schemeClr val="lt1"/>
                </a:highlight>
              </a:rPr>
              <a:t>ul &gt; li  </a:t>
            </a:r>
            <a:r>
              <a:rPr b="1" lang="ru" sz="2200">
                <a:solidFill>
                  <a:srgbClr val="7D7D7D"/>
                </a:solidFill>
                <a:highlight>
                  <a:schemeClr val="lt1"/>
                </a:highlight>
              </a:rPr>
              <a:t>/* Дочерние */</a:t>
            </a:r>
            <a:endParaRPr b="1" sz="2200">
              <a:solidFill>
                <a:srgbClr val="7D7D7D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EC6550"/>
                </a:solidFill>
                <a:highlight>
                  <a:schemeClr val="lt1"/>
                </a:highlight>
              </a:rPr>
              <a:t>input[checked]  </a:t>
            </a:r>
            <a:r>
              <a:rPr b="1" lang="ru" sz="2200">
                <a:solidFill>
                  <a:srgbClr val="7D7D7D"/>
                </a:solidFill>
                <a:highlight>
                  <a:schemeClr val="lt1"/>
                </a:highlight>
              </a:rPr>
              <a:t>/* По атрибуту */</a:t>
            </a:r>
            <a:endParaRPr b="1" sz="2200">
              <a:solidFill>
                <a:srgbClr val="7D7D7D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EC6550"/>
                </a:solidFill>
                <a:highlight>
                  <a:schemeClr val="lt1"/>
                </a:highlight>
              </a:rPr>
              <a:t>input[type="text"]  </a:t>
            </a:r>
            <a:r>
              <a:rPr b="1" lang="ru" sz="2200">
                <a:solidFill>
                  <a:srgbClr val="7D7D7D"/>
                </a:solidFill>
                <a:highlight>
                  <a:schemeClr val="lt1"/>
                </a:highlight>
              </a:rPr>
              <a:t>/* По атрибуту со значением */</a:t>
            </a:r>
            <a:endParaRPr b="1" sz="2200">
              <a:solidFill>
                <a:srgbClr val="7D7D7D"/>
              </a:solidFill>
              <a:highlight>
                <a:schemeClr val="lt1"/>
              </a:highlight>
            </a:endParaRPr>
          </a:p>
          <a:p>
            <a:pPr indent="0" lvl="0" marL="0" marR="139700" rtl="0" algn="l">
              <a:lnSpc>
                <a:spcPct val="16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rgbClr val="EC655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Псевдоклассы CSS</a:t>
            </a:r>
            <a:endParaRPr/>
          </a:p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311700" y="1152475"/>
            <a:ext cx="85206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333333"/>
                </a:solidFill>
              </a:rPr>
              <a:t>Псевдоклассы это дополнения к обычным селекторам. Мы можем использовать их для более точной выборки или по состоянию элемента.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EC6550"/>
                </a:solidFill>
              </a:rPr>
              <a:t>селектор:</a:t>
            </a:r>
            <a:r>
              <a:rPr b="1" lang="ru" sz="2200">
                <a:solidFill>
                  <a:srgbClr val="569CD6"/>
                </a:solidFill>
                <a:highlight>
                  <a:schemeClr val="lt1"/>
                </a:highlight>
              </a:rPr>
              <a:t>псевдокласс </a:t>
            </a:r>
            <a:r>
              <a:rPr b="1" lang="ru" sz="2200">
                <a:solidFill>
                  <a:srgbClr val="EC6550"/>
                </a:solidFill>
                <a:highlight>
                  <a:schemeClr val="lt1"/>
                </a:highlight>
              </a:rPr>
              <a:t>{ }  </a:t>
            </a:r>
            <a:r>
              <a:rPr b="1" lang="ru" sz="2200">
                <a:solidFill>
                  <a:srgbClr val="7D7D7D"/>
                </a:solidFill>
                <a:highlight>
                  <a:schemeClr val="lt1"/>
                </a:highlight>
              </a:rPr>
              <a:t>/*Выборка по псевдоклассу*/</a:t>
            </a:r>
            <a:endParaRPr b="1" sz="2200">
              <a:solidFill>
                <a:srgbClr val="7D7D7D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33333"/>
                </a:solidFill>
                <a:highlight>
                  <a:schemeClr val="lt1"/>
                </a:highlight>
              </a:rPr>
              <a:t>Первый и последний элемент</a:t>
            </a:r>
            <a:endParaRPr b="1" sz="22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569CD6"/>
                </a:solidFill>
                <a:highlight>
                  <a:schemeClr val="lt1"/>
                </a:highlight>
              </a:rPr>
              <a:t>:first-child</a:t>
            </a:r>
            <a:r>
              <a:rPr lang="ru">
                <a:solidFill>
                  <a:srgbClr val="333333"/>
                </a:solidFill>
                <a:highlight>
                  <a:schemeClr val="lt1"/>
                </a:highlight>
              </a:rPr>
              <a:t> - выбирает первый дочерний элемент родителя</a:t>
            </a:r>
            <a:endParaRPr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569CD6"/>
                </a:solidFill>
                <a:highlight>
                  <a:schemeClr val="lt1"/>
                </a:highlight>
              </a:rPr>
              <a:t>:last-child</a:t>
            </a:r>
            <a:r>
              <a:rPr lang="ru">
                <a:solidFill>
                  <a:srgbClr val="333333"/>
                </a:solidFill>
                <a:highlight>
                  <a:schemeClr val="lt1"/>
                </a:highlight>
              </a:rPr>
              <a:t> - выбирает последний дочерний элемент родителя</a:t>
            </a:r>
            <a:endParaRPr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EC6550"/>
                </a:solidFill>
              </a:rPr>
              <a:t>li</a:t>
            </a:r>
            <a:r>
              <a:rPr b="1" lang="ru">
                <a:solidFill>
                  <a:srgbClr val="569CD6"/>
                </a:solidFill>
                <a:highlight>
                  <a:schemeClr val="lt1"/>
                </a:highlight>
              </a:rPr>
              <a:t>:last-child </a:t>
            </a:r>
            <a:r>
              <a:rPr b="1" lang="ru">
                <a:solidFill>
                  <a:srgbClr val="EC6550"/>
                </a:solidFill>
                <a:highlight>
                  <a:schemeClr val="lt1"/>
                </a:highlight>
              </a:rPr>
              <a:t>{ }</a:t>
            </a:r>
            <a:endParaRPr>
              <a:solidFill>
                <a:srgbClr val="33333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Псевдоклассы CSS</a:t>
            </a:r>
            <a:endParaRPr/>
          </a:p>
        </p:txBody>
      </p:sp>
      <p:sp>
        <p:nvSpPr>
          <p:cNvPr id="90" name="Google Shape;90;p7"/>
          <p:cNvSpPr txBox="1"/>
          <p:nvPr>
            <p:ph idx="1" type="body"/>
          </p:nvPr>
        </p:nvSpPr>
        <p:spPr>
          <a:xfrm>
            <a:off x="311700" y="1152475"/>
            <a:ext cx="8520600" cy="3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400">
                <a:solidFill>
                  <a:srgbClr val="7D7D7D"/>
                </a:solidFill>
                <a:highlight>
                  <a:schemeClr val="lt1"/>
                </a:highlight>
              </a:rPr>
              <a:t>/*По порядковому номеру*/</a:t>
            </a:r>
            <a:endParaRPr b="1" sz="2400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2400">
                <a:solidFill>
                  <a:srgbClr val="EC6550"/>
                </a:solidFill>
              </a:rPr>
              <a:t>селектор</a:t>
            </a:r>
            <a:r>
              <a:rPr b="1" lang="ru" sz="2400">
                <a:solidFill>
                  <a:srgbClr val="569CD6"/>
                </a:solidFill>
                <a:highlight>
                  <a:schemeClr val="lt1"/>
                </a:highlight>
              </a:rPr>
              <a:t>:nth-child(выражение) </a:t>
            </a:r>
            <a:r>
              <a:rPr b="1" lang="ru" sz="2400">
                <a:solidFill>
                  <a:srgbClr val="EC6550"/>
                </a:solidFill>
                <a:highlight>
                  <a:schemeClr val="lt1"/>
                </a:highlight>
              </a:rPr>
              <a:t>{ }</a:t>
            </a:r>
            <a:r>
              <a:rPr b="1" lang="ru" sz="2400">
                <a:solidFill>
                  <a:srgbClr val="333333"/>
                </a:solidFill>
                <a:highlight>
                  <a:schemeClr val="lt1"/>
                </a:highlight>
              </a:rPr>
              <a:t> </a:t>
            </a:r>
            <a:endParaRPr b="1" sz="24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333333"/>
                </a:solidFill>
                <a:highlight>
                  <a:schemeClr val="lt1"/>
                </a:highlight>
              </a:rPr>
              <a:t>В качестве выражения может быть порядковый номер (число) или функция.</a:t>
            </a:r>
            <a:endParaRPr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EC6550"/>
                </a:solidFill>
              </a:rPr>
              <a:t>li</a:t>
            </a:r>
            <a:r>
              <a:rPr b="1" lang="ru">
                <a:solidFill>
                  <a:srgbClr val="569CD6"/>
                </a:solidFill>
                <a:highlight>
                  <a:schemeClr val="lt1"/>
                </a:highlight>
              </a:rPr>
              <a:t>:nth-child(</a:t>
            </a:r>
            <a:r>
              <a:rPr b="1" lang="ru">
                <a:solidFill>
                  <a:srgbClr val="EC6550"/>
                </a:solidFill>
                <a:highlight>
                  <a:schemeClr val="lt1"/>
                </a:highlight>
              </a:rPr>
              <a:t>5</a:t>
            </a:r>
            <a:r>
              <a:rPr b="1" lang="ru">
                <a:solidFill>
                  <a:srgbClr val="569CD6"/>
                </a:solidFill>
                <a:highlight>
                  <a:schemeClr val="lt1"/>
                </a:highlight>
              </a:rPr>
              <a:t>) </a:t>
            </a:r>
            <a:r>
              <a:rPr b="1" lang="ru">
                <a:solidFill>
                  <a:srgbClr val="EC6550"/>
                </a:solidFill>
                <a:highlight>
                  <a:schemeClr val="lt1"/>
                </a:highlight>
              </a:rPr>
              <a:t>{ } </a:t>
            </a:r>
            <a:r>
              <a:rPr lang="ru">
                <a:solidFill>
                  <a:srgbClr val="333333"/>
                </a:solidFill>
                <a:highlight>
                  <a:schemeClr val="lt1"/>
                </a:highlight>
              </a:rPr>
              <a:t>- выберет пятый элемент</a:t>
            </a:r>
            <a:endParaRPr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EC6550"/>
                </a:solidFill>
              </a:rPr>
              <a:t>li</a:t>
            </a:r>
            <a:r>
              <a:rPr b="1" lang="ru">
                <a:solidFill>
                  <a:srgbClr val="569CD6"/>
                </a:solidFill>
                <a:highlight>
                  <a:schemeClr val="lt1"/>
                </a:highlight>
              </a:rPr>
              <a:t>:nth-child(</a:t>
            </a:r>
            <a:r>
              <a:rPr b="1" lang="ru">
                <a:solidFill>
                  <a:srgbClr val="EC6550"/>
                </a:solidFill>
                <a:highlight>
                  <a:schemeClr val="lt1"/>
                </a:highlight>
              </a:rPr>
              <a:t>2n</a:t>
            </a:r>
            <a:r>
              <a:rPr b="1" lang="ru">
                <a:solidFill>
                  <a:srgbClr val="569CD6"/>
                </a:solidFill>
                <a:highlight>
                  <a:schemeClr val="lt1"/>
                </a:highlight>
              </a:rPr>
              <a:t>) </a:t>
            </a:r>
            <a:r>
              <a:rPr b="1" lang="ru">
                <a:solidFill>
                  <a:srgbClr val="EC6550"/>
                </a:solidFill>
                <a:highlight>
                  <a:schemeClr val="lt1"/>
                </a:highlight>
              </a:rPr>
              <a:t>{ } </a:t>
            </a:r>
            <a:r>
              <a:rPr lang="ru">
                <a:solidFill>
                  <a:srgbClr val="333333"/>
                </a:solidFill>
                <a:highlight>
                  <a:schemeClr val="lt1"/>
                </a:highlight>
              </a:rPr>
              <a:t>- выберет четные элементы</a:t>
            </a:r>
            <a:endParaRPr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EC6550"/>
                </a:solidFill>
              </a:rPr>
              <a:t>li</a:t>
            </a:r>
            <a:r>
              <a:rPr b="1" lang="ru">
                <a:solidFill>
                  <a:srgbClr val="569CD6"/>
                </a:solidFill>
                <a:highlight>
                  <a:schemeClr val="lt1"/>
                </a:highlight>
              </a:rPr>
              <a:t>:nth-child(</a:t>
            </a:r>
            <a:r>
              <a:rPr b="1" lang="ru">
                <a:solidFill>
                  <a:srgbClr val="EC6550"/>
                </a:solidFill>
                <a:highlight>
                  <a:schemeClr val="lt1"/>
                </a:highlight>
              </a:rPr>
              <a:t>2n + 1</a:t>
            </a:r>
            <a:r>
              <a:rPr b="1" lang="ru">
                <a:solidFill>
                  <a:srgbClr val="569CD6"/>
                </a:solidFill>
                <a:highlight>
                  <a:schemeClr val="lt1"/>
                </a:highlight>
              </a:rPr>
              <a:t>) </a:t>
            </a:r>
            <a:r>
              <a:rPr b="1" lang="ru">
                <a:solidFill>
                  <a:srgbClr val="EC6550"/>
                </a:solidFill>
                <a:highlight>
                  <a:schemeClr val="lt1"/>
                </a:highlight>
              </a:rPr>
              <a:t>{ } </a:t>
            </a:r>
            <a:r>
              <a:rPr lang="ru">
                <a:solidFill>
                  <a:srgbClr val="333333"/>
                </a:solidFill>
                <a:highlight>
                  <a:schemeClr val="lt1"/>
                </a:highlight>
              </a:rPr>
              <a:t>- выберет нечетные элементы</a:t>
            </a:r>
            <a:endParaRPr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EC6550"/>
                </a:solidFill>
              </a:rPr>
              <a:t>li</a:t>
            </a:r>
            <a:r>
              <a:rPr b="1" lang="ru">
                <a:solidFill>
                  <a:srgbClr val="569CD6"/>
                </a:solidFill>
                <a:highlight>
                  <a:schemeClr val="lt1"/>
                </a:highlight>
              </a:rPr>
              <a:t>:nth-child(</a:t>
            </a:r>
            <a:r>
              <a:rPr b="1" lang="ru">
                <a:solidFill>
                  <a:srgbClr val="EC6550"/>
                </a:solidFill>
                <a:highlight>
                  <a:schemeClr val="lt1"/>
                </a:highlight>
              </a:rPr>
              <a:t>even</a:t>
            </a:r>
            <a:r>
              <a:rPr b="1" lang="ru">
                <a:solidFill>
                  <a:srgbClr val="569CD6"/>
                </a:solidFill>
                <a:highlight>
                  <a:schemeClr val="lt1"/>
                </a:highlight>
              </a:rPr>
              <a:t>) </a:t>
            </a:r>
            <a:r>
              <a:rPr b="1" lang="ru">
                <a:solidFill>
                  <a:srgbClr val="EC6550"/>
                </a:solidFill>
                <a:highlight>
                  <a:schemeClr val="lt1"/>
                </a:highlight>
              </a:rPr>
              <a:t>{ } </a:t>
            </a:r>
            <a:r>
              <a:rPr lang="ru">
                <a:solidFill>
                  <a:srgbClr val="333333"/>
                </a:solidFill>
                <a:highlight>
                  <a:schemeClr val="lt1"/>
                </a:highlight>
              </a:rPr>
              <a:t>- выберет четные элементы</a:t>
            </a:r>
            <a:endParaRPr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EC6550"/>
                </a:solidFill>
              </a:rPr>
              <a:t>li</a:t>
            </a:r>
            <a:r>
              <a:rPr b="1" lang="ru">
                <a:solidFill>
                  <a:srgbClr val="569CD6"/>
                </a:solidFill>
                <a:highlight>
                  <a:schemeClr val="lt1"/>
                </a:highlight>
              </a:rPr>
              <a:t>:nth-child(</a:t>
            </a:r>
            <a:r>
              <a:rPr b="1" lang="ru">
                <a:solidFill>
                  <a:srgbClr val="EC6550"/>
                </a:solidFill>
                <a:highlight>
                  <a:schemeClr val="lt1"/>
                </a:highlight>
              </a:rPr>
              <a:t>odd</a:t>
            </a:r>
            <a:r>
              <a:rPr b="1" lang="ru">
                <a:solidFill>
                  <a:srgbClr val="569CD6"/>
                </a:solidFill>
                <a:highlight>
                  <a:schemeClr val="lt1"/>
                </a:highlight>
              </a:rPr>
              <a:t>) </a:t>
            </a:r>
            <a:r>
              <a:rPr b="1" lang="ru">
                <a:solidFill>
                  <a:srgbClr val="EC6550"/>
                </a:solidFill>
                <a:highlight>
                  <a:schemeClr val="lt1"/>
                </a:highlight>
              </a:rPr>
              <a:t>{ } </a:t>
            </a:r>
            <a:r>
              <a:rPr lang="ru">
                <a:solidFill>
                  <a:srgbClr val="333333"/>
                </a:solidFill>
                <a:highlight>
                  <a:schemeClr val="lt1"/>
                </a:highlight>
              </a:rPr>
              <a:t>- выберет нечетные элементы</a:t>
            </a:r>
            <a:endParaRPr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Псевдоклассы CSS</a:t>
            </a:r>
            <a:endParaRPr/>
          </a:p>
        </p:txBody>
      </p:sp>
      <p:sp>
        <p:nvSpPr>
          <p:cNvPr id="96" name="Google Shape;96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400">
                <a:solidFill>
                  <a:srgbClr val="EC6550"/>
                </a:solidFill>
              </a:rPr>
              <a:t>селектор</a:t>
            </a:r>
            <a:r>
              <a:rPr b="1" lang="ru" sz="2400">
                <a:solidFill>
                  <a:srgbClr val="569CD6"/>
                </a:solidFill>
                <a:highlight>
                  <a:schemeClr val="lt1"/>
                </a:highlight>
              </a:rPr>
              <a:t>:link </a:t>
            </a:r>
            <a:r>
              <a:rPr b="1" lang="ru" sz="2400">
                <a:solidFill>
                  <a:srgbClr val="EC6550"/>
                </a:solidFill>
                <a:highlight>
                  <a:schemeClr val="lt1"/>
                </a:highlight>
              </a:rPr>
              <a:t>{ }</a:t>
            </a:r>
            <a:r>
              <a:rPr b="1" lang="ru" sz="2400">
                <a:solidFill>
                  <a:srgbClr val="333333"/>
                </a:solidFill>
                <a:highlight>
                  <a:schemeClr val="lt1"/>
                </a:highlight>
              </a:rPr>
              <a:t>  </a:t>
            </a:r>
            <a:r>
              <a:rPr b="1" lang="ru" sz="2400">
                <a:solidFill>
                  <a:srgbClr val="7D7D7D"/>
                </a:solidFill>
                <a:highlight>
                  <a:schemeClr val="lt1"/>
                </a:highlight>
              </a:rPr>
              <a:t>/*Не посещенные ссылки*/</a:t>
            </a:r>
            <a:endParaRPr b="1" sz="2400">
              <a:solidFill>
                <a:srgbClr val="7D7D7D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2400">
                <a:solidFill>
                  <a:srgbClr val="EC6550"/>
                </a:solidFill>
              </a:rPr>
              <a:t>селектор</a:t>
            </a:r>
            <a:r>
              <a:rPr b="1" lang="ru" sz="2400">
                <a:solidFill>
                  <a:srgbClr val="569CD6"/>
                </a:solidFill>
                <a:highlight>
                  <a:schemeClr val="lt1"/>
                </a:highlight>
              </a:rPr>
              <a:t>:visited </a:t>
            </a:r>
            <a:r>
              <a:rPr b="1" lang="ru" sz="2400">
                <a:solidFill>
                  <a:srgbClr val="EC6550"/>
                </a:solidFill>
                <a:highlight>
                  <a:schemeClr val="lt1"/>
                </a:highlight>
              </a:rPr>
              <a:t>{ }</a:t>
            </a:r>
            <a:r>
              <a:rPr b="1" lang="ru" sz="2400">
                <a:solidFill>
                  <a:srgbClr val="333333"/>
                </a:solidFill>
                <a:highlight>
                  <a:schemeClr val="lt1"/>
                </a:highlight>
              </a:rPr>
              <a:t>  </a:t>
            </a:r>
            <a:r>
              <a:rPr b="1" lang="ru" sz="2400">
                <a:solidFill>
                  <a:srgbClr val="7D7D7D"/>
                </a:solidFill>
                <a:highlight>
                  <a:schemeClr val="lt1"/>
                </a:highlight>
              </a:rPr>
              <a:t>/*Посещенные ссылки*/</a:t>
            </a:r>
            <a:endParaRPr b="1" sz="2400">
              <a:solidFill>
                <a:srgbClr val="7D7D7D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2400">
                <a:solidFill>
                  <a:srgbClr val="EC6550"/>
                </a:solidFill>
              </a:rPr>
              <a:t>селектор</a:t>
            </a:r>
            <a:r>
              <a:rPr b="1" lang="ru" sz="2400">
                <a:solidFill>
                  <a:srgbClr val="569CD6"/>
                </a:solidFill>
                <a:highlight>
                  <a:schemeClr val="lt1"/>
                </a:highlight>
              </a:rPr>
              <a:t>:hover </a:t>
            </a:r>
            <a:r>
              <a:rPr b="1" lang="ru" sz="2400">
                <a:solidFill>
                  <a:srgbClr val="EC6550"/>
                </a:solidFill>
                <a:highlight>
                  <a:schemeClr val="lt1"/>
                </a:highlight>
              </a:rPr>
              <a:t>{ }</a:t>
            </a:r>
            <a:r>
              <a:rPr b="1" lang="ru" sz="2400">
                <a:solidFill>
                  <a:srgbClr val="333333"/>
                </a:solidFill>
                <a:highlight>
                  <a:schemeClr val="lt1"/>
                </a:highlight>
              </a:rPr>
              <a:t>  </a:t>
            </a:r>
            <a:r>
              <a:rPr b="1" lang="ru" sz="2400">
                <a:solidFill>
                  <a:srgbClr val="7D7D7D"/>
                </a:solidFill>
                <a:highlight>
                  <a:schemeClr val="lt1"/>
                </a:highlight>
              </a:rPr>
              <a:t>/*</a:t>
            </a:r>
            <a:r>
              <a:rPr b="1" lang="ru" sz="2300">
                <a:solidFill>
                  <a:srgbClr val="7D7D7D"/>
                </a:solidFill>
                <a:highlight>
                  <a:schemeClr val="lt1"/>
                </a:highlight>
              </a:rPr>
              <a:t>При наведении (на любой объект)</a:t>
            </a:r>
            <a:r>
              <a:rPr b="1" lang="ru" sz="2400">
                <a:solidFill>
                  <a:srgbClr val="7D7D7D"/>
                </a:solidFill>
                <a:highlight>
                  <a:schemeClr val="lt1"/>
                </a:highlight>
              </a:rPr>
              <a:t>*/</a:t>
            </a:r>
            <a:endParaRPr b="1" sz="2400">
              <a:solidFill>
                <a:srgbClr val="7D7D7D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2400">
                <a:solidFill>
                  <a:srgbClr val="EC6550"/>
                </a:solidFill>
              </a:rPr>
              <a:t>селектор</a:t>
            </a:r>
            <a:r>
              <a:rPr b="1" lang="ru" sz="2400">
                <a:solidFill>
                  <a:srgbClr val="569CD6"/>
                </a:solidFill>
                <a:highlight>
                  <a:schemeClr val="lt1"/>
                </a:highlight>
              </a:rPr>
              <a:t>:active </a:t>
            </a:r>
            <a:r>
              <a:rPr b="1" lang="ru" sz="2400">
                <a:solidFill>
                  <a:srgbClr val="EC6550"/>
                </a:solidFill>
                <a:highlight>
                  <a:schemeClr val="lt1"/>
                </a:highlight>
              </a:rPr>
              <a:t>{ }</a:t>
            </a:r>
            <a:r>
              <a:rPr b="1" lang="ru" sz="2400">
                <a:solidFill>
                  <a:srgbClr val="333333"/>
                </a:solidFill>
                <a:highlight>
                  <a:schemeClr val="lt1"/>
                </a:highlight>
              </a:rPr>
              <a:t>  </a:t>
            </a:r>
            <a:r>
              <a:rPr b="1" lang="ru" sz="2400">
                <a:solidFill>
                  <a:srgbClr val="7D7D7D"/>
                </a:solidFill>
                <a:highlight>
                  <a:schemeClr val="lt1"/>
                </a:highlight>
              </a:rPr>
              <a:t>/*Активные ссылки*/</a:t>
            </a:r>
            <a:endParaRPr b="1" sz="2400">
              <a:solidFill>
                <a:srgbClr val="7D7D7D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333333"/>
                </a:solidFill>
                <a:highlight>
                  <a:schemeClr val="lt1"/>
                </a:highlight>
              </a:rPr>
              <a:t>Если вы задаете одному элементу правила по этим псевдоклассам, то порядок селекторов должен быть таким иначе не все могут сработать.</a:t>
            </a:r>
            <a:endParaRPr b="1">
              <a:solidFill>
                <a:srgbClr val="EC655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rgbClr val="7D7D7D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rgbClr val="7D7D7D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EC655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Псевдоклассы CSS</a:t>
            </a:r>
            <a:endParaRPr/>
          </a:p>
        </p:txBody>
      </p:sp>
      <p:sp>
        <p:nvSpPr>
          <p:cNvPr id="102" name="Google Shape;102;p9"/>
          <p:cNvSpPr txBox="1"/>
          <p:nvPr>
            <p:ph idx="1" type="body"/>
          </p:nvPr>
        </p:nvSpPr>
        <p:spPr>
          <a:xfrm>
            <a:off x="311700" y="1152475"/>
            <a:ext cx="8520600" cy="3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000">
                <a:solidFill>
                  <a:srgbClr val="EC6550"/>
                </a:solidFill>
              </a:rPr>
              <a:t>селектор</a:t>
            </a:r>
            <a:r>
              <a:rPr b="1" lang="ru" sz="2000">
                <a:solidFill>
                  <a:srgbClr val="569CD6"/>
                </a:solidFill>
                <a:highlight>
                  <a:schemeClr val="lt1"/>
                </a:highlight>
              </a:rPr>
              <a:t>:focus </a:t>
            </a:r>
            <a:r>
              <a:rPr b="1" lang="ru" sz="2000">
                <a:solidFill>
                  <a:srgbClr val="EC6550"/>
                </a:solidFill>
                <a:highlight>
                  <a:schemeClr val="lt1"/>
                </a:highlight>
              </a:rPr>
              <a:t>{ }</a:t>
            </a:r>
            <a:r>
              <a:rPr b="1" lang="ru" sz="2000">
                <a:solidFill>
                  <a:srgbClr val="333333"/>
                </a:solidFill>
                <a:highlight>
                  <a:schemeClr val="lt1"/>
                </a:highlight>
              </a:rPr>
              <a:t>  </a:t>
            </a:r>
            <a:r>
              <a:rPr b="1" lang="ru" sz="2000">
                <a:solidFill>
                  <a:srgbClr val="7D7D7D"/>
                </a:solidFill>
                <a:highlight>
                  <a:schemeClr val="lt1"/>
                </a:highlight>
              </a:rPr>
              <a:t>/*При фокусе*/</a:t>
            </a:r>
            <a:endParaRPr b="1" sz="2000">
              <a:solidFill>
                <a:srgbClr val="7D7D7D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Срабатывает когда на элемент произошел фокус, к примеру если мы используем навигацию на странице с помощью Tab или поставили в поле курсор.  По умолчанию фокус на элементе это обводка голубого цвета.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EC6550"/>
                </a:solidFill>
              </a:rPr>
              <a:t>селектор</a:t>
            </a:r>
            <a:r>
              <a:rPr b="1" lang="ru">
                <a:solidFill>
                  <a:srgbClr val="569CD6"/>
                </a:solidFill>
                <a:highlight>
                  <a:schemeClr val="lt1"/>
                </a:highlight>
              </a:rPr>
              <a:t>:empty </a:t>
            </a:r>
            <a:r>
              <a:rPr b="1" lang="ru">
                <a:solidFill>
                  <a:srgbClr val="EC6550"/>
                </a:solidFill>
                <a:highlight>
                  <a:schemeClr val="lt1"/>
                </a:highlight>
              </a:rPr>
              <a:t>{ }</a:t>
            </a:r>
            <a:r>
              <a:rPr b="1" lang="ru">
                <a:solidFill>
                  <a:srgbClr val="333333"/>
                </a:solidFill>
                <a:highlight>
                  <a:schemeClr val="lt1"/>
                </a:highlight>
              </a:rPr>
              <a:t>  </a:t>
            </a:r>
            <a:r>
              <a:rPr b="1" lang="ru">
                <a:solidFill>
                  <a:srgbClr val="7D7D7D"/>
                </a:solidFill>
                <a:highlight>
                  <a:schemeClr val="lt1"/>
                </a:highlight>
              </a:rPr>
              <a:t>/*Выбирает пустые элементы &lt;p&gt;&lt;/p&gt;*/</a:t>
            </a:r>
            <a:endParaRPr b="1">
              <a:solidFill>
                <a:srgbClr val="7D7D7D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EC6550"/>
                </a:solidFill>
              </a:rPr>
              <a:t>селектор</a:t>
            </a:r>
            <a:r>
              <a:rPr b="1" lang="ru">
                <a:solidFill>
                  <a:srgbClr val="569CD6"/>
                </a:solidFill>
                <a:highlight>
                  <a:schemeClr val="lt1"/>
                </a:highlight>
              </a:rPr>
              <a:t>:not(</a:t>
            </a:r>
            <a:r>
              <a:rPr b="1" lang="ru">
                <a:solidFill>
                  <a:srgbClr val="EC6550"/>
                </a:solidFill>
                <a:highlight>
                  <a:schemeClr val="lt1"/>
                </a:highlight>
              </a:rPr>
              <a:t>селектор</a:t>
            </a:r>
            <a:r>
              <a:rPr b="1" lang="ru">
                <a:solidFill>
                  <a:srgbClr val="569CD6"/>
                </a:solidFill>
                <a:highlight>
                  <a:schemeClr val="lt1"/>
                </a:highlight>
              </a:rPr>
              <a:t>) </a:t>
            </a:r>
            <a:r>
              <a:rPr b="1" lang="ru">
                <a:solidFill>
                  <a:srgbClr val="EC6550"/>
                </a:solidFill>
                <a:highlight>
                  <a:schemeClr val="lt1"/>
                </a:highlight>
              </a:rPr>
              <a:t>{ }</a:t>
            </a:r>
            <a:r>
              <a:rPr b="1" lang="ru">
                <a:solidFill>
                  <a:srgbClr val="333333"/>
                </a:solidFill>
                <a:highlight>
                  <a:schemeClr val="lt1"/>
                </a:highlight>
              </a:rPr>
              <a:t>  </a:t>
            </a:r>
            <a:r>
              <a:rPr b="1" lang="ru">
                <a:solidFill>
                  <a:srgbClr val="7D7D7D"/>
                </a:solidFill>
                <a:highlight>
                  <a:schemeClr val="lt1"/>
                </a:highlight>
              </a:rPr>
              <a:t>/*</a:t>
            </a:r>
            <a:r>
              <a:rPr b="1" lang="ru">
                <a:solidFill>
                  <a:srgbClr val="7D7D7D"/>
                </a:solidFill>
                <a:highlight>
                  <a:srgbClr val="FFFFFF"/>
                </a:highlight>
              </a:rPr>
              <a:t>Не соответствующие селектору</a:t>
            </a:r>
            <a:r>
              <a:rPr b="1" lang="ru">
                <a:solidFill>
                  <a:srgbClr val="7D7D7D"/>
                </a:solidFill>
                <a:highlight>
                  <a:schemeClr val="lt1"/>
                </a:highlight>
              </a:rPr>
              <a:t> в функции*/</a:t>
            </a:r>
            <a:endParaRPr b="1">
              <a:solidFill>
                <a:srgbClr val="7D7D7D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EC6550"/>
                </a:solidFill>
              </a:rPr>
              <a:t>div</a:t>
            </a:r>
            <a:r>
              <a:rPr b="1" lang="ru">
                <a:solidFill>
                  <a:srgbClr val="569CD6"/>
                </a:solidFill>
                <a:highlight>
                  <a:schemeClr val="lt1"/>
                </a:highlight>
              </a:rPr>
              <a:t>:not(</a:t>
            </a:r>
            <a:r>
              <a:rPr b="1" lang="ru">
                <a:solidFill>
                  <a:srgbClr val="EC6550"/>
                </a:solidFill>
                <a:highlight>
                  <a:schemeClr val="lt1"/>
                </a:highlight>
              </a:rPr>
              <a:t>.red</a:t>
            </a:r>
            <a:r>
              <a:rPr b="1" lang="ru">
                <a:solidFill>
                  <a:srgbClr val="569CD6"/>
                </a:solidFill>
                <a:highlight>
                  <a:schemeClr val="lt1"/>
                </a:highlight>
              </a:rPr>
              <a:t>) </a:t>
            </a:r>
            <a:r>
              <a:rPr lang="ru">
                <a:solidFill>
                  <a:srgbClr val="333333"/>
                </a:solidFill>
                <a:highlight>
                  <a:schemeClr val="lt1"/>
                </a:highlight>
              </a:rPr>
              <a:t>- выберет все блоки у которых нет класса red</a:t>
            </a:r>
            <a:endParaRPr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EC6550"/>
                </a:solidFill>
              </a:rPr>
              <a:t>body </a:t>
            </a:r>
            <a:r>
              <a:rPr b="1" lang="ru">
                <a:solidFill>
                  <a:srgbClr val="569CD6"/>
                </a:solidFill>
                <a:highlight>
                  <a:schemeClr val="lt1"/>
                </a:highlight>
              </a:rPr>
              <a:t>:not(</a:t>
            </a:r>
            <a:r>
              <a:rPr b="1" lang="ru">
                <a:solidFill>
                  <a:srgbClr val="EC6550"/>
                </a:solidFill>
                <a:highlight>
                  <a:schemeClr val="lt1"/>
                </a:highlight>
              </a:rPr>
              <a:t>p</a:t>
            </a:r>
            <a:r>
              <a:rPr b="1" lang="ru">
                <a:solidFill>
                  <a:srgbClr val="569CD6"/>
                </a:solidFill>
                <a:highlight>
                  <a:schemeClr val="lt1"/>
                </a:highlight>
              </a:rPr>
              <a:t>) </a:t>
            </a:r>
            <a:r>
              <a:rPr lang="ru">
                <a:solidFill>
                  <a:srgbClr val="333333"/>
                </a:solidFill>
                <a:highlight>
                  <a:schemeClr val="lt1"/>
                </a:highlight>
              </a:rPr>
              <a:t>- выберет все элементы которые не p</a:t>
            </a:r>
            <a:endParaRPr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7D7D7D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7D7D7D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