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F97A6-A8D9-4D8E-9852-163142351DA8}">
          <p14:sldIdLst>
            <p14:sldId id="256"/>
          </p14:sldIdLst>
        </p14:section>
        <p14:section name="Question 1" id="{BB66D15B-5E1D-4035-8F44-C00B4DC59632}">
          <p14:sldIdLst>
            <p14:sldId id="257"/>
            <p14:sldId id="258"/>
          </p14:sldIdLst>
        </p14:section>
        <p14:section name="Question 2" id="{09212C4D-BD37-4BED-AB3E-E0127091B7F3}">
          <p14:sldIdLst>
            <p14:sldId id="259"/>
            <p14:sldId id="260"/>
            <p14:sldId id="261"/>
          </p14:sldIdLst>
        </p14:section>
        <p14:section name="Queston 3" id="{40145127-33B6-48FF-9C41-3F6CCFE7249A}">
          <p14:sldIdLst>
            <p14:sldId id="262"/>
            <p14:sldId id="263"/>
            <p14:sldId id="264"/>
            <p14:sldId id="265"/>
          </p14:sldIdLst>
        </p14:section>
        <p14:section name="Question 4" id="{DE042212-7981-4104-AFB6-93923E9E3A17}">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d%20Munyao\Downloads\ProjectData.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vid%20Munyao\Downloads\ProjectData.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vid%20Munyao\Downloads\ProjectDat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vid%20Munyao\Downloads\ProjectData.xls"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Histogram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3 Drivers</c:v>
          </c:tx>
          <c:spPr>
            <a:solidFill>
              <a:schemeClr val="accent1"/>
            </a:solidFill>
            <a:ln>
              <a:noFill/>
            </a:ln>
            <a:effectLst/>
          </c:spPr>
          <c:invertIfNegative val="0"/>
          <c:cat>
            <c:strRef>
              <c:f>'Wait Times'!$I$6:$I$14</c:f>
              <c:strCache>
                <c:ptCount val="9"/>
                <c:pt idx="0">
                  <c:v>10 - 19</c:v>
                </c:pt>
                <c:pt idx="1">
                  <c:v>20 - 29</c:v>
                </c:pt>
                <c:pt idx="2">
                  <c:v>30 - 39</c:v>
                </c:pt>
                <c:pt idx="3">
                  <c:v>40 - 49</c:v>
                </c:pt>
                <c:pt idx="4">
                  <c:v>50 - 59</c:v>
                </c:pt>
                <c:pt idx="5">
                  <c:v>60 - 69</c:v>
                </c:pt>
                <c:pt idx="6">
                  <c:v>70 - 79</c:v>
                </c:pt>
                <c:pt idx="7">
                  <c:v>80 - 89</c:v>
                </c:pt>
                <c:pt idx="8">
                  <c:v>90 - 99</c:v>
                </c:pt>
              </c:strCache>
            </c:strRef>
          </c:cat>
          <c:val>
            <c:numRef>
              <c:f>'Wait Times'!$J$6:$J$14</c:f>
              <c:numCache>
                <c:formatCode>General</c:formatCode>
                <c:ptCount val="9"/>
                <c:pt idx="0">
                  <c:v>9</c:v>
                </c:pt>
                <c:pt idx="1">
                  <c:v>11</c:v>
                </c:pt>
                <c:pt idx="2">
                  <c:v>6</c:v>
                </c:pt>
                <c:pt idx="3">
                  <c:v>6</c:v>
                </c:pt>
                <c:pt idx="4">
                  <c:v>3</c:v>
                </c:pt>
                <c:pt idx="5">
                  <c:v>7</c:v>
                </c:pt>
                <c:pt idx="6">
                  <c:v>3</c:v>
                </c:pt>
                <c:pt idx="7">
                  <c:v>2</c:v>
                </c:pt>
                <c:pt idx="8">
                  <c:v>3</c:v>
                </c:pt>
              </c:numCache>
            </c:numRef>
          </c:val>
          <c:extLst>
            <c:ext xmlns:c16="http://schemas.microsoft.com/office/drawing/2014/chart" uri="{C3380CC4-5D6E-409C-BE32-E72D297353CC}">
              <c16:uniqueId val="{00000000-67CF-4E8F-825B-1510A046A535}"/>
            </c:ext>
          </c:extLst>
        </c:ser>
        <c:ser>
          <c:idx val="1"/>
          <c:order val="1"/>
          <c:spPr>
            <a:solidFill>
              <a:schemeClr val="accent2"/>
            </a:solidFill>
            <a:ln>
              <a:noFill/>
            </a:ln>
            <a:effectLst/>
          </c:spPr>
          <c:invertIfNegative val="0"/>
          <c:cat>
            <c:strRef>
              <c:f>'Wait Times'!$I$6:$I$14</c:f>
              <c:strCache>
                <c:ptCount val="9"/>
                <c:pt idx="0">
                  <c:v>10 - 19</c:v>
                </c:pt>
                <c:pt idx="1">
                  <c:v>20 - 29</c:v>
                </c:pt>
                <c:pt idx="2">
                  <c:v>30 - 39</c:v>
                </c:pt>
                <c:pt idx="3">
                  <c:v>40 - 49</c:v>
                </c:pt>
                <c:pt idx="4">
                  <c:v>50 - 59</c:v>
                </c:pt>
                <c:pt idx="5">
                  <c:v>60 - 69</c:v>
                </c:pt>
                <c:pt idx="6">
                  <c:v>70 - 79</c:v>
                </c:pt>
                <c:pt idx="7">
                  <c:v>80 - 89</c:v>
                </c:pt>
                <c:pt idx="8">
                  <c:v>90 - 99</c:v>
                </c:pt>
              </c:strCache>
            </c:strRef>
          </c:cat>
          <c:val>
            <c:numRef>
              <c:f>'Wait Times'!$K$6:$K$14</c:f>
              <c:numCache>
                <c:formatCode>General</c:formatCode>
                <c:ptCount val="9"/>
              </c:numCache>
            </c:numRef>
          </c:val>
          <c:extLst>
            <c:ext xmlns:c16="http://schemas.microsoft.com/office/drawing/2014/chart" uri="{C3380CC4-5D6E-409C-BE32-E72D297353CC}">
              <c16:uniqueId val="{00000001-67CF-4E8F-825B-1510A046A535}"/>
            </c:ext>
          </c:extLst>
        </c:ser>
        <c:ser>
          <c:idx val="2"/>
          <c:order val="2"/>
          <c:tx>
            <c:v>5 Drivers</c:v>
          </c:tx>
          <c:spPr>
            <a:solidFill>
              <a:schemeClr val="accent4"/>
            </a:solidFill>
            <a:ln>
              <a:noFill/>
            </a:ln>
            <a:effectLst/>
          </c:spPr>
          <c:invertIfNegative val="0"/>
          <c:cat>
            <c:strRef>
              <c:f>'Wait Times'!$I$6:$I$14</c:f>
              <c:strCache>
                <c:ptCount val="9"/>
                <c:pt idx="0">
                  <c:v>10 - 19</c:v>
                </c:pt>
                <c:pt idx="1">
                  <c:v>20 - 29</c:v>
                </c:pt>
                <c:pt idx="2">
                  <c:v>30 - 39</c:v>
                </c:pt>
                <c:pt idx="3">
                  <c:v>40 - 49</c:v>
                </c:pt>
                <c:pt idx="4">
                  <c:v>50 - 59</c:v>
                </c:pt>
                <c:pt idx="5">
                  <c:v>60 - 69</c:v>
                </c:pt>
                <c:pt idx="6">
                  <c:v>70 - 79</c:v>
                </c:pt>
                <c:pt idx="7">
                  <c:v>80 - 89</c:v>
                </c:pt>
                <c:pt idx="8">
                  <c:v>90 - 99</c:v>
                </c:pt>
              </c:strCache>
            </c:strRef>
          </c:cat>
          <c:val>
            <c:numRef>
              <c:f>'Wait Times'!$L$6:$L$14</c:f>
              <c:numCache>
                <c:formatCode>General</c:formatCode>
                <c:ptCount val="9"/>
                <c:pt idx="0">
                  <c:v>8</c:v>
                </c:pt>
                <c:pt idx="1">
                  <c:v>23</c:v>
                </c:pt>
                <c:pt idx="2">
                  <c:v>8</c:v>
                </c:pt>
                <c:pt idx="3">
                  <c:v>5</c:v>
                </c:pt>
                <c:pt idx="4">
                  <c:v>4</c:v>
                </c:pt>
                <c:pt idx="5">
                  <c:v>1</c:v>
                </c:pt>
                <c:pt idx="6">
                  <c:v>1</c:v>
                </c:pt>
                <c:pt idx="7">
                  <c:v>0</c:v>
                </c:pt>
                <c:pt idx="8">
                  <c:v>0</c:v>
                </c:pt>
              </c:numCache>
            </c:numRef>
          </c:val>
          <c:extLst>
            <c:ext xmlns:c16="http://schemas.microsoft.com/office/drawing/2014/chart" uri="{C3380CC4-5D6E-409C-BE32-E72D297353CC}">
              <c16:uniqueId val="{00000002-67CF-4E8F-825B-1510A046A535}"/>
            </c:ext>
          </c:extLst>
        </c:ser>
        <c:ser>
          <c:idx val="3"/>
          <c:order val="3"/>
          <c:spPr>
            <a:solidFill>
              <a:schemeClr val="accent4"/>
            </a:solidFill>
            <a:ln>
              <a:noFill/>
            </a:ln>
            <a:effectLst/>
          </c:spPr>
          <c:invertIfNegative val="0"/>
          <c:cat>
            <c:strRef>
              <c:f>'Wait Times'!$I$6:$I$14</c:f>
              <c:strCache>
                <c:ptCount val="9"/>
                <c:pt idx="0">
                  <c:v>10 - 19</c:v>
                </c:pt>
                <c:pt idx="1">
                  <c:v>20 - 29</c:v>
                </c:pt>
                <c:pt idx="2">
                  <c:v>30 - 39</c:v>
                </c:pt>
                <c:pt idx="3">
                  <c:v>40 - 49</c:v>
                </c:pt>
                <c:pt idx="4">
                  <c:v>50 - 59</c:v>
                </c:pt>
                <c:pt idx="5">
                  <c:v>60 - 69</c:v>
                </c:pt>
                <c:pt idx="6">
                  <c:v>70 - 79</c:v>
                </c:pt>
                <c:pt idx="7">
                  <c:v>80 - 89</c:v>
                </c:pt>
                <c:pt idx="8">
                  <c:v>90 - 99</c:v>
                </c:pt>
              </c:strCache>
            </c:strRef>
          </c:cat>
          <c:val>
            <c:numRef>
              <c:f>'Wait Times'!$M$6:$M$14</c:f>
              <c:numCache>
                <c:formatCode>General</c:formatCode>
                <c:ptCount val="9"/>
              </c:numCache>
            </c:numRef>
          </c:val>
          <c:extLst>
            <c:ext xmlns:c16="http://schemas.microsoft.com/office/drawing/2014/chart" uri="{C3380CC4-5D6E-409C-BE32-E72D297353CC}">
              <c16:uniqueId val="{00000003-67CF-4E8F-825B-1510A046A535}"/>
            </c:ext>
          </c:extLst>
        </c:ser>
        <c:dLbls>
          <c:showLegendKey val="0"/>
          <c:showVal val="0"/>
          <c:showCatName val="0"/>
          <c:showSerName val="0"/>
          <c:showPercent val="0"/>
          <c:showBubbleSize val="0"/>
        </c:dLbls>
        <c:gapWidth val="219"/>
        <c:overlap val="-27"/>
        <c:axId val="1936127599"/>
        <c:axId val="1936134671"/>
      </c:barChart>
      <c:catAx>
        <c:axId val="193612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134671"/>
        <c:crosses val="autoZero"/>
        <c:auto val="1"/>
        <c:lblAlgn val="ctr"/>
        <c:lblOffset val="100"/>
        <c:noMultiLvlLbl val="0"/>
      </c:catAx>
      <c:valAx>
        <c:axId val="193613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127599"/>
        <c:crosses val="autoZero"/>
        <c:crossBetween val="between"/>
      </c:valAx>
      <c:spPr>
        <a:noFill/>
        <a:ln>
          <a:noFill/>
        </a:ln>
        <a:effectLst/>
      </c:spPr>
    </c:plotArea>
    <c:legend>
      <c:legendPos val="b"/>
      <c:legendEntry>
        <c:idx val="1"/>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Scatter</a:t>
            </a:r>
            <a:r>
              <a:rPr lang="en-US" baseline="0"/>
              <a:t> Plot for TV Ads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Cost of TV Ads</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olid"/>
              </a:ln>
              <a:effectLst/>
            </c:spPr>
            <c:trendlineType val="linear"/>
            <c:dispRSqr val="0"/>
            <c:dispEq val="0"/>
          </c:trendline>
          <c:xVal>
            <c:strRef>
              <c:f>'Marketing Cost'!$A$2:$A$13</c:f>
              <c:strCache>
                <c:ptCount val="12"/>
                <c:pt idx="0">
                  <c:v>January </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xVal>
          <c:yVal>
            <c:numRef>
              <c:f>'Marketing Cost'!$B$2:$B$13</c:f>
              <c:numCache>
                <c:formatCode>"$"#,##0_);[Red]\("$"#,##0\)</c:formatCode>
                <c:ptCount val="12"/>
                <c:pt idx="0">
                  <c:v>1000</c:v>
                </c:pt>
                <c:pt idx="1">
                  <c:v>1000</c:v>
                </c:pt>
                <c:pt idx="2">
                  <c:v>800</c:v>
                </c:pt>
                <c:pt idx="3">
                  <c:v>2100</c:v>
                </c:pt>
                <c:pt idx="4">
                  <c:v>2000</c:v>
                </c:pt>
                <c:pt idx="5">
                  <c:v>1800</c:v>
                </c:pt>
                <c:pt idx="6">
                  <c:v>1500</c:v>
                </c:pt>
                <c:pt idx="7">
                  <c:v>2200</c:v>
                </c:pt>
                <c:pt idx="8">
                  <c:v>1897</c:v>
                </c:pt>
                <c:pt idx="9">
                  <c:v>2130</c:v>
                </c:pt>
                <c:pt idx="10">
                  <c:v>2000</c:v>
                </c:pt>
                <c:pt idx="11">
                  <c:v>2000</c:v>
                </c:pt>
              </c:numCache>
            </c:numRef>
          </c:yVal>
          <c:smooth val="0"/>
          <c:extLst>
            <c:ext xmlns:c16="http://schemas.microsoft.com/office/drawing/2014/chart" uri="{C3380CC4-5D6E-409C-BE32-E72D297353CC}">
              <c16:uniqueId val="{00000001-D577-4E87-AA05-6EAC48FAF407}"/>
            </c:ext>
          </c:extLst>
        </c:ser>
        <c:ser>
          <c:idx val="1"/>
          <c:order val="1"/>
          <c:tx>
            <c:v>Pizza Sold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olid"/>
              </a:ln>
              <a:effectLst/>
            </c:spPr>
            <c:trendlineType val="linear"/>
            <c:dispRSqr val="0"/>
            <c:dispEq val="0"/>
          </c:trendline>
          <c:xVal>
            <c:strRef>
              <c:f>'Marketing Cost'!$A$2:$A$13</c:f>
              <c:strCache>
                <c:ptCount val="12"/>
                <c:pt idx="0">
                  <c:v>January </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xVal>
          <c:yVal>
            <c:numRef>
              <c:f>'Marketing Cost'!$D$2:$D$13</c:f>
              <c:numCache>
                <c:formatCode>General</c:formatCode>
                <c:ptCount val="12"/>
                <c:pt idx="0">
                  <c:v>1400</c:v>
                </c:pt>
                <c:pt idx="1">
                  <c:v>1223</c:v>
                </c:pt>
                <c:pt idx="2">
                  <c:v>998</c:v>
                </c:pt>
                <c:pt idx="3">
                  <c:v>1500</c:v>
                </c:pt>
                <c:pt idx="4">
                  <c:v>1456</c:v>
                </c:pt>
                <c:pt idx="5">
                  <c:v>1549</c:v>
                </c:pt>
                <c:pt idx="6">
                  <c:v>1345</c:v>
                </c:pt>
                <c:pt idx="7">
                  <c:v>1898</c:v>
                </c:pt>
                <c:pt idx="8">
                  <c:v>1865</c:v>
                </c:pt>
                <c:pt idx="9">
                  <c:v>1994</c:v>
                </c:pt>
                <c:pt idx="10">
                  <c:v>1723</c:v>
                </c:pt>
                <c:pt idx="11">
                  <c:v>1823</c:v>
                </c:pt>
              </c:numCache>
            </c:numRef>
          </c:yVal>
          <c:smooth val="0"/>
          <c:extLst>
            <c:ext xmlns:c16="http://schemas.microsoft.com/office/drawing/2014/chart" uri="{C3380CC4-5D6E-409C-BE32-E72D297353CC}">
              <c16:uniqueId val="{00000003-D577-4E87-AA05-6EAC48FAF407}"/>
            </c:ext>
          </c:extLst>
        </c:ser>
        <c:dLbls>
          <c:showLegendKey val="0"/>
          <c:showVal val="0"/>
          <c:showCatName val="0"/>
          <c:showSerName val="0"/>
          <c:showPercent val="0"/>
          <c:showBubbleSize val="0"/>
        </c:dLbls>
        <c:axId val="1855603311"/>
        <c:axId val="1855603727"/>
      </c:scatterChart>
      <c:valAx>
        <c:axId val="185560331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603727"/>
        <c:crosses val="autoZero"/>
        <c:crossBetween val="midCat"/>
      </c:valAx>
      <c:valAx>
        <c:axId val="185560372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60331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Scatter</a:t>
            </a:r>
            <a:r>
              <a:rPr lang="en-US" baseline="0"/>
              <a:t> Plot for Radio Ads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Cost of Radio Ads</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olid"/>
              </a:ln>
              <a:effectLst/>
            </c:spPr>
            <c:trendlineType val="linear"/>
            <c:dispRSqr val="0"/>
            <c:dispEq val="0"/>
          </c:trendline>
          <c:xVal>
            <c:strRef>
              <c:f>'Marketing Cost'!$A$2:$A$13</c:f>
              <c:strCache>
                <c:ptCount val="12"/>
                <c:pt idx="0">
                  <c:v>January </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xVal>
          <c:yVal>
            <c:numRef>
              <c:f>'Marketing Cost'!$C$2:$C$13</c:f>
              <c:numCache>
                <c:formatCode>"$"#,##0_);[Red]\("$"#,##0\)</c:formatCode>
                <c:ptCount val="12"/>
                <c:pt idx="0">
                  <c:v>300</c:v>
                </c:pt>
                <c:pt idx="1">
                  <c:v>320</c:v>
                </c:pt>
                <c:pt idx="2">
                  <c:v>400</c:v>
                </c:pt>
                <c:pt idx="3">
                  <c:v>380</c:v>
                </c:pt>
                <c:pt idx="4">
                  <c:v>200</c:v>
                </c:pt>
                <c:pt idx="5">
                  <c:v>250</c:v>
                </c:pt>
                <c:pt idx="6">
                  <c:v>200</c:v>
                </c:pt>
                <c:pt idx="7">
                  <c:v>400</c:v>
                </c:pt>
                <c:pt idx="8">
                  <c:v>150</c:v>
                </c:pt>
                <c:pt idx="9">
                  <c:v>320</c:v>
                </c:pt>
                <c:pt idx="10">
                  <c:v>400</c:v>
                </c:pt>
                <c:pt idx="11">
                  <c:v>320</c:v>
                </c:pt>
              </c:numCache>
            </c:numRef>
          </c:yVal>
          <c:smooth val="0"/>
          <c:extLst>
            <c:ext xmlns:c16="http://schemas.microsoft.com/office/drawing/2014/chart" uri="{C3380CC4-5D6E-409C-BE32-E72D297353CC}">
              <c16:uniqueId val="{00000001-2248-4397-B914-662B4B294623}"/>
            </c:ext>
          </c:extLst>
        </c:ser>
        <c:ser>
          <c:idx val="1"/>
          <c:order val="1"/>
          <c:tx>
            <c:v>Pizza Sold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olid"/>
              </a:ln>
              <a:effectLst/>
            </c:spPr>
            <c:trendlineType val="linear"/>
            <c:dispRSqr val="0"/>
            <c:dispEq val="0"/>
          </c:trendline>
          <c:xVal>
            <c:strRef>
              <c:f>'Marketing Cost'!$A$2:$A$13</c:f>
              <c:strCache>
                <c:ptCount val="12"/>
                <c:pt idx="0">
                  <c:v>January </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xVal>
          <c:yVal>
            <c:numRef>
              <c:f>'Marketing Cost'!$D$2:$D$13</c:f>
              <c:numCache>
                <c:formatCode>General</c:formatCode>
                <c:ptCount val="12"/>
                <c:pt idx="0">
                  <c:v>1400</c:v>
                </c:pt>
                <c:pt idx="1">
                  <c:v>1223</c:v>
                </c:pt>
                <c:pt idx="2">
                  <c:v>998</c:v>
                </c:pt>
                <c:pt idx="3">
                  <c:v>1500</c:v>
                </c:pt>
                <c:pt idx="4">
                  <c:v>1456</c:v>
                </c:pt>
                <c:pt idx="5">
                  <c:v>1549</c:v>
                </c:pt>
                <c:pt idx="6">
                  <c:v>1345</c:v>
                </c:pt>
                <c:pt idx="7">
                  <c:v>1898</c:v>
                </c:pt>
                <c:pt idx="8">
                  <c:v>1865</c:v>
                </c:pt>
                <c:pt idx="9">
                  <c:v>1994</c:v>
                </c:pt>
                <c:pt idx="10">
                  <c:v>1723</c:v>
                </c:pt>
                <c:pt idx="11">
                  <c:v>1823</c:v>
                </c:pt>
              </c:numCache>
            </c:numRef>
          </c:yVal>
          <c:smooth val="0"/>
          <c:extLst>
            <c:ext xmlns:c16="http://schemas.microsoft.com/office/drawing/2014/chart" uri="{C3380CC4-5D6E-409C-BE32-E72D297353CC}">
              <c16:uniqueId val="{00000003-2248-4397-B914-662B4B294623}"/>
            </c:ext>
          </c:extLst>
        </c:ser>
        <c:dLbls>
          <c:showLegendKey val="0"/>
          <c:showVal val="0"/>
          <c:showCatName val="0"/>
          <c:showSerName val="0"/>
          <c:showPercent val="0"/>
          <c:showBubbleSize val="0"/>
        </c:dLbls>
        <c:axId val="1929367071"/>
        <c:axId val="1929357503"/>
      </c:scatterChart>
      <c:valAx>
        <c:axId val="192936707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357503"/>
        <c:crosses val="autoZero"/>
        <c:crossBetween val="midCat"/>
      </c:valAx>
      <c:valAx>
        <c:axId val="192935750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36707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a:latin typeface="Times New Roman" panose="02020603050405020304" pitchFamily="18" charset="0"/>
                <a:cs typeface="Times New Roman" panose="02020603050405020304" pitchFamily="18" charset="0"/>
              </a:rPr>
              <a:t>Histogram</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'Customer Age'!$G$4:$G$12</c:f>
              <c:strCache>
                <c:ptCount val="9"/>
                <c:pt idx="0">
                  <c:v>10 - 19</c:v>
                </c:pt>
                <c:pt idx="1">
                  <c:v>20 - 29</c:v>
                </c:pt>
                <c:pt idx="2">
                  <c:v>30 - 39</c:v>
                </c:pt>
                <c:pt idx="3">
                  <c:v>40 - 49</c:v>
                </c:pt>
                <c:pt idx="4">
                  <c:v>50 -59</c:v>
                </c:pt>
                <c:pt idx="5">
                  <c:v>60 - 69</c:v>
                </c:pt>
                <c:pt idx="6">
                  <c:v>70 -79</c:v>
                </c:pt>
                <c:pt idx="7">
                  <c:v>80 - 89</c:v>
                </c:pt>
                <c:pt idx="8">
                  <c:v>90 - 99</c:v>
                </c:pt>
              </c:strCache>
            </c:strRef>
          </c:cat>
          <c:val>
            <c:numRef>
              <c:f>'Customer Age'!$H$4:$H$12</c:f>
              <c:numCache>
                <c:formatCode>General</c:formatCode>
                <c:ptCount val="9"/>
                <c:pt idx="0">
                  <c:v>3</c:v>
                </c:pt>
                <c:pt idx="1">
                  <c:v>22</c:v>
                </c:pt>
                <c:pt idx="2">
                  <c:v>9</c:v>
                </c:pt>
                <c:pt idx="3">
                  <c:v>1</c:v>
                </c:pt>
                <c:pt idx="4">
                  <c:v>2</c:v>
                </c:pt>
                <c:pt idx="5">
                  <c:v>1</c:v>
                </c:pt>
                <c:pt idx="6">
                  <c:v>0</c:v>
                </c:pt>
                <c:pt idx="7">
                  <c:v>5</c:v>
                </c:pt>
                <c:pt idx="8">
                  <c:v>1</c:v>
                </c:pt>
              </c:numCache>
            </c:numRef>
          </c:val>
          <c:extLst>
            <c:ext xmlns:c16="http://schemas.microsoft.com/office/drawing/2014/chart" uri="{C3380CC4-5D6E-409C-BE32-E72D297353CC}">
              <c16:uniqueId val="{00000000-BE16-4CFE-8CCF-136F83CEB274}"/>
            </c:ext>
          </c:extLst>
        </c:ser>
        <c:dLbls>
          <c:showLegendKey val="0"/>
          <c:showVal val="0"/>
          <c:showCatName val="0"/>
          <c:showSerName val="0"/>
          <c:showPercent val="0"/>
          <c:showBubbleSize val="0"/>
        </c:dLbls>
        <c:gapWidth val="219"/>
        <c:overlap val="-27"/>
        <c:axId val="2087739455"/>
        <c:axId val="2087749023"/>
      </c:barChart>
      <c:catAx>
        <c:axId val="208773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749023"/>
        <c:crosses val="autoZero"/>
        <c:auto val="1"/>
        <c:lblAlgn val="ctr"/>
        <c:lblOffset val="100"/>
        <c:noMultiLvlLbl val="0"/>
      </c:catAx>
      <c:valAx>
        <c:axId val="208774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739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63551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133923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25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643607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124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90214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778111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74262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341705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8149-7622-487D-AF66-C73B1CC0384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104969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F08149-7622-487D-AF66-C73B1CC0384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169161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F08149-7622-487D-AF66-C73B1CC03840}"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88357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F08149-7622-487D-AF66-C73B1CC03840}"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26195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08149-7622-487D-AF66-C73B1CC03840}"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71957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F08149-7622-487D-AF66-C73B1CC0384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10454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F08149-7622-487D-AF66-C73B1CC0384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293A4-C0D3-437D-8EE6-01174E1B0BEB}" type="slidenum">
              <a:rPr lang="en-US" smtClean="0"/>
              <a:t>‹#›</a:t>
            </a:fld>
            <a:endParaRPr lang="en-US"/>
          </a:p>
        </p:txBody>
      </p:sp>
    </p:spTree>
    <p:extLst>
      <p:ext uri="{BB962C8B-B14F-4D97-AF65-F5344CB8AC3E}">
        <p14:creationId xmlns:p14="http://schemas.microsoft.com/office/powerpoint/2010/main" val="252338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F08149-7622-487D-AF66-C73B1CC03840}" type="datetimeFigureOut">
              <a:rPr lang="en-US" smtClean="0"/>
              <a:t>10/4/2022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8293A4-C0D3-437D-8EE6-01174E1B0BEB}" type="slidenum">
              <a:rPr lang="en-US" smtClean="0"/>
              <a:t>‹#›</a:t>
            </a:fld>
            <a:endParaRPr lang="en-US"/>
          </a:p>
        </p:txBody>
      </p:sp>
    </p:spTree>
    <p:extLst>
      <p:ext uri="{BB962C8B-B14F-4D97-AF65-F5344CB8AC3E}">
        <p14:creationId xmlns:p14="http://schemas.microsoft.com/office/powerpoint/2010/main" val="3794400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DA1DDD-ECA3-6CD8-169E-9389CD176BA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PowerPoint Presentation</a:t>
            </a:r>
          </a:p>
        </p:txBody>
      </p:sp>
      <p:sp>
        <p:nvSpPr>
          <p:cNvPr id="5" name="Content Placeholder 4">
            <a:extLst>
              <a:ext uri="{FF2B5EF4-FFF2-40B4-BE49-F238E27FC236}">
                <a16:creationId xmlns:a16="http://schemas.microsoft.com/office/drawing/2014/main" id="{4EC5BB83-9796-C7B1-FAEB-DC86328690F7}"/>
              </a:ext>
            </a:extLst>
          </p:cNvPr>
          <p:cNvSpPr>
            <a:spLocks noGrp="1"/>
          </p:cNvSpPr>
          <p:nvPr>
            <p:ph idx="1"/>
          </p:nvPr>
        </p:nvSpPr>
        <p:spPr/>
        <p:txBody>
          <a:bodyPr/>
          <a:lstStyle/>
          <a:p>
            <a:pPr marL="0" marR="0" indent="0" algn="ctr">
              <a:lnSpc>
                <a:spcPct val="200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 Project</a:t>
            </a:r>
          </a:p>
          <a:p>
            <a:pPr marL="0" marR="0" indent="0" algn="ctr">
              <a:lnSpc>
                <a:spcPct val="200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Joshua Campbell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University of Arkansas Grantham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Mathematical Statistics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1678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3892-DC78-5992-4AC0-E93BEFB5CB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 3</a:t>
            </a:r>
            <a:endParaRPr lang="en-US" dirty="0"/>
          </a:p>
        </p:txBody>
      </p:sp>
      <p:sp>
        <p:nvSpPr>
          <p:cNvPr id="3" name="Content Placeholder 2">
            <a:extLst>
              <a:ext uri="{FF2B5EF4-FFF2-40B4-BE49-F238E27FC236}">
                <a16:creationId xmlns:a16="http://schemas.microsoft.com/office/drawing/2014/main" id="{7C1F8304-4AA4-4DF6-7714-FBE420EC097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Histogram</a:t>
            </a:r>
            <a:r>
              <a:rPr lang="en-US" dirty="0"/>
              <a:t> </a:t>
            </a:r>
          </a:p>
          <a:p>
            <a:pPr marL="0" indent="0">
              <a:buNone/>
            </a:pPr>
            <a:endParaRPr lang="en-US" dirty="0"/>
          </a:p>
        </p:txBody>
      </p:sp>
      <p:graphicFrame>
        <p:nvGraphicFramePr>
          <p:cNvPr id="5" name="Chart 4">
            <a:extLst>
              <a:ext uri="{FF2B5EF4-FFF2-40B4-BE49-F238E27FC236}">
                <a16:creationId xmlns:a16="http://schemas.microsoft.com/office/drawing/2014/main" id="{7B8C35E4-E7EE-F0B2-B86D-531F0718DB1B}"/>
              </a:ext>
            </a:extLst>
          </p:cNvPr>
          <p:cNvGraphicFramePr>
            <a:graphicFrameLocks/>
          </p:cNvGraphicFramePr>
          <p:nvPr>
            <p:extLst>
              <p:ext uri="{D42A27DB-BD31-4B8C-83A1-F6EECF244321}">
                <p14:modId xmlns:p14="http://schemas.microsoft.com/office/powerpoint/2010/main" val="4179491382"/>
              </p:ext>
            </p:extLst>
          </p:nvPr>
        </p:nvGraphicFramePr>
        <p:xfrm>
          <a:off x="1484243" y="2411897"/>
          <a:ext cx="7964557" cy="42274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9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C828-573A-8E3E-4777-508AE42FBD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a:t>
            </a:r>
            <a:r>
              <a:rPr lang="en-US" dirty="0"/>
              <a:t> 4</a:t>
            </a:r>
          </a:p>
        </p:txBody>
      </p:sp>
      <p:sp>
        <p:nvSpPr>
          <p:cNvPr id="3" name="Content Placeholder 2">
            <a:extLst>
              <a:ext uri="{FF2B5EF4-FFF2-40B4-BE49-F238E27FC236}">
                <a16:creationId xmlns:a16="http://schemas.microsoft.com/office/drawing/2014/main" id="{55B6AB75-04B9-6A91-67D2-2EFCE144B5C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company does not offer more topping combinations than their competitor. It offers a total of 1140 combinations as calculated below;</a:t>
            </a:r>
          </a:p>
          <a:p>
            <a:pPr marL="0" indent="0">
              <a:buNone/>
            </a:pPr>
            <a:r>
              <a:rPr lang="en-US" sz="1800" b="1" i="0" u="none" strike="noStrike" dirty="0">
                <a:effectLst/>
                <a:latin typeface="Times New Roman" panose="02020603050405020304" pitchFamily="18" charset="0"/>
                <a:cs typeface="Times New Roman" panose="02020603050405020304" pitchFamily="18" charset="0"/>
              </a:rPr>
              <a:t>Combinations</a:t>
            </a:r>
            <a:r>
              <a:rPr lang="en-US"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COMBIN(20,3)</a:t>
            </a:r>
          </a:p>
          <a:p>
            <a:pPr marL="0" indent="0">
              <a:buNone/>
            </a:pPr>
            <a:r>
              <a:rPr lang="en-US" sz="1800" b="1" dirty="0">
                <a:latin typeface="Times New Roman" panose="02020603050405020304" pitchFamily="18" charset="0"/>
                <a:cs typeface="Times New Roman" panose="02020603050405020304" pitchFamily="18" charset="0"/>
              </a:rPr>
              <a:t>	          = 1140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1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1992-0E88-A927-C78B-1FF8A9A2B1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 5</a:t>
            </a:r>
          </a:p>
        </p:txBody>
      </p:sp>
      <p:sp>
        <p:nvSpPr>
          <p:cNvPr id="3" name="Content Placeholder 2">
            <a:extLst>
              <a:ext uri="{FF2B5EF4-FFF2-40B4-BE49-F238E27FC236}">
                <a16:creationId xmlns:a16="http://schemas.microsoft.com/office/drawing/2014/main" id="{32851AEC-6E93-FBAB-5277-C4B77A2CC1F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Z-score calculated in the excel sheet is 0.36.</a:t>
            </a:r>
          </a:p>
          <a:p>
            <a:pPr marL="0" indent="0">
              <a:buNone/>
            </a:pPr>
            <a:r>
              <a:rPr lang="en-US" dirty="0">
                <a:latin typeface="Times New Roman" panose="02020603050405020304" pitchFamily="18" charset="0"/>
                <a:cs typeface="Times New Roman" panose="02020603050405020304" pitchFamily="18" charset="0"/>
              </a:rPr>
              <a:t>The percentage of competitor’s Pizza prices that are lower is 11.1%.</a:t>
            </a:r>
          </a:p>
          <a:p>
            <a:pPr marL="0" indent="0">
              <a:buNone/>
            </a:pPr>
            <a:r>
              <a:rPr lang="en-US" dirty="0">
                <a:latin typeface="Times New Roman" panose="02020603050405020304" pitchFamily="18" charset="0"/>
                <a:cs typeface="Times New Roman" panose="02020603050405020304" pitchFamily="18" charset="0"/>
              </a:rPr>
              <a:t>They have been calculated in Excel as shown below:</a:t>
            </a:r>
          </a:p>
          <a:p>
            <a:pPr marL="0" indent="0">
              <a:buNone/>
            </a:pPr>
            <a:r>
              <a:rPr lang="en-US" dirty="0"/>
              <a:t> </a:t>
            </a:r>
          </a:p>
        </p:txBody>
      </p:sp>
      <p:graphicFrame>
        <p:nvGraphicFramePr>
          <p:cNvPr id="4" name="Table 3">
            <a:extLst>
              <a:ext uri="{FF2B5EF4-FFF2-40B4-BE49-F238E27FC236}">
                <a16:creationId xmlns:a16="http://schemas.microsoft.com/office/drawing/2014/main" id="{BD6DFC4E-75A0-BB08-1925-7CBDF835532B}"/>
              </a:ext>
            </a:extLst>
          </p:cNvPr>
          <p:cNvGraphicFramePr>
            <a:graphicFrameLocks noGrp="1"/>
          </p:cNvGraphicFramePr>
          <p:nvPr>
            <p:extLst>
              <p:ext uri="{D42A27DB-BD31-4B8C-83A1-F6EECF244321}">
                <p14:modId xmlns:p14="http://schemas.microsoft.com/office/powerpoint/2010/main" val="1847748928"/>
              </p:ext>
            </p:extLst>
          </p:nvPr>
        </p:nvGraphicFramePr>
        <p:xfrm>
          <a:off x="2027583" y="3272631"/>
          <a:ext cx="5393634" cy="2828925"/>
        </p:xfrm>
        <a:graphic>
          <a:graphicData uri="http://schemas.openxmlformats.org/drawingml/2006/table">
            <a:tbl>
              <a:tblPr>
                <a:tableStyleId>{5C22544A-7EE6-4342-B048-85BDC9FD1C3A}</a:tableStyleId>
              </a:tblPr>
              <a:tblGrid>
                <a:gridCol w="2337493">
                  <a:extLst>
                    <a:ext uri="{9D8B030D-6E8A-4147-A177-3AD203B41FA5}">
                      <a16:colId xmlns:a16="http://schemas.microsoft.com/office/drawing/2014/main" val="2107358815"/>
                    </a:ext>
                  </a:extLst>
                </a:gridCol>
                <a:gridCol w="3056141">
                  <a:extLst>
                    <a:ext uri="{9D8B030D-6E8A-4147-A177-3AD203B41FA5}">
                      <a16:colId xmlns:a16="http://schemas.microsoft.com/office/drawing/2014/main" val="3464195136"/>
                    </a:ext>
                  </a:extLst>
                </a:gridCol>
              </a:tblGrid>
              <a:tr h="282786">
                <a:tc>
                  <a:txBody>
                    <a:bodyPr/>
                    <a:lstStyle/>
                    <a:p>
                      <a:pPr algn="ctr" fontAlgn="b"/>
                      <a:r>
                        <a:rPr lang="en-US" sz="2000" u="none" strike="noStrike">
                          <a:effectLst/>
                          <a:latin typeface="Times New Roman" panose="02020603050405020304" pitchFamily="18" charset="0"/>
                          <a:cs typeface="Times New Roman" panose="02020603050405020304" pitchFamily="18" charset="0"/>
                        </a:rPr>
                        <a:t>Z-score </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z=(X-</a:t>
                      </a:r>
                      <a:r>
                        <a:rPr lang="el-GR" sz="2000" u="none" strike="noStrike">
                          <a:effectLst/>
                          <a:latin typeface="Times New Roman" panose="02020603050405020304" pitchFamily="18" charset="0"/>
                          <a:cs typeface="Times New Roman" panose="02020603050405020304" pitchFamily="18" charset="0"/>
                        </a:rPr>
                        <a:t>μ)/σ</a:t>
                      </a:r>
                      <a:endParaRPr lang="el-GR"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57068308"/>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(12-10.99) / 2.8</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13162401"/>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0.360714286</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91426465"/>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98887257"/>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0501816"/>
                  </a:ext>
                </a:extLst>
              </a:tr>
              <a:tr h="282786">
                <a:tc>
                  <a:txBody>
                    <a:bodyPr/>
                    <a:lstStyle/>
                    <a:p>
                      <a:pPr algn="ctr" fontAlgn="b"/>
                      <a:r>
                        <a:rPr lang="en-US" sz="2000" u="none" strike="noStrike">
                          <a:effectLst/>
                          <a:latin typeface="Times New Roman" panose="02020603050405020304" pitchFamily="18" charset="0"/>
                          <a:cs typeface="Times New Roman" panose="02020603050405020304" pitchFamily="18" charset="0"/>
                        </a:rPr>
                        <a:t>Percentage </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Price / Total Value</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90164067"/>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$12/(3*0.36)</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69068473"/>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11.11111111</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34188585"/>
                  </a:ext>
                </a:extLst>
              </a:tr>
              <a:tr h="282786">
                <a:tc>
                  <a:txBody>
                    <a:bodyPr/>
                    <a:lstStyle/>
                    <a:p>
                      <a:pPr algn="ctr"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11.10%</a:t>
                      </a:r>
                      <a:endParaRPr lang="en-US" sz="20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216987427"/>
                  </a:ext>
                </a:extLst>
              </a:tr>
            </a:tbl>
          </a:graphicData>
        </a:graphic>
      </p:graphicFrame>
    </p:spTree>
    <p:extLst>
      <p:ext uri="{BB962C8B-B14F-4D97-AF65-F5344CB8AC3E}">
        <p14:creationId xmlns:p14="http://schemas.microsoft.com/office/powerpoint/2010/main" val="324452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EA93-7302-1CA7-7EFA-ABF13CC52F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r>
              <a:rPr lang="en-US" dirty="0"/>
              <a:t> </a:t>
            </a:r>
          </a:p>
        </p:txBody>
      </p:sp>
      <p:sp>
        <p:nvSpPr>
          <p:cNvPr id="3" name="Content Placeholder 2">
            <a:extLst>
              <a:ext uri="{FF2B5EF4-FFF2-40B4-BE49-F238E27FC236}">
                <a16:creationId xmlns:a16="http://schemas.microsoft.com/office/drawing/2014/main" id="{4E4E85F1-2282-50B5-EADE-C010C4D06A0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All the tables and diagrams appearing in the sections above have been exported from the Excel sheet where the data analysis and visualization took place. </a:t>
            </a:r>
          </a:p>
        </p:txBody>
      </p:sp>
    </p:spTree>
    <p:extLst>
      <p:ext uri="{BB962C8B-B14F-4D97-AF65-F5344CB8AC3E}">
        <p14:creationId xmlns:p14="http://schemas.microsoft.com/office/powerpoint/2010/main" val="251121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619E-00D5-1F22-7E10-504116B94FEA}"/>
              </a:ext>
            </a:extLst>
          </p:cNvPr>
          <p:cNvSpPr>
            <a:spLocks noGrp="1"/>
          </p:cNvSpPr>
          <p:nvPr>
            <p:ph type="title"/>
          </p:nvPr>
        </p:nvSpPr>
        <p:spPr/>
        <p:txBody>
          <a:bodyPr/>
          <a:lstStyle/>
          <a:p>
            <a:r>
              <a:rPr lang="en-US" dirty="0"/>
              <a:t>Question 1 Solution</a:t>
            </a:r>
          </a:p>
        </p:txBody>
      </p:sp>
      <p:sp>
        <p:nvSpPr>
          <p:cNvPr id="3" name="Content Placeholder 2">
            <a:extLst>
              <a:ext uri="{FF2B5EF4-FFF2-40B4-BE49-F238E27FC236}">
                <a16:creationId xmlns:a16="http://schemas.microsoft.com/office/drawing/2014/main" id="{4E6EB16A-49CC-7C81-5195-FE27300E389F}"/>
              </a:ext>
            </a:extLst>
          </p:cNvPr>
          <p:cNvSpPr>
            <a:spLocks noGrp="1"/>
          </p:cNvSpPr>
          <p:nvPr>
            <p:ph idx="1"/>
          </p:nvPr>
        </p:nvSpPr>
        <p:spPr>
          <a:xfrm>
            <a:off x="838200" y="1825624"/>
            <a:ext cx="10515600" cy="5032375"/>
          </a:xfrm>
        </p:spPr>
        <p:txBody>
          <a:bodyPr>
            <a:normAutofit/>
          </a:bodyPr>
          <a:lstStyle/>
          <a:p>
            <a:pPr marL="0" indent="0">
              <a:buNone/>
            </a:pPr>
            <a:r>
              <a:rPr lang="en-US" sz="2400" dirty="0"/>
              <a:t>Increasing the number of Drivers from 3 to 5 resulted into significant reduction of the Wait time hence enabling the Company to achieve its objectives. A histogram and frequency table showing the impact of increasing the number of drivers are as shown below.</a:t>
            </a:r>
          </a:p>
          <a:p>
            <a:pPr marL="0" indent="0">
              <a:buNone/>
            </a:pPr>
            <a:r>
              <a:rPr lang="en-US" sz="2400" b="1" dirty="0"/>
              <a:t>Frequency Table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5" name="Table 4">
            <a:extLst>
              <a:ext uri="{FF2B5EF4-FFF2-40B4-BE49-F238E27FC236}">
                <a16:creationId xmlns:a16="http://schemas.microsoft.com/office/drawing/2014/main" id="{B5488CB6-DF49-E67F-2979-36CFC02EDB0B}"/>
              </a:ext>
            </a:extLst>
          </p:cNvPr>
          <p:cNvGraphicFramePr>
            <a:graphicFrameLocks noGrp="1"/>
          </p:cNvGraphicFramePr>
          <p:nvPr>
            <p:extLst>
              <p:ext uri="{D42A27DB-BD31-4B8C-83A1-F6EECF244321}">
                <p14:modId xmlns:p14="http://schemas.microsoft.com/office/powerpoint/2010/main" val="585023738"/>
              </p:ext>
            </p:extLst>
          </p:nvPr>
        </p:nvGraphicFramePr>
        <p:xfrm>
          <a:off x="2120347" y="3574532"/>
          <a:ext cx="6069495" cy="3122295"/>
        </p:xfrm>
        <a:graphic>
          <a:graphicData uri="http://schemas.openxmlformats.org/drawingml/2006/table">
            <a:tbl>
              <a:tblPr>
                <a:tableStyleId>{5C22544A-7EE6-4342-B048-85BDC9FD1C3A}</a:tableStyleId>
              </a:tblPr>
              <a:tblGrid>
                <a:gridCol w="1638533">
                  <a:extLst>
                    <a:ext uri="{9D8B030D-6E8A-4147-A177-3AD203B41FA5}">
                      <a16:colId xmlns:a16="http://schemas.microsoft.com/office/drawing/2014/main" val="3519595419"/>
                    </a:ext>
                  </a:extLst>
                </a:gridCol>
                <a:gridCol w="2215481">
                  <a:extLst>
                    <a:ext uri="{9D8B030D-6E8A-4147-A177-3AD203B41FA5}">
                      <a16:colId xmlns:a16="http://schemas.microsoft.com/office/drawing/2014/main" val="311734"/>
                    </a:ext>
                  </a:extLst>
                </a:gridCol>
                <a:gridCol w="2215481">
                  <a:extLst>
                    <a:ext uri="{9D8B030D-6E8A-4147-A177-3AD203B41FA5}">
                      <a16:colId xmlns:a16="http://schemas.microsoft.com/office/drawing/2014/main" val="735695159"/>
                    </a:ext>
                  </a:extLst>
                </a:gridCol>
              </a:tblGrid>
              <a:tr h="248852">
                <a:tc>
                  <a:txBody>
                    <a:bodyPr/>
                    <a:lstStyle/>
                    <a:p>
                      <a:pPr algn="l" fontAlgn="b"/>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3 Drivers</a:t>
                      </a:r>
                      <a:endParaRPr lang="en-US" sz="18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5 Drivers </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30527351"/>
                  </a:ext>
                </a:extLst>
              </a:tr>
              <a:tr h="248852">
                <a:tc>
                  <a:txBody>
                    <a:bodyPr/>
                    <a:lstStyle/>
                    <a:p>
                      <a:pPr algn="l" fontAlgn="b"/>
                      <a:r>
                        <a:rPr lang="en-US" sz="1800" u="none" strike="noStrike">
                          <a:effectLst/>
                          <a:latin typeface="Times New Roman" panose="02020603050405020304" pitchFamily="18" charset="0"/>
                          <a:cs typeface="Times New Roman" panose="02020603050405020304" pitchFamily="18" charset="0"/>
                        </a:rPr>
                        <a:t>Interval</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Frequecy</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Frequency</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04146364"/>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10 - 19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9</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47787066"/>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20 - 29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a:t>
                      </a:r>
                      <a:endParaRPr lang="en-US" sz="18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23</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50114823"/>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30 - 39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02973350"/>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40 - 49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5</a:t>
                      </a:r>
                      <a:endParaRPr lang="en-US" sz="18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36041537"/>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50 - 59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4</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12565634"/>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60 - 69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7</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506050744"/>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70 - 79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84526284"/>
                  </a:ext>
                </a:extLst>
              </a:tr>
              <a:tr h="248852">
                <a:tc>
                  <a:txBody>
                    <a:bodyPr/>
                    <a:lstStyle/>
                    <a:p>
                      <a:pPr algn="ctr" fontAlgn="b"/>
                      <a:r>
                        <a:rPr lang="en-US" sz="1800" u="none" strike="noStrike">
                          <a:effectLst/>
                          <a:latin typeface="Times New Roman" panose="02020603050405020304" pitchFamily="18" charset="0"/>
                          <a:cs typeface="Times New Roman" panose="02020603050405020304" pitchFamily="18" charset="0"/>
                        </a:rPr>
                        <a:t>80 - 89</a:t>
                      </a:r>
                      <a:endParaRPr lang="en-US" sz="18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31237503"/>
                  </a:ext>
                </a:extLst>
              </a:tr>
              <a:tr h="248852">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90 - 99</a:t>
                      </a:r>
                      <a:endParaRPr lang="en-US" sz="18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63577103"/>
                  </a:ext>
                </a:extLst>
              </a:tr>
            </a:tbl>
          </a:graphicData>
        </a:graphic>
      </p:graphicFrame>
    </p:spTree>
    <p:extLst>
      <p:ext uri="{BB962C8B-B14F-4D97-AF65-F5344CB8AC3E}">
        <p14:creationId xmlns:p14="http://schemas.microsoft.com/office/powerpoint/2010/main" val="377104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B2FA-3953-F543-A9F5-8C8EA9845DE9}"/>
              </a:ext>
            </a:extLst>
          </p:cNvPr>
          <p:cNvSpPr>
            <a:spLocks noGrp="1"/>
          </p:cNvSpPr>
          <p:nvPr>
            <p:ph type="title"/>
          </p:nvPr>
        </p:nvSpPr>
        <p:spPr/>
        <p:txBody>
          <a:bodyPr/>
          <a:lstStyle/>
          <a:p>
            <a:r>
              <a:rPr lang="en-US" dirty="0"/>
              <a:t>Question 1 Solution</a:t>
            </a:r>
          </a:p>
        </p:txBody>
      </p:sp>
      <p:sp>
        <p:nvSpPr>
          <p:cNvPr id="3" name="Content Placeholder 2">
            <a:extLst>
              <a:ext uri="{FF2B5EF4-FFF2-40B4-BE49-F238E27FC236}">
                <a16:creationId xmlns:a16="http://schemas.microsoft.com/office/drawing/2014/main" id="{0099E593-8C63-2C13-6A17-5444FCF8D3D1}"/>
              </a:ext>
            </a:extLst>
          </p:cNvPr>
          <p:cNvSpPr>
            <a:spLocks noGrp="1"/>
          </p:cNvSpPr>
          <p:nvPr>
            <p:ph idx="1"/>
          </p:nvPr>
        </p:nvSpPr>
        <p:spPr>
          <a:xfrm>
            <a:off x="1235765" y="1838877"/>
            <a:ext cx="10515600" cy="4653998"/>
          </a:xfrm>
        </p:spPr>
        <p:txBody>
          <a:bodyPr/>
          <a:lstStyle/>
          <a:p>
            <a:pPr marL="0" indent="0">
              <a:buNone/>
            </a:pPr>
            <a:r>
              <a:rPr lang="en-US" dirty="0"/>
              <a:t>The Histogram</a:t>
            </a:r>
          </a:p>
          <a:p>
            <a:pPr marL="0" indent="0">
              <a:buNone/>
            </a:pPr>
            <a:endParaRPr lang="en-US" dirty="0"/>
          </a:p>
        </p:txBody>
      </p:sp>
      <p:graphicFrame>
        <p:nvGraphicFramePr>
          <p:cNvPr id="4" name="Chart 3">
            <a:extLst>
              <a:ext uri="{FF2B5EF4-FFF2-40B4-BE49-F238E27FC236}">
                <a16:creationId xmlns:a16="http://schemas.microsoft.com/office/drawing/2014/main" id="{AC88DCF1-6942-0B09-7FC8-8F7F9EA4BFF3}"/>
              </a:ext>
            </a:extLst>
          </p:cNvPr>
          <p:cNvGraphicFramePr>
            <a:graphicFrameLocks/>
          </p:cNvGraphicFramePr>
          <p:nvPr>
            <p:extLst>
              <p:ext uri="{D42A27DB-BD31-4B8C-83A1-F6EECF244321}">
                <p14:modId xmlns:p14="http://schemas.microsoft.com/office/powerpoint/2010/main" val="2648081462"/>
              </p:ext>
            </p:extLst>
          </p:nvPr>
        </p:nvGraphicFramePr>
        <p:xfrm>
          <a:off x="1431235" y="2650435"/>
          <a:ext cx="8070574" cy="3758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076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3AFF-9612-EEF2-448C-5BC6EA892B3F}"/>
              </a:ext>
            </a:extLst>
          </p:cNvPr>
          <p:cNvSpPr>
            <a:spLocks noGrp="1"/>
          </p:cNvSpPr>
          <p:nvPr>
            <p:ph type="title"/>
          </p:nvPr>
        </p:nvSpPr>
        <p:spPr/>
        <p:txBody>
          <a:bodyPr/>
          <a:lstStyle/>
          <a:p>
            <a:r>
              <a:rPr lang="en-US" dirty="0"/>
              <a:t>Question 2 Solution</a:t>
            </a:r>
          </a:p>
        </p:txBody>
      </p:sp>
      <p:sp>
        <p:nvSpPr>
          <p:cNvPr id="3" name="Content Placeholder 2">
            <a:extLst>
              <a:ext uri="{FF2B5EF4-FFF2-40B4-BE49-F238E27FC236}">
                <a16:creationId xmlns:a16="http://schemas.microsoft.com/office/drawing/2014/main" id="{50859D4A-7CFC-2D91-58AF-378065BBF75F}"/>
              </a:ext>
            </a:extLst>
          </p:cNvPr>
          <p:cNvSpPr>
            <a:spLocks noGrp="1"/>
          </p:cNvSpPr>
          <p:nvPr>
            <p:ph idx="1"/>
          </p:nvPr>
        </p:nvSpPr>
        <p:spPr/>
        <p:txBody>
          <a:bodyPr/>
          <a:lstStyle/>
          <a:p>
            <a:pPr marL="0" indent="0">
              <a:buNone/>
            </a:pPr>
            <a:r>
              <a:rPr lang="en-US" dirty="0"/>
              <a:t>The most effective form of advertisement for the Pizza company is Radio Ads. They cost of advertisement is remaining at a low level while it increases the Pizza sales significantly unlike the TV advertisement whose cost is higher the Pizza Sales. It is as shown in the scatter graphs with trendlines shown below</a:t>
            </a:r>
          </a:p>
        </p:txBody>
      </p:sp>
    </p:spTree>
    <p:extLst>
      <p:ext uri="{BB962C8B-B14F-4D97-AF65-F5344CB8AC3E}">
        <p14:creationId xmlns:p14="http://schemas.microsoft.com/office/powerpoint/2010/main" val="226441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DC48-C937-06B5-6018-779AE4B67647}"/>
              </a:ext>
            </a:extLst>
          </p:cNvPr>
          <p:cNvSpPr>
            <a:spLocks noGrp="1"/>
          </p:cNvSpPr>
          <p:nvPr>
            <p:ph type="title"/>
          </p:nvPr>
        </p:nvSpPr>
        <p:spPr/>
        <p:txBody>
          <a:bodyPr/>
          <a:lstStyle/>
          <a:p>
            <a:r>
              <a:rPr lang="en-US" dirty="0"/>
              <a:t>Question 2 Solution</a:t>
            </a:r>
          </a:p>
        </p:txBody>
      </p:sp>
      <p:sp>
        <p:nvSpPr>
          <p:cNvPr id="3" name="Content Placeholder 2">
            <a:extLst>
              <a:ext uri="{FF2B5EF4-FFF2-40B4-BE49-F238E27FC236}">
                <a16:creationId xmlns:a16="http://schemas.microsoft.com/office/drawing/2014/main" id="{2324E049-1CFE-7273-5868-E5ABA4F7707F}"/>
              </a:ext>
            </a:extLst>
          </p:cNvPr>
          <p:cNvSpPr>
            <a:spLocks noGrp="1"/>
          </p:cNvSpPr>
          <p:nvPr>
            <p:ph idx="1"/>
          </p:nvPr>
        </p:nvSpPr>
        <p:spPr/>
        <p:txBody>
          <a:bodyPr/>
          <a:lstStyle/>
          <a:p>
            <a:pPr marL="0" indent="0">
              <a:buNone/>
            </a:pPr>
            <a:r>
              <a:rPr lang="en-US" dirty="0"/>
              <a:t>Tv ads Scatter Graph</a:t>
            </a:r>
          </a:p>
          <a:p>
            <a:pPr marL="0" indent="0">
              <a:buNone/>
            </a:pPr>
            <a:endParaRPr lang="en-US" dirty="0"/>
          </a:p>
        </p:txBody>
      </p:sp>
      <p:graphicFrame>
        <p:nvGraphicFramePr>
          <p:cNvPr id="4" name="Chart 3">
            <a:extLst>
              <a:ext uri="{FF2B5EF4-FFF2-40B4-BE49-F238E27FC236}">
                <a16:creationId xmlns:a16="http://schemas.microsoft.com/office/drawing/2014/main" id="{9FBDE8AF-28E3-86FD-6F84-DA37599BF189}"/>
              </a:ext>
            </a:extLst>
          </p:cNvPr>
          <p:cNvGraphicFramePr>
            <a:graphicFrameLocks/>
          </p:cNvGraphicFramePr>
          <p:nvPr>
            <p:extLst>
              <p:ext uri="{D42A27DB-BD31-4B8C-83A1-F6EECF244321}">
                <p14:modId xmlns:p14="http://schemas.microsoft.com/office/powerpoint/2010/main" val="1917701725"/>
              </p:ext>
            </p:extLst>
          </p:nvPr>
        </p:nvGraphicFramePr>
        <p:xfrm>
          <a:off x="1152938" y="2629694"/>
          <a:ext cx="8587409" cy="3956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189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A449-57C0-6764-7762-9481B2B98D8A}"/>
              </a:ext>
            </a:extLst>
          </p:cNvPr>
          <p:cNvSpPr>
            <a:spLocks noGrp="1"/>
          </p:cNvSpPr>
          <p:nvPr>
            <p:ph type="title"/>
          </p:nvPr>
        </p:nvSpPr>
        <p:spPr/>
        <p:txBody>
          <a:bodyPr/>
          <a:lstStyle/>
          <a:p>
            <a:r>
              <a:rPr lang="en-US" dirty="0"/>
              <a:t>Question 2 Solution</a:t>
            </a:r>
          </a:p>
        </p:txBody>
      </p:sp>
      <p:sp>
        <p:nvSpPr>
          <p:cNvPr id="3" name="Content Placeholder 2">
            <a:extLst>
              <a:ext uri="{FF2B5EF4-FFF2-40B4-BE49-F238E27FC236}">
                <a16:creationId xmlns:a16="http://schemas.microsoft.com/office/drawing/2014/main" id="{3B18C08E-8DFB-3C5A-7135-D031AF7DDF7B}"/>
              </a:ext>
            </a:extLst>
          </p:cNvPr>
          <p:cNvSpPr>
            <a:spLocks noGrp="1"/>
          </p:cNvSpPr>
          <p:nvPr>
            <p:ph idx="1"/>
          </p:nvPr>
        </p:nvSpPr>
        <p:spPr/>
        <p:txBody>
          <a:bodyPr/>
          <a:lstStyle/>
          <a:p>
            <a:pPr marL="0" indent="0">
              <a:buNone/>
            </a:pPr>
            <a:r>
              <a:rPr lang="en-US" dirty="0"/>
              <a:t>Radio Ads Scatter Graph</a:t>
            </a:r>
          </a:p>
          <a:p>
            <a:pPr marL="0" indent="0">
              <a:buNone/>
            </a:pPr>
            <a:r>
              <a:rPr lang="en-US" dirty="0"/>
              <a:t> </a:t>
            </a:r>
          </a:p>
        </p:txBody>
      </p:sp>
      <p:graphicFrame>
        <p:nvGraphicFramePr>
          <p:cNvPr id="4" name="Chart 3">
            <a:extLst>
              <a:ext uri="{FF2B5EF4-FFF2-40B4-BE49-F238E27FC236}">
                <a16:creationId xmlns:a16="http://schemas.microsoft.com/office/drawing/2014/main" id="{0BFAF7B0-3045-4873-128C-28A4CB778736}"/>
              </a:ext>
            </a:extLst>
          </p:cNvPr>
          <p:cNvGraphicFramePr>
            <a:graphicFrameLocks/>
          </p:cNvGraphicFramePr>
          <p:nvPr>
            <p:extLst>
              <p:ext uri="{D42A27DB-BD31-4B8C-83A1-F6EECF244321}">
                <p14:modId xmlns:p14="http://schemas.microsoft.com/office/powerpoint/2010/main" val="2100007176"/>
              </p:ext>
            </p:extLst>
          </p:nvPr>
        </p:nvGraphicFramePr>
        <p:xfrm>
          <a:off x="1205948" y="2629693"/>
          <a:ext cx="9051235" cy="4022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074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90BF-45A2-98C6-DFCF-4A45F8ACE2B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FA26140C-4CE8-F124-4A84-F2065E8BDAB7}"/>
              </a:ext>
            </a:extLst>
          </p:cNvPr>
          <p:cNvSpPr>
            <a:spLocks noGrp="1"/>
          </p:cNvSpPr>
          <p:nvPr>
            <p:ph idx="1"/>
          </p:nvPr>
        </p:nvSpPr>
        <p:spPr/>
        <p:txBody>
          <a:bodyPr/>
          <a:lstStyle/>
          <a:p>
            <a:pPr marL="0" indent="0">
              <a:buNone/>
            </a:pPr>
            <a:r>
              <a:rPr lang="en-US" dirty="0"/>
              <a:t>According to the Analysis and calculation of statistics involving the data of clients, it becomes clear that the company’s decision to switch focus from students to middle aged clients was not correct. </a:t>
            </a:r>
          </a:p>
          <a:p>
            <a:pPr marL="0" indent="0">
              <a:buNone/>
            </a:pPr>
            <a:r>
              <a:rPr lang="en-US" dirty="0"/>
              <a:t>The statistic behind this decision is mode. The mode illustrate the age bracket from which most of the clients come from. The mode is 20. It means most of the clients are those around the age of twenty and hence the company should focus more on them. This is supported by the statistics, frequency table and histogram below. </a:t>
            </a:r>
          </a:p>
          <a:p>
            <a:pPr marL="0" indent="0">
              <a:buNone/>
            </a:pPr>
            <a:endParaRPr lang="en-US" dirty="0"/>
          </a:p>
        </p:txBody>
      </p:sp>
    </p:spTree>
    <p:extLst>
      <p:ext uri="{BB962C8B-B14F-4D97-AF65-F5344CB8AC3E}">
        <p14:creationId xmlns:p14="http://schemas.microsoft.com/office/powerpoint/2010/main" val="218714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9F7B-DA11-8349-ECD4-896329EBCD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 3</a:t>
            </a:r>
          </a:p>
        </p:txBody>
      </p:sp>
      <p:sp>
        <p:nvSpPr>
          <p:cNvPr id="3" name="Content Placeholder 2">
            <a:extLst>
              <a:ext uri="{FF2B5EF4-FFF2-40B4-BE49-F238E27FC236}">
                <a16:creationId xmlns:a16="http://schemas.microsoft.com/office/drawing/2014/main" id="{1BD5FAE4-E063-E564-3497-CB1B5DC95724}"/>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Calculated Statistics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79035BC-A8C6-691C-B859-0D875358B6C1}"/>
              </a:ext>
            </a:extLst>
          </p:cNvPr>
          <p:cNvGraphicFramePr>
            <a:graphicFrameLocks noGrp="1"/>
          </p:cNvGraphicFramePr>
          <p:nvPr>
            <p:extLst>
              <p:ext uri="{D42A27DB-BD31-4B8C-83A1-F6EECF244321}">
                <p14:modId xmlns:p14="http://schemas.microsoft.com/office/powerpoint/2010/main" val="1659899757"/>
              </p:ext>
            </p:extLst>
          </p:nvPr>
        </p:nvGraphicFramePr>
        <p:xfrm>
          <a:off x="1669774" y="2676938"/>
          <a:ext cx="6864626" cy="2531168"/>
        </p:xfrm>
        <a:graphic>
          <a:graphicData uri="http://schemas.openxmlformats.org/drawingml/2006/table">
            <a:tbl>
              <a:tblPr>
                <a:tableStyleId>{5C22544A-7EE6-4342-B048-85BDC9FD1C3A}</a:tableStyleId>
              </a:tblPr>
              <a:tblGrid>
                <a:gridCol w="5360050">
                  <a:extLst>
                    <a:ext uri="{9D8B030D-6E8A-4147-A177-3AD203B41FA5}">
                      <a16:colId xmlns:a16="http://schemas.microsoft.com/office/drawing/2014/main" val="415439655"/>
                    </a:ext>
                  </a:extLst>
                </a:gridCol>
                <a:gridCol w="1504576">
                  <a:extLst>
                    <a:ext uri="{9D8B030D-6E8A-4147-A177-3AD203B41FA5}">
                      <a16:colId xmlns:a16="http://schemas.microsoft.com/office/drawing/2014/main" val="122373200"/>
                    </a:ext>
                  </a:extLst>
                </a:gridCol>
              </a:tblGrid>
              <a:tr h="316396">
                <a:tc>
                  <a:txBody>
                    <a:bodyPr/>
                    <a:lstStyle/>
                    <a:p>
                      <a:pPr algn="l" fontAlgn="b"/>
                      <a:r>
                        <a:rPr lang="en-US" sz="2000" u="none" strike="noStrike" dirty="0">
                          <a:effectLst/>
                          <a:latin typeface="Times New Roman" panose="02020603050405020304" pitchFamily="18" charset="0"/>
                          <a:cs typeface="Times New Roman" panose="02020603050405020304" pitchFamily="18" charset="0"/>
                        </a:rPr>
                        <a:t>Mean = Sum of Total Age/Age Entries</a:t>
                      </a:r>
                      <a:endParaRPr lang="en-US" sz="20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35.77273</a:t>
                      </a:r>
                      <a:endParaRPr lang="en-US" sz="20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62502570"/>
                  </a:ext>
                </a:extLst>
              </a:tr>
              <a:tr h="316396">
                <a:tc>
                  <a:txBody>
                    <a:bodyPr/>
                    <a:lstStyle/>
                    <a:p>
                      <a:pPr algn="l" fontAlgn="b"/>
                      <a:r>
                        <a:rPr lang="en-US" sz="2000" u="none" strike="noStrike">
                          <a:effectLst/>
                          <a:latin typeface="Times New Roman" panose="02020603050405020304" pitchFamily="18" charset="0"/>
                          <a:cs typeface="Times New Roman" panose="02020603050405020304" pitchFamily="18" charset="0"/>
                        </a:rPr>
                        <a:t>         = 1574/44 = 35.77</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89342056"/>
                  </a:ext>
                </a:extLst>
              </a:tr>
              <a:tr h="316396">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01894095"/>
                  </a:ext>
                </a:extLst>
              </a:tr>
              <a:tr h="316396">
                <a:tc>
                  <a:txBody>
                    <a:bodyPr/>
                    <a:lstStyle/>
                    <a:p>
                      <a:pPr algn="l" fontAlgn="b"/>
                      <a:r>
                        <a:rPr lang="en-US" sz="2000" u="none" strike="noStrike">
                          <a:effectLst/>
                          <a:latin typeface="Times New Roman" panose="02020603050405020304" pitchFamily="18" charset="0"/>
                          <a:cs typeface="Times New Roman" panose="02020603050405020304" pitchFamily="18" charset="0"/>
                        </a:rPr>
                        <a:t>Mode = Most appearing Age </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20</a:t>
                      </a:r>
                      <a:endParaRPr lang="en-US" sz="20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28028747"/>
                  </a:ext>
                </a:extLst>
              </a:tr>
              <a:tr h="316396">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446286491"/>
                  </a:ext>
                </a:extLst>
              </a:tr>
              <a:tr h="316396">
                <a:tc>
                  <a:txBody>
                    <a:bodyPr/>
                    <a:lstStyle/>
                    <a:p>
                      <a:pPr algn="l" fontAlgn="b"/>
                      <a:r>
                        <a:rPr lang="en-US" sz="2000" u="none" strike="noStrike">
                          <a:effectLst/>
                          <a:latin typeface="Times New Roman" panose="02020603050405020304" pitchFamily="18" charset="0"/>
                          <a:cs typeface="Times New Roman" panose="02020603050405020304" pitchFamily="18" charset="0"/>
                        </a:rPr>
                        <a:t>Median </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25</a:t>
                      </a:r>
                      <a:endParaRPr lang="en-US" sz="20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07672133"/>
                  </a:ext>
                </a:extLst>
              </a:tr>
              <a:tr h="316396">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93736962"/>
                  </a:ext>
                </a:extLst>
              </a:tr>
              <a:tr h="316396">
                <a:tc>
                  <a:txBody>
                    <a:bodyPr/>
                    <a:lstStyle/>
                    <a:p>
                      <a:pPr algn="l" fontAlgn="b"/>
                      <a:r>
                        <a:rPr lang="en-US" sz="2000" u="none" strike="noStrike">
                          <a:effectLst/>
                          <a:latin typeface="Times New Roman" panose="02020603050405020304" pitchFamily="18" charset="0"/>
                          <a:cs typeface="Times New Roman" panose="02020603050405020304" pitchFamily="18" charset="0"/>
                        </a:rPr>
                        <a:t>Standard Deviation </a:t>
                      </a:r>
                      <a:endParaRPr lang="en-US" sz="20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21.93104</a:t>
                      </a:r>
                      <a:endParaRPr lang="en-US" sz="20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12831644"/>
                  </a:ext>
                </a:extLst>
              </a:tr>
            </a:tbl>
          </a:graphicData>
        </a:graphic>
      </p:graphicFrame>
    </p:spTree>
    <p:extLst>
      <p:ext uri="{BB962C8B-B14F-4D97-AF65-F5344CB8AC3E}">
        <p14:creationId xmlns:p14="http://schemas.microsoft.com/office/powerpoint/2010/main" val="288662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4987-9B1C-C2F1-42F7-B0A706C71C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 3</a:t>
            </a:r>
            <a:endParaRPr lang="en-US" dirty="0"/>
          </a:p>
        </p:txBody>
      </p:sp>
      <p:sp>
        <p:nvSpPr>
          <p:cNvPr id="3" name="Content Placeholder 2">
            <a:extLst>
              <a:ext uri="{FF2B5EF4-FFF2-40B4-BE49-F238E27FC236}">
                <a16:creationId xmlns:a16="http://schemas.microsoft.com/office/drawing/2014/main" id="{A5654680-F214-61B2-654F-BF6EB03F15B4}"/>
              </a:ext>
            </a:extLst>
          </p:cNvPr>
          <p:cNvSpPr>
            <a:spLocks noGrp="1"/>
          </p:cNvSpPr>
          <p:nvPr>
            <p:ph idx="1"/>
          </p:nvPr>
        </p:nvSpPr>
        <p:spPr/>
        <p:txBody>
          <a:bodyPr/>
          <a:lstStyle/>
          <a:p>
            <a:pPr marL="0" indent="0">
              <a:buNone/>
            </a:pPr>
            <a:r>
              <a:rPr lang="en-US" dirty="0"/>
              <a:t>Frequency Table</a:t>
            </a:r>
          </a:p>
          <a:p>
            <a:pPr marL="0" indent="0">
              <a:buNone/>
            </a:pPr>
            <a:endParaRPr lang="en-US" dirty="0"/>
          </a:p>
        </p:txBody>
      </p:sp>
      <p:graphicFrame>
        <p:nvGraphicFramePr>
          <p:cNvPr id="4" name="Table 3">
            <a:extLst>
              <a:ext uri="{FF2B5EF4-FFF2-40B4-BE49-F238E27FC236}">
                <a16:creationId xmlns:a16="http://schemas.microsoft.com/office/drawing/2014/main" id="{36AD1127-9421-3554-4105-AC7D7582E318}"/>
              </a:ext>
            </a:extLst>
          </p:cNvPr>
          <p:cNvGraphicFramePr>
            <a:graphicFrameLocks noGrp="1"/>
          </p:cNvGraphicFramePr>
          <p:nvPr>
            <p:extLst>
              <p:ext uri="{D42A27DB-BD31-4B8C-83A1-F6EECF244321}">
                <p14:modId xmlns:p14="http://schemas.microsoft.com/office/powerpoint/2010/main" val="4158313298"/>
              </p:ext>
            </p:extLst>
          </p:nvPr>
        </p:nvGraphicFramePr>
        <p:xfrm>
          <a:off x="1828800" y="2544417"/>
          <a:ext cx="6824870" cy="3752850"/>
        </p:xfrm>
        <a:graphic>
          <a:graphicData uri="http://schemas.openxmlformats.org/drawingml/2006/table">
            <a:tbl>
              <a:tblPr>
                <a:tableStyleId>{5C22544A-7EE6-4342-B048-85BDC9FD1C3A}</a:tableStyleId>
              </a:tblPr>
              <a:tblGrid>
                <a:gridCol w="3882412">
                  <a:extLst>
                    <a:ext uri="{9D8B030D-6E8A-4147-A177-3AD203B41FA5}">
                      <a16:colId xmlns:a16="http://schemas.microsoft.com/office/drawing/2014/main" val="2240369927"/>
                    </a:ext>
                  </a:extLst>
                </a:gridCol>
                <a:gridCol w="2942458">
                  <a:extLst>
                    <a:ext uri="{9D8B030D-6E8A-4147-A177-3AD203B41FA5}">
                      <a16:colId xmlns:a16="http://schemas.microsoft.com/office/drawing/2014/main" val="1143772923"/>
                    </a:ext>
                  </a:extLst>
                </a:gridCol>
              </a:tblGrid>
              <a:tr h="255767">
                <a:tc>
                  <a:txBody>
                    <a:bodyPr/>
                    <a:lstStyle/>
                    <a:p>
                      <a:pPr algn="ctr" fontAlgn="b"/>
                      <a:r>
                        <a:rPr lang="en-US" sz="2400" u="none" strike="noStrike">
                          <a:effectLst/>
                        </a:rPr>
                        <a:t>Age Intervals</a:t>
                      </a:r>
                      <a:endParaRPr lang="en-US" sz="2400" b="1"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Frequency</a:t>
                      </a:r>
                      <a:endParaRPr lang="en-US" sz="2400" b="1"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68347666"/>
                  </a:ext>
                </a:extLst>
              </a:tr>
              <a:tr h="255767">
                <a:tc>
                  <a:txBody>
                    <a:bodyPr/>
                    <a:lstStyle/>
                    <a:p>
                      <a:pPr algn="ctr" fontAlgn="b"/>
                      <a:r>
                        <a:rPr lang="en-US" sz="2400" u="none" strike="noStrike">
                          <a:effectLst/>
                        </a:rPr>
                        <a:t>10 - 19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3</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70728936"/>
                  </a:ext>
                </a:extLst>
              </a:tr>
              <a:tr h="255767">
                <a:tc>
                  <a:txBody>
                    <a:bodyPr/>
                    <a:lstStyle/>
                    <a:p>
                      <a:pPr algn="ctr" fontAlgn="b"/>
                      <a:r>
                        <a:rPr lang="en-US" sz="2400" u="none" strike="noStrike">
                          <a:effectLst/>
                        </a:rPr>
                        <a:t>20 - 29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22</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377498273"/>
                  </a:ext>
                </a:extLst>
              </a:tr>
              <a:tr h="255767">
                <a:tc>
                  <a:txBody>
                    <a:bodyPr/>
                    <a:lstStyle/>
                    <a:p>
                      <a:pPr algn="ctr" fontAlgn="b"/>
                      <a:r>
                        <a:rPr lang="en-US" sz="2400" u="none" strike="noStrike">
                          <a:effectLst/>
                        </a:rPr>
                        <a:t>30 - 39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9</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34423083"/>
                  </a:ext>
                </a:extLst>
              </a:tr>
              <a:tr h="255767">
                <a:tc>
                  <a:txBody>
                    <a:bodyPr/>
                    <a:lstStyle/>
                    <a:p>
                      <a:pPr algn="ctr" fontAlgn="b"/>
                      <a:r>
                        <a:rPr lang="en-US" sz="2400" u="none" strike="noStrike">
                          <a:effectLst/>
                        </a:rPr>
                        <a:t>40 - 49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1</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70800897"/>
                  </a:ext>
                </a:extLst>
              </a:tr>
              <a:tr h="255767">
                <a:tc>
                  <a:txBody>
                    <a:bodyPr/>
                    <a:lstStyle/>
                    <a:p>
                      <a:pPr algn="ctr" fontAlgn="b"/>
                      <a:r>
                        <a:rPr lang="en-US" sz="2400" u="none" strike="noStrike">
                          <a:effectLst/>
                        </a:rPr>
                        <a:t>50 -59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2</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55140815"/>
                  </a:ext>
                </a:extLst>
              </a:tr>
              <a:tr h="255767">
                <a:tc>
                  <a:txBody>
                    <a:bodyPr/>
                    <a:lstStyle/>
                    <a:p>
                      <a:pPr algn="ctr" fontAlgn="b"/>
                      <a:r>
                        <a:rPr lang="en-US" sz="2400" u="none" strike="noStrike">
                          <a:effectLst/>
                        </a:rPr>
                        <a:t>60 - 69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1</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52861345"/>
                  </a:ext>
                </a:extLst>
              </a:tr>
              <a:tr h="255767">
                <a:tc>
                  <a:txBody>
                    <a:bodyPr/>
                    <a:lstStyle/>
                    <a:p>
                      <a:pPr algn="ctr" fontAlgn="b"/>
                      <a:r>
                        <a:rPr lang="en-US" sz="2400" u="none" strike="noStrike">
                          <a:effectLst/>
                        </a:rPr>
                        <a:t>70 -79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0</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55839690"/>
                  </a:ext>
                </a:extLst>
              </a:tr>
              <a:tr h="255767">
                <a:tc>
                  <a:txBody>
                    <a:bodyPr/>
                    <a:lstStyle/>
                    <a:p>
                      <a:pPr algn="ctr" fontAlgn="b"/>
                      <a:r>
                        <a:rPr lang="en-US" sz="2400" u="none" strike="noStrike">
                          <a:effectLst/>
                        </a:rPr>
                        <a:t>80 - 89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a:effectLst/>
                        </a:rPr>
                        <a:t>5</a:t>
                      </a:r>
                      <a:endParaRPr lang="en-US" sz="2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51191985"/>
                  </a:ext>
                </a:extLst>
              </a:tr>
              <a:tr h="255767">
                <a:tc>
                  <a:txBody>
                    <a:bodyPr/>
                    <a:lstStyle/>
                    <a:p>
                      <a:pPr algn="ctr" fontAlgn="b"/>
                      <a:r>
                        <a:rPr lang="en-US" sz="2400" u="none" strike="noStrike">
                          <a:effectLst/>
                        </a:rPr>
                        <a:t>90 - 99</a:t>
                      </a:r>
                      <a:endParaRPr lang="en-US" sz="2400" b="0" i="0" u="none" strike="noStrike">
                        <a:effectLst/>
                        <a:latin typeface="Arial" panose="020B0604020202020204" pitchFamily="34" charset="0"/>
                      </a:endParaRPr>
                    </a:p>
                  </a:txBody>
                  <a:tcPr marL="9525" marR="9525" marT="9525" marB="0" anchor="b"/>
                </a:tc>
                <a:tc>
                  <a:txBody>
                    <a:bodyPr/>
                    <a:lstStyle/>
                    <a:p>
                      <a:pPr algn="ctr" fontAlgn="b"/>
                      <a:r>
                        <a:rPr lang="en-US" sz="2400" u="none" strike="noStrike" dirty="0">
                          <a:effectLst/>
                        </a:rPr>
                        <a:t>1</a:t>
                      </a:r>
                      <a:endParaRPr lang="en-US" sz="24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924108396"/>
                  </a:ext>
                </a:extLst>
              </a:tr>
            </a:tbl>
          </a:graphicData>
        </a:graphic>
      </p:graphicFrame>
    </p:spTree>
    <p:extLst>
      <p:ext uri="{BB962C8B-B14F-4D97-AF65-F5344CB8AC3E}">
        <p14:creationId xmlns:p14="http://schemas.microsoft.com/office/powerpoint/2010/main" val="2502541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492</Words>
  <Application>Microsoft Office PowerPoint</Application>
  <PresentationFormat>Widescreen</PresentationFormat>
  <Paragraphs>116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Question 1 Solution</vt:lpstr>
      <vt:lpstr>Question 1 Solution</vt:lpstr>
      <vt:lpstr>Question 2 Solution</vt:lpstr>
      <vt:lpstr>Question 2 Solution</vt:lpstr>
      <vt:lpstr>Question 2 Solution</vt:lpstr>
      <vt:lpstr>Question 3</vt:lpstr>
      <vt:lpstr>Question 3</vt:lpstr>
      <vt:lpstr>Question 3</vt:lpstr>
      <vt:lpstr>Question 3</vt:lpstr>
      <vt:lpstr>Question 4</vt:lpstr>
      <vt:lpstr>Question 5</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dc:creator>
  <cp:lastModifiedBy>Joshua  Campbell</cp:lastModifiedBy>
  <cp:revision>18</cp:revision>
  <dcterms:created xsi:type="dcterms:W3CDTF">2022-10-04T16:07:08Z</dcterms:created>
  <dcterms:modified xsi:type="dcterms:W3CDTF">2022-10-04T22:48:40Z</dcterms:modified>
</cp:coreProperties>
</file>