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4" r:id="rId8"/>
    <p:sldId id="277" r:id="rId9"/>
    <p:sldId id="278" r:id="rId10"/>
    <p:sldId id="279" r:id="rId11"/>
    <p:sldId id="280" r:id="rId12"/>
    <p:sldId id="267" r:id="rId13"/>
    <p:sldId id="268" r:id="rId14"/>
    <p:sldId id="269" r:id="rId15"/>
    <p:sldId id="270" r:id="rId16"/>
    <p:sldId id="271" r:id="rId17"/>
    <p:sldId id="272" r:id="rId18"/>
    <p:sldId id="273" r:id="rId19"/>
    <p:sldId id="274" r:id="rId20"/>
    <p:sldId id="275" r:id="rId21"/>
    <p:sldId id="276" r:id="rId22"/>
    <p:sldId id="281"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EBFCC0-B73E-40B1-9560-15ADE5B353D1}">
          <p14:sldIdLst>
            <p14:sldId id="256"/>
            <p14:sldId id="258"/>
            <p14:sldId id="259"/>
            <p14:sldId id="260"/>
            <p14:sldId id="262"/>
            <p14:sldId id="263"/>
            <p14:sldId id="264"/>
            <p14:sldId id="277"/>
            <p14:sldId id="278"/>
            <p14:sldId id="279"/>
            <p14:sldId id="280"/>
            <p14:sldId id="267"/>
            <p14:sldId id="268"/>
            <p14:sldId id="269"/>
            <p14:sldId id="270"/>
            <p14:sldId id="271"/>
            <p14:sldId id="272"/>
            <p14:sldId id="273"/>
            <p14:sldId id="274"/>
            <p14:sldId id="275"/>
            <p14:sldId id="276"/>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83" autoAdjust="0"/>
    <p:restoredTop sz="94660"/>
  </p:normalViewPr>
  <p:slideViewPr>
    <p:cSldViewPr snapToGrid="0">
      <p:cViewPr varScale="1">
        <p:scale>
          <a:sx n="106" d="100"/>
          <a:sy n="106" d="100"/>
        </p:scale>
        <p:origin x="5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BF25C1-8B93-4453-BCD1-23D34EDD74F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107407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BF25C1-8B93-4453-BCD1-23D34EDD74F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76243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BF25C1-8B93-4453-BCD1-23D34EDD74F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4139F-5A04-4DC0-B382-0DAA230F4A5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322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BF25C1-8B93-4453-BCD1-23D34EDD74FD}"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994643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BF25C1-8B93-4453-BCD1-23D34EDD74FD}"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4139F-5A04-4DC0-B382-0DAA230F4A5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897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6BF25C1-8B93-4453-BCD1-23D34EDD74FD}"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137140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BF25C1-8B93-4453-BCD1-23D34EDD74F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1305239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BF25C1-8B93-4453-BCD1-23D34EDD74F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243377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BF25C1-8B93-4453-BCD1-23D34EDD74F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24630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BF25C1-8B93-4453-BCD1-23D34EDD74FD}"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427745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BF25C1-8B93-4453-BCD1-23D34EDD74FD}"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2119325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BF25C1-8B93-4453-BCD1-23D34EDD74FD}"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305837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BF25C1-8B93-4453-BCD1-23D34EDD74FD}"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34203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F25C1-8B93-4453-BCD1-23D34EDD74FD}"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174016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BF25C1-8B93-4453-BCD1-23D34EDD74FD}"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101741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BF25C1-8B93-4453-BCD1-23D34EDD74FD}"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A4139F-5A04-4DC0-B382-0DAA230F4A5C}" type="slidenum">
              <a:rPr lang="en-US" smtClean="0"/>
              <a:t>‹#›</a:t>
            </a:fld>
            <a:endParaRPr lang="en-US"/>
          </a:p>
        </p:txBody>
      </p:sp>
    </p:spTree>
    <p:extLst>
      <p:ext uri="{BB962C8B-B14F-4D97-AF65-F5344CB8AC3E}">
        <p14:creationId xmlns:p14="http://schemas.microsoft.com/office/powerpoint/2010/main" val="236155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BF25C1-8B93-4453-BCD1-23D34EDD74FD}" type="datetimeFigureOut">
              <a:rPr lang="en-US" smtClean="0"/>
              <a:t>11/21/2016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A4139F-5A04-4DC0-B382-0DAA230F4A5C}" type="slidenum">
              <a:rPr lang="en-US" smtClean="0"/>
              <a:t>‹#›</a:t>
            </a:fld>
            <a:endParaRPr lang="en-US"/>
          </a:p>
        </p:txBody>
      </p:sp>
    </p:spTree>
    <p:extLst>
      <p:ext uri="{BB962C8B-B14F-4D97-AF65-F5344CB8AC3E}">
        <p14:creationId xmlns:p14="http://schemas.microsoft.com/office/powerpoint/2010/main" val="309625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XML</a:t>
            </a:r>
            <a:endParaRPr lang="en-US" dirty="0"/>
          </a:p>
        </p:txBody>
      </p:sp>
      <p:sp>
        <p:nvSpPr>
          <p:cNvPr id="5" name="Content Placeholder 4"/>
          <p:cNvSpPr>
            <a:spLocks noGrp="1"/>
          </p:cNvSpPr>
          <p:nvPr>
            <p:ph idx="1"/>
          </p:nvPr>
        </p:nvSpPr>
        <p:spPr/>
        <p:txBody>
          <a:bodyPr/>
          <a:lstStyle/>
          <a:p>
            <a:r>
              <a:rPr lang="en-US" sz="2000" dirty="0"/>
              <a:t>XML stands for </a:t>
            </a:r>
            <a:r>
              <a:rPr lang="en-US" sz="2000" dirty="0" err="1"/>
              <a:t>EXtensible</a:t>
            </a:r>
            <a:r>
              <a:rPr lang="en-US" sz="2000" dirty="0"/>
              <a:t> Markup Language.</a:t>
            </a:r>
          </a:p>
          <a:p>
            <a:r>
              <a:rPr lang="en-US" sz="2000" dirty="0"/>
              <a:t>XML was designed to store and transport data.</a:t>
            </a:r>
          </a:p>
          <a:p>
            <a:r>
              <a:rPr lang="en-US" sz="2000" dirty="0"/>
              <a:t>XML was designed to be both human- and machine-readable</a:t>
            </a:r>
            <a:r>
              <a:rPr lang="en-US" dirty="0" smtClean="0"/>
              <a:t>.</a:t>
            </a:r>
          </a:p>
          <a:p>
            <a:pPr marL="0" indent="0">
              <a:buNone/>
            </a:pPr>
            <a:endParaRPr lang="en-US" dirty="0" smtClean="0"/>
          </a:p>
        </p:txBody>
      </p:sp>
    </p:spTree>
    <p:extLst>
      <p:ext uri="{BB962C8B-B14F-4D97-AF65-F5344CB8AC3E}">
        <p14:creationId xmlns:p14="http://schemas.microsoft.com/office/powerpoint/2010/main" val="225178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Schema</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XML Schema is an </a:t>
            </a:r>
            <a:r>
              <a:rPr lang="en-US" dirty="0" smtClean="0"/>
              <a:t>X</a:t>
            </a:r>
            <a:r>
              <a:rPr lang="en-US" dirty="0"/>
              <a:t>ML-based alternative to DTD:</a:t>
            </a:r>
            <a:endParaRPr lang="en-US" dirty="0" smtClean="0"/>
          </a:p>
          <a:p>
            <a:r>
              <a:rPr lang="en-US" dirty="0" smtClean="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xs:element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="note"&gt;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xs:complexType</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xs:sequence</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xs:element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="to"</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xs:string</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xs:element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="from"</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xs:string</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xs:element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="heading"</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xs:string</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xs:element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="body"</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xs:string</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xs:sequence</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xs:complexType</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xs:element</a:t>
            </a:r>
            <a:r>
              <a:rPr lang="en-US" dirty="0" smtClean="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350313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XML Schemas are More Powerful than DTD</a:t>
            </a:r>
            <a:br>
              <a:rPr lang="en-US" dirty="0"/>
            </a:br>
            <a:endParaRPr lang="en-US" dirty="0"/>
          </a:p>
        </p:txBody>
      </p:sp>
      <p:sp>
        <p:nvSpPr>
          <p:cNvPr id="3" name="Content Placeholder 2"/>
          <p:cNvSpPr>
            <a:spLocks noGrp="1"/>
          </p:cNvSpPr>
          <p:nvPr>
            <p:ph idx="1"/>
          </p:nvPr>
        </p:nvSpPr>
        <p:spPr/>
        <p:txBody>
          <a:bodyPr/>
          <a:lstStyle/>
          <a:p>
            <a:r>
              <a:rPr lang="en-US" dirty="0"/>
              <a:t>XML Schemas are written in XML</a:t>
            </a:r>
          </a:p>
          <a:p>
            <a:r>
              <a:rPr lang="en-US" dirty="0"/>
              <a:t>XML Schemas are extensible to additions</a:t>
            </a:r>
          </a:p>
          <a:p>
            <a:r>
              <a:rPr lang="en-US" dirty="0"/>
              <a:t>XML Schemas support data types</a:t>
            </a:r>
          </a:p>
          <a:p>
            <a:r>
              <a:rPr lang="en-US" dirty="0"/>
              <a:t>XML Schemas support namespaces</a:t>
            </a:r>
          </a:p>
          <a:p>
            <a:pPr marL="0" indent="0">
              <a:buNone/>
            </a:pPr>
            <a:endParaRPr lang="en-US" dirty="0"/>
          </a:p>
        </p:txBody>
      </p:sp>
    </p:spTree>
    <p:extLst>
      <p:ext uri="{BB962C8B-B14F-4D97-AF65-F5344CB8AC3E}">
        <p14:creationId xmlns:p14="http://schemas.microsoft.com/office/powerpoint/2010/main" val="230413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6193" y="659210"/>
            <a:ext cx="6096000" cy="4801314"/>
          </a:xfrm>
          <a:prstGeom prst="rect">
            <a:avLst/>
          </a:prstGeom>
        </p:spPr>
        <p:txBody>
          <a:bodyPr>
            <a:spAutoFit/>
          </a:bodyPr>
          <a:lstStyle/>
          <a:p>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root</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dirty="0" smtClean="0"/>
              <a:t/>
            </a:r>
            <a:br>
              <a:rPr lang="en-US" dirty="0" smtClean="0"/>
            </a:b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h:table</a:t>
            </a:r>
            <a:r>
              <a:rPr lang="en-US" b="0" i="0" dirty="0" smtClean="0">
                <a:solidFill>
                  <a:srgbClr val="FF0000"/>
                </a:solidFill>
                <a:effectLst/>
                <a:latin typeface="Consolas" panose="020B0609020204030204" pitchFamily="49" charset="0"/>
              </a:rPr>
              <a:t> </a:t>
            </a:r>
            <a:r>
              <a:rPr lang="en-US" b="0" i="0" dirty="0" err="1" smtClean="0">
                <a:solidFill>
                  <a:srgbClr val="FF0000"/>
                </a:solidFill>
                <a:effectLst/>
                <a:latin typeface="Consolas" panose="020B0609020204030204" pitchFamily="49" charset="0"/>
              </a:rPr>
              <a:t>xmlns:h</a:t>
            </a:r>
            <a:r>
              <a:rPr lang="en-US" b="0" i="0" dirty="0" smtClean="0">
                <a:solidFill>
                  <a:srgbClr val="0000CD"/>
                </a:solidFill>
                <a:effectLst/>
                <a:latin typeface="Consolas" panose="020B0609020204030204" pitchFamily="49" charset="0"/>
              </a:rPr>
              <a:t>="http://www.w3.org/TR/html4/"&gt;</a:t>
            </a:r>
            <a:r>
              <a:rPr lang="en-US" dirty="0" smtClean="0"/>
              <a:t/>
            </a:r>
            <a:br>
              <a:rPr lang="en-US" dirty="0" smtClean="0"/>
            </a:br>
            <a:r>
              <a:rPr lang="en-US" b="0" i="0" dirty="0" smtClean="0">
                <a:solidFill>
                  <a:srgbClr val="000000"/>
                </a:solidFill>
                <a:effectLst/>
                <a:latin typeface="Consolas" panose="020B0609020204030204" pitchFamily="49" charset="0"/>
              </a:rPr>
              <a:t>  </a:t>
            </a: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h:tr</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b="0" i="0" dirty="0" smtClean="0">
                <a:solidFill>
                  <a:srgbClr val="000000"/>
                </a:solidFill>
                <a:effectLst/>
                <a:latin typeface="Consolas" panose="020B0609020204030204" pitchFamily="49" charset="0"/>
              </a:rPr>
              <a:t>    </a:t>
            </a: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h:td</a:t>
            </a:r>
            <a:r>
              <a:rPr lang="en-US" b="0" i="0" dirty="0" smtClean="0">
                <a:solidFill>
                  <a:srgbClr val="0000CD"/>
                </a:solidFill>
                <a:effectLst/>
                <a:latin typeface="Consolas" panose="020B0609020204030204" pitchFamily="49" charset="0"/>
              </a:rPr>
              <a:t>&gt;</a:t>
            </a:r>
            <a:r>
              <a:rPr lang="en-US" b="0" i="0" dirty="0" smtClean="0">
                <a:solidFill>
                  <a:srgbClr val="000000"/>
                </a:solidFill>
                <a:effectLst/>
                <a:latin typeface="Consolas" panose="020B0609020204030204" pitchFamily="49" charset="0"/>
              </a:rPr>
              <a:t>Apples</a:t>
            </a: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h:td</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b="0" i="0" dirty="0" smtClean="0">
                <a:solidFill>
                  <a:srgbClr val="000000"/>
                </a:solidFill>
                <a:effectLst/>
                <a:latin typeface="Consolas" panose="020B0609020204030204" pitchFamily="49" charset="0"/>
              </a:rPr>
              <a:t>    </a:t>
            </a: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h:td</a:t>
            </a:r>
            <a:r>
              <a:rPr lang="en-US" b="0" i="0" dirty="0" smtClean="0">
                <a:solidFill>
                  <a:srgbClr val="0000CD"/>
                </a:solidFill>
                <a:effectLst/>
                <a:latin typeface="Consolas" panose="020B0609020204030204" pitchFamily="49" charset="0"/>
              </a:rPr>
              <a:t>&gt;</a:t>
            </a:r>
            <a:r>
              <a:rPr lang="en-US" b="0" i="0" dirty="0" smtClean="0">
                <a:solidFill>
                  <a:srgbClr val="000000"/>
                </a:solidFill>
                <a:effectLst/>
                <a:latin typeface="Consolas" panose="020B0609020204030204" pitchFamily="49" charset="0"/>
              </a:rPr>
              <a:t>Bananas</a:t>
            </a: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h:td</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b="0" i="0" dirty="0" smtClean="0">
                <a:solidFill>
                  <a:srgbClr val="000000"/>
                </a:solidFill>
                <a:effectLst/>
                <a:latin typeface="Consolas" panose="020B0609020204030204" pitchFamily="49" charset="0"/>
              </a:rPr>
              <a:t>  </a:t>
            </a: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h:tr</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h:table</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dirty="0" smtClean="0"/>
              <a:t/>
            </a:r>
            <a:br>
              <a:rPr lang="en-US" dirty="0" smtClean="0"/>
            </a:b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f:table</a:t>
            </a:r>
            <a:r>
              <a:rPr lang="en-US" b="0" i="0" dirty="0" smtClean="0">
                <a:solidFill>
                  <a:srgbClr val="FF0000"/>
                </a:solidFill>
                <a:effectLst/>
                <a:latin typeface="Consolas" panose="020B0609020204030204" pitchFamily="49" charset="0"/>
              </a:rPr>
              <a:t> </a:t>
            </a:r>
            <a:r>
              <a:rPr lang="en-US" b="0" i="0" dirty="0" err="1" smtClean="0">
                <a:solidFill>
                  <a:srgbClr val="FF0000"/>
                </a:solidFill>
                <a:effectLst/>
                <a:latin typeface="Consolas" panose="020B0609020204030204" pitchFamily="49" charset="0"/>
              </a:rPr>
              <a:t>xmlns:f</a:t>
            </a:r>
            <a:r>
              <a:rPr lang="en-US" b="0" i="0" dirty="0" smtClean="0">
                <a:solidFill>
                  <a:srgbClr val="0000CD"/>
                </a:solidFill>
                <a:effectLst/>
                <a:latin typeface="Consolas" panose="020B0609020204030204" pitchFamily="49" charset="0"/>
              </a:rPr>
              <a:t>="http://www.w3schools.com/furniture"&gt;</a:t>
            </a:r>
            <a:r>
              <a:rPr lang="en-US" dirty="0" smtClean="0"/>
              <a:t/>
            </a:r>
            <a:br>
              <a:rPr lang="en-US" dirty="0" smtClean="0"/>
            </a:br>
            <a:r>
              <a:rPr lang="en-US" b="0" i="0" dirty="0" smtClean="0">
                <a:solidFill>
                  <a:srgbClr val="000000"/>
                </a:solidFill>
                <a:effectLst/>
                <a:latin typeface="Consolas" panose="020B0609020204030204" pitchFamily="49" charset="0"/>
              </a:rPr>
              <a:t>  </a:t>
            </a: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f:name</a:t>
            </a:r>
            <a:r>
              <a:rPr lang="en-US" b="0" i="0" dirty="0" smtClean="0">
                <a:solidFill>
                  <a:srgbClr val="0000CD"/>
                </a:solidFill>
                <a:effectLst/>
                <a:latin typeface="Consolas" panose="020B0609020204030204" pitchFamily="49" charset="0"/>
              </a:rPr>
              <a:t>&gt;</a:t>
            </a:r>
            <a:r>
              <a:rPr lang="en-US" b="0" i="0" dirty="0" smtClean="0">
                <a:solidFill>
                  <a:srgbClr val="000000"/>
                </a:solidFill>
                <a:effectLst/>
                <a:latin typeface="Consolas" panose="020B0609020204030204" pitchFamily="49" charset="0"/>
              </a:rPr>
              <a:t>African Coffee Table</a:t>
            </a: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f:name</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b="0" i="0" dirty="0" smtClean="0">
                <a:solidFill>
                  <a:srgbClr val="000000"/>
                </a:solidFill>
                <a:effectLst/>
                <a:latin typeface="Consolas" panose="020B0609020204030204" pitchFamily="49" charset="0"/>
              </a:rPr>
              <a:t>  </a:t>
            </a: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f:width</a:t>
            </a:r>
            <a:r>
              <a:rPr lang="en-US" b="0" i="0" dirty="0" smtClean="0">
                <a:solidFill>
                  <a:srgbClr val="0000CD"/>
                </a:solidFill>
                <a:effectLst/>
                <a:latin typeface="Consolas" panose="020B0609020204030204" pitchFamily="49" charset="0"/>
              </a:rPr>
              <a:t>&gt;</a:t>
            </a:r>
            <a:r>
              <a:rPr lang="en-US" b="0" i="0" dirty="0" smtClean="0">
                <a:solidFill>
                  <a:srgbClr val="000000"/>
                </a:solidFill>
                <a:effectLst/>
                <a:latin typeface="Consolas" panose="020B0609020204030204" pitchFamily="49" charset="0"/>
              </a:rPr>
              <a:t>80</a:t>
            </a: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f:width</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b="0" i="0" dirty="0" smtClean="0">
                <a:solidFill>
                  <a:srgbClr val="000000"/>
                </a:solidFill>
                <a:effectLst/>
                <a:latin typeface="Consolas" panose="020B0609020204030204" pitchFamily="49" charset="0"/>
              </a:rPr>
              <a:t>  </a:t>
            </a:r>
            <a:r>
              <a:rPr lang="en-US" b="0" i="0" dirty="0" smtClean="0">
                <a:solidFill>
                  <a:srgbClr val="0000CD"/>
                </a:solidFill>
                <a:effectLst/>
                <a:latin typeface="Consolas" panose="020B0609020204030204" pitchFamily="49" charset="0"/>
              </a:rPr>
              <a:t>&lt;</a:t>
            </a:r>
            <a:r>
              <a:rPr lang="en-US" b="0" i="0" dirty="0" err="1" smtClean="0">
                <a:solidFill>
                  <a:srgbClr val="A52A2A"/>
                </a:solidFill>
                <a:effectLst/>
                <a:latin typeface="Consolas" panose="020B0609020204030204" pitchFamily="49" charset="0"/>
              </a:rPr>
              <a:t>f:length</a:t>
            </a:r>
            <a:r>
              <a:rPr lang="en-US" b="0" i="0" dirty="0" smtClean="0">
                <a:solidFill>
                  <a:srgbClr val="0000CD"/>
                </a:solidFill>
                <a:effectLst/>
                <a:latin typeface="Consolas" panose="020B0609020204030204" pitchFamily="49" charset="0"/>
              </a:rPr>
              <a:t>&gt;</a:t>
            </a:r>
            <a:r>
              <a:rPr lang="en-US" b="0" i="0" dirty="0" smtClean="0">
                <a:solidFill>
                  <a:srgbClr val="000000"/>
                </a:solidFill>
                <a:effectLst/>
                <a:latin typeface="Consolas" panose="020B0609020204030204" pitchFamily="49" charset="0"/>
              </a:rPr>
              <a:t>120</a:t>
            </a: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f:length</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a:t>
            </a:r>
            <a:r>
              <a:rPr lang="en-US" b="0" i="0" dirty="0" err="1" smtClean="0">
                <a:solidFill>
                  <a:srgbClr val="A52A2A"/>
                </a:solidFill>
                <a:effectLst/>
                <a:latin typeface="Consolas" panose="020B0609020204030204" pitchFamily="49" charset="0"/>
              </a:rPr>
              <a:t>f:table</a:t>
            </a:r>
            <a:r>
              <a:rPr lang="en-US" b="0" i="0" dirty="0" smtClean="0">
                <a:solidFill>
                  <a:srgbClr val="0000CD"/>
                </a:solidFill>
                <a:effectLst/>
                <a:latin typeface="Consolas" panose="020B0609020204030204" pitchFamily="49" charset="0"/>
              </a:rPr>
              <a:t>&gt;</a:t>
            </a:r>
            <a:r>
              <a:rPr lang="en-US" dirty="0" smtClean="0"/>
              <a:t/>
            </a:r>
            <a:br>
              <a:rPr lang="en-US" dirty="0" smtClean="0"/>
            </a:br>
            <a:r>
              <a:rPr lang="en-US" dirty="0" smtClean="0"/>
              <a:t/>
            </a:r>
            <a:br>
              <a:rPr lang="en-US" dirty="0" smtClean="0"/>
            </a:br>
            <a:r>
              <a:rPr lang="en-US" b="0" i="0" dirty="0" smtClean="0">
                <a:solidFill>
                  <a:srgbClr val="0000CD"/>
                </a:solidFill>
                <a:effectLst/>
                <a:latin typeface="Consolas" panose="020B0609020204030204" pitchFamily="49" charset="0"/>
              </a:rPr>
              <a:t>&lt;</a:t>
            </a:r>
            <a:r>
              <a:rPr lang="en-US" b="0" i="0" dirty="0" smtClean="0">
                <a:solidFill>
                  <a:srgbClr val="A52A2A"/>
                </a:solidFill>
                <a:effectLst/>
                <a:latin typeface="Consolas" panose="020B0609020204030204" pitchFamily="49" charset="0"/>
              </a:rPr>
              <a:t>/root</a:t>
            </a:r>
            <a:r>
              <a:rPr lang="en-US" b="0" i="0" dirty="0" smtClean="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90087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DOM Parser</a:t>
            </a:r>
            <a:br>
              <a:rPr lang="en-US" dirty="0"/>
            </a:br>
            <a:endParaRPr lang="en-US" dirty="0"/>
          </a:p>
        </p:txBody>
      </p:sp>
      <p:sp>
        <p:nvSpPr>
          <p:cNvPr id="3" name="Content Placeholder 2"/>
          <p:cNvSpPr>
            <a:spLocks noGrp="1"/>
          </p:cNvSpPr>
          <p:nvPr>
            <p:ph idx="1"/>
          </p:nvPr>
        </p:nvSpPr>
        <p:spPr>
          <a:xfrm>
            <a:off x="2163699" y="2115493"/>
            <a:ext cx="8915400" cy="3777622"/>
          </a:xfrm>
        </p:spPr>
        <p:txBody>
          <a:bodyPr/>
          <a:lstStyle/>
          <a:p>
            <a:r>
              <a:rPr lang="en-US" dirty="0"/>
              <a:t>an official recommendation of the World Wide Web Consortium (W3C</a:t>
            </a:r>
            <a:r>
              <a:rPr lang="en-US" dirty="0" smtClean="0"/>
              <a:t>)</a:t>
            </a:r>
          </a:p>
          <a:p>
            <a:r>
              <a:rPr lang="en-US" dirty="0"/>
              <a:t> It defines an interface that enables programs to access and update the style, </a:t>
            </a:r>
            <a:r>
              <a:rPr lang="en-US" dirty="0" err="1"/>
              <a:t>structure,and</a:t>
            </a:r>
            <a:r>
              <a:rPr lang="en-US" dirty="0"/>
              <a:t> contents of XML documents</a:t>
            </a:r>
            <a:r>
              <a:rPr lang="en-US" dirty="0" smtClean="0"/>
              <a:t>.</a:t>
            </a:r>
          </a:p>
          <a:p>
            <a:r>
              <a:rPr lang="en-US" dirty="0"/>
              <a:t>XML parsers that support the DOM implement that interface.</a:t>
            </a:r>
          </a:p>
        </p:txBody>
      </p:sp>
    </p:spTree>
    <p:extLst>
      <p:ext uri="{BB962C8B-B14F-4D97-AF65-F5344CB8AC3E}">
        <p14:creationId xmlns:p14="http://schemas.microsoft.com/office/powerpoint/2010/main" val="255003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br>
              <a:rPr lang="en-US" dirty="0"/>
            </a:br>
            <a:endParaRPr lang="en-US" dirty="0"/>
          </a:p>
        </p:txBody>
      </p:sp>
      <p:sp>
        <p:nvSpPr>
          <p:cNvPr id="3" name="Content Placeholder 2"/>
          <p:cNvSpPr>
            <a:spLocks noGrp="1"/>
          </p:cNvSpPr>
          <p:nvPr>
            <p:ph idx="1"/>
          </p:nvPr>
        </p:nvSpPr>
        <p:spPr/>
        <p:txBody>
          <a:bodyPr/>
          <a:lstStyle/>
          <a:p>
            <a:r>
              <a:rPr lang="en-US" dirty="0" smtClean="0"/>
              <a:t>We </a:t>
            </a:r>
            <a:r>
              <a:rPr lang="en-US" dirty="0"/>
              <a:t>need to know a lot about the structure of a </a:t>
            </a:r>
            <a:r>
              <a:rPr lang="en-US" dirty="0" smtClean="0"/>
              <a:t>document</a:t>
            </a:r>
          </a:p>
          <a:p>
            <a:r>
              <a:rPr lang="en-US" dirty="0"/>
              <a:t>You need to move parts of the document around (you might want to sort certain elements, for example</a:t>
            </a:r>
            <a:r>
              <a:rPr lang="en-US" dirty="0" smtClean="0"/>
              <a:t>)</a:t>
            </a:r>
          </a:p>
          <a:p>
            <a:r>
              <a:rPr lang="en-US" dirty="0"/>
              <a:t>You need to use the information in the document more than once</a:t>
            </a:r>
          </a:p>
        </p:txBody>
      </p:sp>
    </p:spTree>
    <p:extLst>
      <p:ext uri="{BB962C8B-B14F-4D97-AF65-F5344CB8AC3E}">
        <p14:creationId xmlns:p14="http://schemas.microsoft.com/office/powerpoint/2010/main" val="1703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90526" y="2027976"/>
            <a:ext cx="8407651" cy="3883874"/>
          </a:xfrm>
        </p:spPr>
        <p:txBody>
          <a:bodyPr/>
          <a:lstStyle/>
          <a:p>
            <a:r>
              <a:rPr lang="en-US" dirty="0"/>
              <a:t>When you parse an XML document with a DOM parser, you get back a tree structure that contains all of the elements of your document. The DOM provides a variety of functions you can use to examine the contents and structure of the document.</a:t>
            </a:r>
          </a:p>
        </p:txBody>
      </p:sp>
    </p:spTree>
    <p:extLst>
      <p:ext uri="{BB962C8B-B14F-4D97-AF65-F5344CB8AC3E}">
        <p14:creationId xmlns:p14="http://schemas.microsoft.com/office/powerpoint/2010/main" val="197895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interfaces</a:t>
            </a:r>
            <a:br>
              <a:rPr lang="en-US" dirty="0"/>
            </a:br>
            <a:endParaRPr lang="en-US" dirty="0"/>
          </a:p>
        </p:txBody>
      </p:sp>
      <p:sp>
        <p:nvSpPr>
          <p:cNvPr id="3" name="Content Placeholder 2"/>
          <p:cNvSpPr>
            <a:spLocks noGrp="1"/>
          </p:cNvSpPr>
          <p:nvPr>
            <p:ph idx="1"/>
          </p:nvPr>
        </p:nvSpPr>
        <p:spPr/>
        <p:txBody>
          <a:bodyPr/>
          <a:lstStyle/>
          <a:p>
            <a:r>
              <a:rPr lang="en-US" b="1" dirty="0"/>
              <a:t>Node</a:t>
            </a:r>
            <a:r>
              <a:rPr lang="en-US" dirty="0"/>
              <a:t> - The base datatype of the DOM</a:t>
            </a:r>
            <a:r>
              <a:rPr lang="en-US" dirty="0" smtClean="0"/>
              <a:t>.</a:t>
            </a:r>
          </a:p>
          <a:p>
            <a:r>
              <a:rPr lang="en-US" b="1" dirty="0"/>
              <a:t>Element</a:t>
            </a:r>
            <a:r>
              <a:rPr lang="en-US" dirty="0"/>
              <a:t> - The vast majority of the objects you'll deal with are Elements</a:t>
            </a:r>
            <a:r>
              <a:rPr lang="en-US" dirty="0" smtClean="0"/>
              <a:t>.</a:t>
            </a:r>
          </a:p>
          <a:p>
            <a:r>
              <a:rPr lang="en-US" b="1" dirty="0" err="1"/>
              <a:t>Attr</a:t>
            </a:r>
            <a:r>
              <a:rPr lang="en-US" dirty="0"/>
              <a:t> Represents an attribute of an element</a:t>
            </a:r>
            <a:r>
              <a:rPr lang="en-US" dirty="0" smtClean="0"/>
              <a:t>.</a:t>
            </a:r>
          </a:p>
          <a:p>
            <a:r>
              <a:rPr lang="en-US" b="1" dirty="0"/>
              <a:t>Text</a:t>
            </a:r>
            <a:r>
              <a:rPr lang="en-US" dirty="0"/>
              <a:t> The actual content of an Element or </a:t>
            </a:r>
            <a:r>
              <a:rPr lang="en-US" dirty="0" err="1"/>
              <a:t>Attr</a:t>
            </a:r>
            <a:r>
              <a:rPr lang="en-US" dirty="0" smtClean="0"/>
              <a:t>.</a:t>
            </a:r>
          </a:p>
          <a:p>
            <a:r>
              <a:rPr lang="en-US" b="1" dirty="0"/>
              <a:t>Document</a:t>
            </a:r>
            <a:r>
              <a:rPr lang="en-US" dirty="0"/>
              <a:t> Represents the entire XML document. A Document object is often referred to as a DOM tree.</a:t>
            </a:r>
          </a:p>
        </p:txBody>
      </p:sp>
    </p:spTree>
    <p:extLst>
      <p:ext uri="{BB962C8B-B14F-4D97-AF65-F5344CB8AC3E}">
        <p14:creationId xmlns:p14="http://schemas.microsoft.com/office/powerpoint/2010/main" val="409367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DOM methods</a:t>
            </a:r>
            <a:br>
              <a:rPr lang="en-US" dirty="0"/>
            </a:br>
            <a:endParaRPr lang="en-US" dirty="0"/>
          </a:p>
        </p:txBody>
      </p:sp>
      <p:sp>
        <p:nvSpPr>
          <p:cNvPr id="3" name="Content Placeholder 2"/>
          <p:cNvSpPr>
            <a:spLocks noGrp="1"/>
          </p:cNvSpPr>
          <p:nvPr>
            <p:ph idx="1"/>
          </p:nvPr>
        </p:nvSpPr>
        <p:spPr/>
        <p:txBody>
          <a:bodyPr/>
          <a:lstStyle/>
          <a:p>
            <a:r>
              <a:rPr lang="en-US" b="1" dirty="0" err="1"/>
              <a:t>Document.getDocumentElement</a:t>
            </a:r>
            <a:r>
              <a:rPr lang="en-US" b="1" dirty="0"/>
              <a:t>()</a:t>
            </a:r>
            <a:r>
              <a:rPr lang="en-US" dirty="0"/>
              <a:t> - Returns the root element of the document</a:t>
            </a:r>
            <a:r>
              <a:rPr lang="en-US" dirty="0" smtClean="0"/>
              <a:t>.</a:t>
            </a:r>
          </a:p>
          <a:p>
            <a:r>
              <a:rPr lang="en-US" b="1" dirty="0" err="1"/>
              <a:t>Node.getFirstChild</a:t>
            </a:r>
            <a:r>
              <a:rPr lang="en-US" b="1" dirty="0"/>
              <a:t>()</a:t>
            </a:r>
            <a:r>
              <a:rPr lang="en-US" dirty="0"/>
              <a:t> - Returns the first child of a given Node</a:t>
            </a:r>
            <a:r>
              <a:rPr lang="en-US" dirty="0" smtClean="0"/>
              <a:t>.</a:t>
            </a:r>
          </a:p>
          <a:p>
            <a:r>
              <a:rPr lang="en-US" b="1" dirty="0" err="1"/>
              <a:t>Node.getLastChild</a:t>
            </a:r>
            <a:r>
              <a:rPr lang="en-US" b="1" dirty="0"/>
              <a:t>()</a:t>
            </a:r>
            <a:r>
              <a:rPr lang="en-US" dirty="0"/>
              <a:t> - Returns the last child of a given Node</a:t>
            </a:r>
            <a:r>
              <a:rPr lang="en-US" dirty="0" smtClean="0"/>
              <a:t>.</a:t>
            </a:r>
          </a:p>
          <a:p>
            <a:r>
              <a:rPr lang="en-US" b="1" dirty="0" err="1"/>
              <a:t>Node.getNextSibling</a:t>
            </a:r>
            <a:r>
              <a:rPr lang="en-US" b="1" dirty="0"/>
              <a:t>()</a:t>
            </a:r>
            <a:r>
              <a:rPr lang="en-US" dirty="0"/>
              <a:t> - These methods return the next sibling of a given Node</a:t>
            </a:r>
            <a:r>
              <a:rPr lang="en-US" dirty="0" smtClean="0"/>
              <a:t>.</a:t>
            </a:r>
          </a:p>
          <a:p>
            <a:r>
              <a:rPr lang="en-US" b="1" dirty="0" err="1"/>
              <a:t>Node.getPreviousSibling</a:t>
            </a:r>
            <a:r>
              <a:rPr lang="en-US" b="1" dirty="0"/>
              <a:t>()</a:t>
            </a:r>
            <a:r>
              <a:rPr lang="en-US" dirty="0"/>
              <a:t> - These methods return the previous sibling of a given Node</a:t>
            </a:r>
            <a:r>
              <a:rPr lang="en-US" dirty="0" smtClean="0"/>
              <a:t>.</a:t>
            </a:r>
          </a:p>
          <a:p>
            <a:r>
              <a:rPr lang="en-US" b="1" dirty="0" err="1"/>
              <a:t>Node.getAttribute</a:t>
            </a:r>
            <a:r>
              <a:rPr lang="en-US" b="1" dirty="0"/>
              <a:t>(</a:t>
            </a:r>
            <a:r>
              <a:rPr lang="en-US" b="1" dirty="0" err="1"/>
              <a:t>attrName</a:t>
            </a:r>
            <a:r>
              <a:rPr lang="en-US" b="1" dirty="0"/>
              <a:t>)</a:t>
            </a:r>
            <a:r>
              <a:rPr lang="en-US" dirty="0"/>
              <a:t> - For a given Node, returns the attribute with the requested name.</a:t>
            </a:r>
          </a:p>
        </p:txBody>
      </p:sp>
    </p:spTree>
    <p:extLst>
      <p:ext uri="{BB962C8B-B14F-4D97-AF65-F5344CB8AC3E}">
        <p14:creationId xmlns:p14="http://schemas.microsoft.com/office/powerpoint/2010/main" val="3366993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SAX Parser</a:t>
            </a:r>
            <a:br>
              <a:rPr lang="en-US" dirty="0"/>
            </a:br>
            <a:endParaRPr lang="en-US" dirty="0"/>
          </a:p>
        </p:txBody>
      </p:sp>
      <p:sp>
        <p:nvSpPr>
          <p:cNvPr id="3" name="Content Placeholder 2"/>
          <p:cNvSpPr>
            <a:spLocks noGrp="1"/>
          </p:cNvSpPr>
          <p:nvPr>
            <p:ph idx="1"/>
          </p:nvPr>
        </p:nvSpPr>
        <p:spPr/>
        <p:txBody>
          <a:bodyPr/>
          <a:lstStyle/>
          <a:p>
            <a:r>
              <a:rPr lang="en-US" dirty="0"/>
              <a:t>SAX (the Simple API for XML) is an event-based parser for xml </a:t>
            </a:r>
            <a:r>
              <a:rPr lang="en-US" dirty="0" err="1"/>
              <a:t>documents.Unlike</a:t>
            </a:r>
            <a:r>
              <a:rPr lang="en-US" dirty="0"/>
              <a:t> a DOM parser, a SAX parser creates no parse tree. SAX is a streaming interface for XML, which means that applications using SAX receive event notifications about the XML document being processed an element, and attribute, at a time in sequential order starting at the top of the document, and ending with the closing of the ROOT element.</a:t>
            </a:r>
          </a:p>
        </p:txBody>
      </p:sp>
    </p:spTree>
    <p:extLst>
      <p:ext uri="{BB962C8B-B14F-4D97-AF65-F5344CB8AC3E}">
        <p14:creationId xmlns:p14="http://schemas.microsoft.com/office/powerpoint/2010/main" val="363353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br>
              <a:rPr lang="en-US" dirty="0"/>
            </a:br>
            <a:endParaRPr lang="en-US" dirty="0"/>
          </a:p>
        </p:txBody>
      </p:sp>
      <p:sp>
        <p:nvSpPr>
          <p:cNvPr id="3" name="Content Placeholder 2"/>
          <p:cNvSpPr>
            <a:spLocks noGrp="1"/>
          </p:cNvSpPr>
          <p:nvPr>
            <p:ph idx="1"/>
          </p:nvPr>
        </p:nvSpPr>
        <p:spPr/>
        <p:txBody>
          <a:bodyPr/>
          <a:lstStyle/>
          <a:p>
            <a:r>
              <a:rPr lang="en-US" dirty="0"/>
              <a:t>You can process the XML document in a linear fashion from the top </a:t>
            </a:r>
            <a:r>
              <a:rPr lang="en-US" dirty="0" smtClean="0"/>
              <a:t>down</a:t>
            </a:r>
          </a:p>
          <a:p>
            <a:r>
              <a:rPr lang="en-US" dirty="0"/>
              <a:t>The document is not deeply </a:t>
            </a:r>
            <a:r>
              <a:rPr lang="en-US" dirty="0" smtClean="0"/>
              <a:t>nested</a:t>
            </a:r>
          </a:p>
          <a:p>
            <a:r>
              <a:rPr lang="en-US" dirty="0"/>
              <a:t>You are processing a very large XML document whose DOM tree would consume too much </a:t>
            </a:r>
            <a:r>
              <a:rPr lang="en-US" dirty="0" smtClean="0"/>
              <a:t>memory</a:t>
            </a:r>
          </a:p>
          <a:p>
            <a:r>
              <a:rPr lang="en-US" dirty="0"/>
              <a:t>The problem to be solved involves only part of the XML document</a:t>
            </a:r>
          </a:p>
          <a:p>
            <a:r>
              <a:rPr lang="en-US" dirty="0"/>
              <a:t>Data is available as soon as it is seen by the parser</a:t>
            </a:r>
          </a:p>
          <a:p>
            <a:pPr marL="0" indent="0">
              <a:buNone/>
            </a:pPr>
            <a:endParaRPr lang="en-US" dirty="0"/>
          </a:p>
        </p:txBody>
      </p:sp>
    </p:spTree>
    <p:extLst>
      <p:ext uri="{BB962C8B-B14F-4D97-AF65-F5344CB8AC3E}">
        <p14:creationId xmlns:p14="http://schemas.microsoft.com/office/powerpoint/2010/main" val="13649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Tree</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279" y="2676823"/>
            <a:ext cx="6147303" cy="2927272"/>
          </a:xfrm>
        </p:spPr>
      </p:pic>
    </p:spTree>
    <p:extLst>
      <p:ext uri="{BB962C8B-B14F-4D97-AF65-F5344CB8AC3E}">
        <p14:creationId xmlns:p14="http://schemas.microsoft.com/office/powerpoint/2010/main" val="1198822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SAX</a:t>
            </a:r>
            <a:br>
              <a:rPr lang="en-US" dirty="0"/>
            </a:br>
            <a:endParaRPr lang="en-US" dirty="0"/>
          </a:p>
        </p:txBody>
      </p:sp>
      <p:sp>
        <p:nvSpPr>
          <p:cNvPr id="3" name="Content Placeholder 2"/>
          <p:cNvSpPr>
            <a:spLocks noGrp="1"/>
          </p:cNvSpPr>
          <p:nvPr>
            <p:ph idx="1"/>
          </p:nvPr>
        </p:nvSpPr>
        <p:spPr/>
        <p:txBody>
          <a:bodyPr/>
          <a:lstStyle/>
          <a:p>
            <a:r>
              <a:rPr lang="en-US" dirty="0"/>
              <a:t>We have no random access to an XML document since it is processed in a forward-only manner</a:t>
            </a:r>
          </a:p>
          <a:p>
            <a:r>
              <a:rPr lang="en-US" dirty="0"/>
              <a:t>If you need to keep track of data the parser has seen or change the order of items, you must write the code and store the data on your own</a:t>
            </a:r>
          </a:p>
          <a:p>
            <a:pPr marL="0" indent="0">
              <a:buNone/>
            </a:pPr>
            <a:endParaRPr lang="en-US" dirty="0"/>
          </a:p>
        </p:txBody>
      </p:sp>
    </p:spTree>
    <p:extLst>
      <p:ext uri="{BB962C8B-B14F-4D97-AF65-F5344CB8AC3E}">
        <p14:creationId xmlns:p14="http://schemas.microsoft.com/office/powerpoint/2010/main" val="277262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808" y="89956"/>
            <a:ext cx="8911687" cy="1280890"/>
          </a:xfrm>
        </p:spPr>
        <p:txBody>
          <a:bodyPr/>
          <a:lstStyle/>
          <a:p>
            <a:r>
              <a:rPr lang="en-US" dirty="0" err="1"/>
              <a:t>ContentHandler</a:t>
            </a:r>
            <a:r>
              <a:rPr lang="en-US" dirty="0"/>
              <a:t> Interface</a:t>
            </a:r>
            <a:br>
              <a:rPr lang="en-US" dirty="0"/>
            </a:br>
            <a:endParaRPr lang="en-US" dirty="0"/>
          </a:p>
        </p:txBody>
      </p:sp>
      <p:sp>
        <p:nvSpPr>
          <p:cNvPr id="3" name="Content Placeholder 2"/>
          <p:cNvSpPr>
            <a:spLocks noGrp="1"/>
          </p:cNvSpPr>
          <p:nvPr>
            <p:ph idx="1"/>
          </p:nvPr>
        </p:nvSpPr>
        <p:spPr>
          <a:xfrm>
            <a:off x="2589212" y="796705"/>
            <a:ext cx="8915400" cy="5114517"/>
          </a:xfrm>
        </p:spPr>
        <p:txBody>
          <a:bodyPr>
            <a:normAutofit fontScale="85000" lnSpcReduction="20000"/>
          </a:bodyPr>
          <a:lstStyle/>
          <a:p>
            <a:r>
              <a:rPr lang="en-US" b="1" dirty="0"/>
              <a:t>void </a:t>
            </a:r>
            <a:r>
              <a:rPr lang="en-US" b="1" dirty="0" err="1"/>
              <a:t>startDocument</a:t>
            </a:r>
            <a:r>
              <a:rPr lang="en-US" b="1" dirty="0"/>
              <a:t>()</a:t>
            </a:r>
            <a:r>
              <a:rPr lang="en-US" dirty="0"/>
              <a:t> - Called at the beginning of a document.</a:t>
            </a:r>
          </a:p>
          <a:p>
            <a:r>
              <a:rPr lang="en-US" b="1" dirty="0"/>
              <a:t>void </a:t>
            </a:r>
            <a:r>
              <a:rPr lang="en-US" b="1" dirty="0" err="1"/>
              <a:t>endDocument</a:t>
            </a:r>
            <a:r>
              <a:rPr lang="en-US" b="1" dirty="0"/>
              <a:t>()</a:t>
            </a:r>
            <a:r>
              <a:rPr lang="en-US" dirty="0"/>
              <a:t> - Called at the end of a document.</a:t>
            </a:r>
          </a:p>
          <a:p>
            <a:r>
              <a:rPr lang="en-US" b="1" dirty="0"/>
              <a:t>void </a:t>
            </a:r>
            <a:r>
              <a:rPr lang="en-US" b="1" dirty="0" err="1"/>
              <a:t>startElement</a:t>
            </a:r>
            <a:r>
              <a:rPr lang="en-US" b="1" dirty="0"/>
              <a:t>(String </a:t>
            </a:r>
            <a:r>
              <a:rPr lang="en-US" b="1" dirty="0" err="1"/>
              <a:t>uri</a:t>
            </a:r>
            <a:r>
              <a:rPr lang="en-US" b="1" dirty="0"/>
              <a:t>, String </a:t>
            </a:r>
            <a:r>
              <a:rPr lang="en-US" b="1" dirty="0" err="1"/>
              <a:t>localName</a:t>
            </a:r>
            <a:r>
              <a:rPr lang="en-US" b="1" dirty="0"/>
              <a:t>, String </a:t>
            </a:r>
            <a:r>
              <a:rPr lang="en-US" b="1" dirty="0" err="1"/>
              <a:t>qName</a:t>
            </a:r>
            <a:r>
              <a:rPr lang="en-US" b="1" dirty="0"/>
              <a:t>, Attributes </a:t>
            </a:r>
            <a:r>
              <a:rPr lang="en-US" b="1" dirty="0" err="1"/>
              <a:t>atts</a:t>
            </a:r>
            <a:r>
              <a:rPr lang="en-US" b="1" dirty="0"/>
              <a:t>)</a:t>
            </a:r>
            <a:r>
              <a:rPr lang="en-US" dirty="0"/>
              <a:t> - Called at the beginning of an element.</a:t>
            </a:r>
          </a:p>
          <a:p>
            <a:r>
              <a:rPr lang="en-US" b="1" dirty="0"/>
              <a:t>void </a:t>
            </a:r>
            <a:r>
              <a:rPr lang="en-US" b="1" dirty="0" err="1"/>
              <a:t>endElement</a:t>
            </a:r>
            <a:r>
              <a:rPr lang="en-US" b="1" dirty="0"/>
              <a:t>(String </a:t>
            </a:r>
            <a:r>
              <a:rPr lang="en-US" b="1" dirty="0" err="1"/>
              <a:t>uri</a:t>
            </a:r>
            <a:r>
              <a:rPr lang="en-US" b="1" dirty="0"/>
              <a:t>, String </a:t>
            </a:r>
            <a:r>
              <a:rPr lang="en-US" b="1" dirty="0" err="1"/>
              <a:t>localName,String</a:t>
            </a:r>
            <a:r>
              <a:rPr lang="en-US" b="1" dirty="0"/>
              <a:t> </a:t>
            </a:r>
            <a:r>
              <a:rPr lang="en-US" b="1" dirty="0" err="1"/>
              <a:t>qName</a:t>
            </a:r>
            <a:r>
              <a:rPr lang="en-US" b="1" dirty="0"/>
              <a:t>)</a:t>
            </a:r>
            <a:r>
              <a:rPr lang="en-US" dirty="0"/>
              <a:t> - Called at the end of an element.</a:t>
            </a:r>
          </a:p>
          <a:p>
            <a:r>
              <a:rPr lang="en-US" b="1" dirty="0"/>
              <a:t>void characters(char[] </a:t>
            </a:r>
            <a:r>
              <a:rPr lang="en-US" b="1" dirty="0" err="1"/>
              <a:t>ch</a:t>
            </a:r>
            <a:r>
              <a:rPr lang="en-US" b="1" dirty="0"/>
              <a:t>, </a:t>
            </a:r>
            <a:r>
              <a:rPr lang="en-US" b="1" dirty="0" err="1"/>
              <a:t>int</a:t>
            </a:r>
            <a:r>
              <a:rPr lang="en-US" b="1" dirty="0"/>
              <a:t> start, </a:t>
            </a:r>
            <a:r>
              <a:rPr lang="en-US" b="1" dirty="0" err="1"/>
              <a:t>int</a:t>
            </a:r>
            <a:r>
              <a:rPr lang="en-US" b="1" dirty="0"/>
              <a:t> length)</a:t>
            </a:r>
            <a:r>
              <a:rPr lang="en-US" dirty="0"/>
              <a:t> - Called when character data is encountered.</a:t>
            </a:r>
          </a:p>
          <a:p>
            <a:r>
              <a:rPr lang="en-US" b="1" dirty="0"/>
              <a:t>void </a:t>
            </a:r>
            <a:r>
              <a:rPr lang="en-US" b="1" dirty="0" err="1"/>
              <a:t>ignorableWhitespace</a:t>
            </a:r>
            <a:r>
              <a:rPr lang="en-US" b="1" dirty="0"/>
              <a:t>( char[] </a:t>
            </a:r>
            <a:r>
              <a:rPr lang="en-US" b="1" dirty="0" err="1"/>
              <a:t>ch</a:t>
            </a:r>
            <a:r>
              <a:rPr lang="en-US" b="1" dirty="0"/>
              <a:t>, </a:t>
            </a:r>
            <a:r>
              <a:rPr lang="en-US" b="1" dirty="0" err="1"/>
              <a:t>int</a:t>
            </a:r>
            <a:r>
              <a:rPr lang="en-US" b="1" dirty="0"/>
              <a:t> start, </a:t>
            </a:r>
            <a:r>
              <a:rPr lang="en-US" b="1" dirty="0" err="1"/>
              <a:t>int</a:t>
            </a:r>
            <a:r>
              <a:rPr lang="en-US" b="1" dirty="0"/>
              <a:t> length)</a:t>
            </a:r>
            <a:r>
              <a:rPr lang="en-US" dirty="0"/>
              <a:t> - Called when a DTD is present and ignorable whitespace is encountered.</a:t>
            </a:r>
          </a:p>
          <a:p>
            <a:r>
              <a:rPr lang="en-US" b="1" dirty="0"/>
              <a:t>void </a:t>
            </a:r>
            <a:r>
              <a:rPr lang="en-US" b="1" dirty="0" err="1"/>
              <a:t>processingInstruction</a:t>
            </a:r>
            <a:r>
              <a:rPr lang="en-US" b="1" dirty="0"/>
              <a:t>(String target, String data)</a:t>
            </a:r>
            <a:r>
              <a:rPr lang="en-US" dirty="0"/>
              <a:t> - Called when a processing instruction is recognized.</a:t>
            </a:r>
          </a:p>
          <a:p>
            <a:r>
              <a:rPr lang="en-US" b="1" dirty="0"/>
              <a:t>void </a:t>
            </a:r>
            <a:r>
              <a:rPr lang="en-US" b="1" dirty="0" err="1"/>
              <a:t>setDocumentLocator</a:t>
            </a:r>
            <a:r>
              <a:rPr lang="en-US" b="1" dirty="0"/>
              <a:t>(Locator locator))</a:t>
            </a:r>
            <a:r>
              <a:rPr lang="en-US" dirty="0"/>
              <a:t> - Provides a Locator that can be used to identify positions in the document.</a:t>
            </a:r>
          </a:p>
          <a:p>
            <a:r>
              <a:rPr lang="en-US" b="1" dirty="0"/>
              <a:t>void </a:t>
            </a:r>
            <a:r>
              <a:rPr lang="en-US" b="1" dirty="0" err="1"/>
              <a:t>skippedEntity</a:t>
            </a:r>
            <a:r>
              <a:rPr lang="en-US" b="1" dirty="0"/>
              <a:t>(String name)</a:t>
            </a:r>
            <a:r>
              <a:rPr lang="en-US" dirty="0"/>
              <a:t> - Called when an unresolved entity is encountered.</a:t>
            </a:r>
          </a:p>
          <a:p>
            <a:r>
              <a:rPr lang="en-US" b="1" dirty="0"/>
              <a:t>void </a:t>
            </a:r>
            <a:r>
              <a:rPr lang="en-US" b="1" dirty="0" err="1"/>
              <a:t>startPrefixMapping</a:t>
            </a:r>
            <a:r>
              <a:rPr lang="en-US" b="1" dirty="0"/>
              <a:t>(String prefix, String </a:t>
            </a:r>
            <a:r>
              <a:rPr lang="en-US" b="1" dirty="0" err="1"/>
              <a:t>uri</a:t>
            </a:r>
            <a:r>
              <a:rPr lang="en-US" b="1" dirty="0"/>
              <a:t>)</a:t>
            </a:r>
            <a:r>
              <a:rPr lang="en-US" dirty="0"/>
              <a:t> - Called when a new namespace mapping is defined.</a:t>
            </a:r>
          </a:p>
          <a:p>
            <a:r>
              <a:rPr lang="en-US" b="1" dirty="0"/>
              <a:t>void </a:t>
            </a:r>
            <a:r>
              <a:rPr lang="en-US" b="1" dirty="0" err="1"/>
              <a:t>endPrefixMapping</a:t>
            </a:r>
            <a:r>
              <a:rPr lang="en-US" b="1" dirty="0"/>
              <a:t>(String prefix)</a:t>
            </a:r>
            <a:r>
              <a:rPr lang="en-US" dirty="0"/>
              <a:t> - Called when a namespace definition ends its scope.</a:t>
            </a:r>
          </a:p>
          <a:p>
            <a:endParaRPr lang="en-US" dirty="0"/>
          </a:p>
        </p:txBody>
      </p:sp>
    </p:spTree>
    <p:extLst>
      <p:ext uri="{BB962C8B-B14F-4D97-AF65-F5344CB8AC3E}">
        <p14:creationId xmlns:p14="http://schemas.microsoft.com/office/powerpoint/2010/main" val="360435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StAX</a:t>
            </a:r>
            <a:r>
              <a:rPr lang="en-US" dirty="0"/>
              <a:t> Parser</a:t>
            </a:r>
          </a:p>
        </p:txBody>
      </p:sp>
      <p:sp>
        <p:nvSpPr>
          <p:cNvPr id="3" name="Content Placeholder 2"/>
          <p:cNvSpPr>
            <a:spLocks noGrp="1"/>
          </p:cNvSpPr>
          <p:nvPr>
            <p:ph idx="1"/>
          </p:nvPr>
        </p:nvSpPr>
        <p:spPr/>
        <p:txBody>
          <a:bodyPr/>
          <a:lstStyle/>
          <a:p>
            <a:pPr marL="0" indent="0">
              <a:buNone/>
            </a:pPr>
            <a:r>
              <a:rPr lang="en-US" dirty="0" err="1"/>
              <a:t>StAX</a:t>
            </a:r>
            <a:r>
              <a:rPr lang="en-US" dirty="0"/>
              <a:t> is a JAVA based </a:t>
            </a:r>
            <a:r>
              <a:rPr lang="en-US" dirty="0" smtClean="0"/>
              <a:t>API to </a:t>
            </a:r>
            <a:r>
              <a:rPr lang="en-US" dirty="0"/>
              <a:t>parse XML document in a similar way as SAX parser </a:t>
            </a:r>
            <a:r>
              <a:rPr lang="en-US" dirty="0" smtClean="0"/>
              <a:t>does with two major differences</a:t>
            </a:r>
          </a:p>
          <a:p>
            <a:r>
              <a:rPr lang="en-US" dirty="0" err="1"/>
              <a:t>StAX</a:t>
            </a:r>
            <a:r>
              <a:rPr lang="en-US" dirty="0"/>
              <a:t> is a PULL API where as SAX is a PUSH API. It means in case of </a:t>
            </a:r>
            <a:r>
              <a:rPr lang="en-US" dirty="0" err="1"/>
              <a:t>StAX</a:t>
            </a:r>
            <a:r>
              <a:rPr lang="en-US" dirty="0"/>
              <a:t> parser, client application need to ask </a:t>
            </a:r>
            <a:r>
              <a:rPr lang="en-US" dirty="0" err="1"/>
              <a:t>StAX</a:t>
            </a:r>
            <a:r>
              <a:rPr lang="en-US" dirty="0"/>
              <a:t> parser to get information from XML whenever it needs but in case of SAX parser, client application is required to get information when SAX parser notifies the client application that information is available</a:t>
            </a:r>
            <a:r>
              <a:rPr lang="en-US" dirty="0" smtClean="0"/>
              <a:t>.</a:t>
            </a:r>
          </a:p>
          <a:p>
            <a:r>
              <a:rPr lang="en-US" dirty="0" err="1"/>
              <a:t>StAX</a:t>
            </a:r>
            <a:r>
              <a:rPr lang="en-US" dirty="0"/>
              <a:t> API can read as well as write XML documents. Using SAX API, xml can be only be read.</a:t>
            </a:r>
          </a:p>
        </p:txBody>
      </p:sp>
    </p:spTree>
    <p:extLst>
      <p:ext uri="{BB962C8B-B14F-4D97-AF65-F5344CB8AC3E}">
        <p14:creationId xmlns:p14="http://schemas.microsoft.com/office/powerpoint/2010/main" val="59686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br>
              <a:rPr lang="en-US" dirty="0"/>
            </a:br>
            <a:endParaRPr lang="en-US" dirty="0"/>
          </a:p>
        </p:txBody>
      </p:sp>
      <p:sp>
        <p:nvSpPr>
          <p:cNvPr id="3" name="Content Placeholder 2"/>
          <p:cNvSpPr>
            <a:spLocks noGrp="1"/>
          </p:cNvSpPr>
          <p:nvPr>
            <p:ph idx="1"/>
          </p:nvPr>
        </p:nvSpPr>
        <p:spPr/>
        <p:txBody>
          <a:bodyPr/>
          <a:lstStyle/>
          <a:p>
            <a:r>
              <a:rPr lang="en-US" dirty="0"/>
              <a:t>You can process the XML document in a linear fashion from the top down.</a:t>
            </a:r>
          </a:p>
          <a:p>
            <a:r>
              <a:rPr lang="en-US" dirty="0"/>
              <a:t>The document is not deeply nested.</a:t>
            </a:r>
          </a:p>
          <a:p>
            <a:r>
              <a:rPr lang="en-US" dirty="0"/>
              <a:t>You are processing a very large XML document whose DOM tree would consume too much memory. Typical DOM implementations use ten bytes of memory to represent one byte of XML.</a:t>
            </a:r>
          </a:p>
          <a:p>
            <a:r>
              <a:rPr lang="en-US" dirty="0"/>
              <a:t>The problem to be solved involves only part of the XML document.</a:t>
            </a:r>
          </a:p>
          <a:p>
            <a:r>
              <a:rPr lang="en-US" dirty="0"/>
              <a:t>Data is available as soon as it is seen by the parser, so </a:t>
            </a:r>
            <a:r>
              <a:rPr lang="en-US" dirty="0" err="1"/>
              <a:t>StAX</a:t>
            </a:r>
            <a:r>
              <a:rPr lang="en-US" dirty="0"/>
              <a:t> works well for an XML document that arrives over a stream.</a:t>
            </a:r>
          </a:p>
          <a:p>
            <a:r>
              <a:rPr lang="en-US" dirty="0"/>
              <a:t>Disadvantages of SAX</a:t>
            </a:r>
          </a:p>
          <a:p>
            <a:pPr marL="0" indent="0">
              <a:buNone/>
            </a:pPr>
            <a:endParaRPr lang="en-US" dirty="0"/>
          </a:p>
        </p:txBody>
      </p:sp>
    </p:spTree>
    <p:extLst>
      <p:ext uri="{BB962C8B-B14F-4D97-AF65-F5344CB8AC3E}">
        <p14:creationId xmlns:p14="http://schemas.microsoft.com/office/powerpoint/2010/main" val="22305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XMLEventReader</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b="1" dirty="0" err="1"/>
              <a:t>StartElement</a:t>
            </a:r>
            <a:r>
              <a:rPr lang="en-US" b="1" dirty="0"/>
              <a:t> </a:t>
            </a:r>
            <a:r>
              <a:rPr lang="en-US" b="1" dirty="0" err="1"/>
              <a:t>asStartElement</a:t>
            </a:r>
            <a:r>
              <a:rPr lang="en-US" b="1" dirty="0"/>
              <a:t>()</a:t>
            </a:r>
            <a:r>
              <a:rPr lang="en-US" dirty="0"/>
              <a:t> - used to retrieve value and attributes of element.</a:t>
            </a:r>
          </a:p>
          <a:p>
            <a:r>
              <a:rPr lang="en-US" b="1" dirty="0" err="1"/>
              <a:t>EndElement</a:t>
            </a:r>
            <a:r>
              <a:rPr lang="en-US" b="1" dirty="0"/>
              <a:t> </a:t>
            </a:r>
            <a:r>
              <a:rPr lang="en-US" b="1" dirty="0" err="1"/>
              <a:t>asEndElement</a:t>
            </a:r>
            <a:r>
              <a:rPr lang="en-US" b="1" dirty="0"/>
              <a:t>()</a:t>
            </a:r>
            <a:r>
              <a:rPr lang="en-US" dirty="0"/>
              <a:t> - called at the end of a element.</a:t>
            </a:r>
          </a:p>
          <a:p>
            <a:r>
              <a:rPr lang="en-US" b="1" dirty="0"/>
              <a:t>Characters </a:t>
            </a:r>
            <a:r>
              <a:rPr lang="en-US" b="1" dirty="0" err="1"/>
              <a:t>asCharacters</a:t>
            </a:r>
            <a:r>
              <a:rPr lang="en-US" b="1" dirty="0"/>
              <a:t>()</a:t>
            </a:r>
            <a:r>
              <a:rPr lang="en-US" dirty="0"/>
              <a:t> - can be used to obtain characters such a CDATA, whitespace etc</a:t>
            </a:r>
            <a:r>
              <a:rPr lang="en-US" dirty="0" smtClean="0"/>
              <a:t>.</a:t>
            </a:r>
            <a:endParaRPr lang="en-US" dirty="0"/>
          </a:p>
        </p:txBody>
      </p:sp>
    </p:spTree>
    <p:extLst>
      <p:ext uri="{BB962C8B-B14F-4D97-AF65-F5344CB8AC3E}">
        <p14:creationId xmlns:p14="http://schemas.microsoft.com/office/powerpoint/2010/main" val="189210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XMLEventWriter</a:t>
            </a:r>
            <a:r>
              <a:rPr lang="en-US" dirty="0"/>
              <a:t> </a:t>
            </a:r>
            <a:r>
              <a:rPr lang="en-US" dirty="0" smtClean="0"/>
              <a:t>Class</a:t>
            </a:r>
            <a:br>
              <a:rPr lang="en-US" dirty="0" smtClean="0"/>
            </a:br>
            <a:r>
              <a:rPr lang="en-US" dirty="0" err="1"/>
              <a:t>XMLStreamWriter</a:t>
            </a:r>
            <a:r>
              <a:rPr lang="en-US" dirty="0"/>
              <a:t> Class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add(Event event)</a:t>
            </a:r>
            <a:r>
              <a:rPr lang="en-US" dirty="0"/>
              <a:t> - Add event containing elements to XML</a:t>
            </a:r>
            <a:r>
              <a:rPr lang="en-US" dirty="0" smtClean="0"/>
              <a:t>.</a:t>
            </a:r>
          </a:p>
          <a:p>
            <a:endParaRPr lang="en-US"/>
          </a:p>
          <a:p>
            <a:pPr marL="0" indent="0">
              <a:buNone/>
            </a:pPr>
            <a:endParaRPr lang="en-US" dirty="0" smtClean="0"/>
          </a:p>
          <a:p>
            <a:endParaRPr lang="en-US" dirty="0"/>
          </a:p>
          <a:p>
            <a:r>
              <a:rPr lang="en-US" b="1" dirty="0" err="1"/>
              <a:t>writeStartElement</a:t>
            </a:r>
            <a:r>
              <a:rPr lang="en-US" b="1" dirty="0"/>
              <a:t>(String </a:t>
            </a:r>
            <a:r>
              <a:rPr lang="en-US" b="1" dirty="0" err="1"/>
              <a:t>localName</a:t>
            </a:r>
            <a:r>
              <a:rPr lang="en-US" b="1" dirty="0"/>
              <a:t>)</a:t>
            </a:r>
            <a:r>
              <a:rPr lang="en-US" dirty="0"/>
              <a:t> - Add start element of given name.</a:t>
            </a:r>
          </a:p>
          <a:p>
            <a:r>
              <a:rPr lang="en-US" b="1" dirty="0" err="1"/>
              <a:t>writeEndElement</a:t>
            </a:r>
            <a:r>
              <a:rPr lang="en-US" b="1" dirty="0"/>
              <a:t>(String </a:t>
            </a:r>
            <a:r>
              <a:rPr lang="en-US" b="1" dirty="0" err="1"/>
              <a:t>localName</a:t>
            </a:r>
            <a:r>
              <a:rPr lang="en-US" b="1" dirty="0"/>
              <a:t>)</a:t>
            </a:r>
            <a:r>
              <a:rPr lang="en-US" dirty="0"/>
              <a:t> - Add end element of given name.</a:t>
            </a:r>
          </a:p>
          <a:p>
            <a:r>
              <a:rPr lang="en-US" b="1" dirty="0" err="1"/>
              <a:t>writeAttribute</a:t>
            </a:r>
            <a:r>
              <a:rPr lang="en-US" b="1" dirty="0"/>
              <a:t>(String </a:t>
            </a:r>
            <a:r>
              <a:rPr lang="en-US" b="1" dirty="0" err="1"/>
              <a:t>localName</a:t>
            </a:r>
            <a:r>
              <a:rPr lang="en-US" b="1" dirty="0"/>
              <a:t>, String value)</a:t>
            </a:r>
            <a:r>
              <a:rPr lang="en-US" dirty="0"/>
              <a:t> - Write attribute to an element.</a:t>
            </a:r>
          </a:p>
          <a:p>
            <a:pPr marL="0" indent="0">
              <a:buNone/>
            </a:pPr>
            <a:endParaRPr lang="en-US" dirty="0"/>
          </a:p>
        </p:txBody>
      </p:sp>
    </p:spTree>
    <p:extLst>
      <p:ext uri="{BB962C8B-B14F-4D97-AF65-F5344CB8AC3E}">
        <p14:creationId xmlns:p14="http://schemas.microsoft.com/office/powerpoint/2010/main" val="147601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Syntax Rules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XML Documents Must Have a Root Element</a:t>
            </a:r>
          </a:p>
          <a:p>
            <a:pPr marL="0" indent="0">
              <a:buNone/>
            </a:pPr>
            <a:r>
              <a:rPr lang="en-US" dirty="0" smtClean="0">
                <a:solidFill>
                  <a:srgbClr val="0000CD"/>
                </a:solidFill>
                <a:latin typeface="Consolas" panose="020B0609020204030204" pitchFamily="49" charset="0"/>
              </a:rPr>
              <a:t>&lt;</a:t>
            </a:r>
            <a:r>
              <a:rPr lang="en-US" dirty="0">
                <a:solidFill>
                  <a:srgbClr val="A52A2A"/>
                </a:solidFill>
                <a:latin typeface="Consolas" panose="020B0609020204030204" pitchFamily="49" charset="0"/>
              </a:rPr>
              <a:t>root</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child</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subchild</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subchild</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/child</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/root</a:t>
            </a:r>
            <a:r>
              <a:rPr lang="en-US" dirty="0" smtClean="0">
                <a:solidFill>
                  <a:srgbClr val="0000CD"/>
                </a:solidFill>
                <a:latin typeface="Consolas" panose="020B0609020204030204" pitchFamily="49" charset="0"/>
              </a:rPr>
              <a:t>&gt;</a:t>
            </a:r>
          </a:p>
          <a:p>
            <a:pPr marL="0" indent="0">
              <a:buNone/>
            </a:pPr>
            <a:r>
              <a:rPr lang="en-US" dirty="0"/>
              <a:t>This line is called the XML </a:t>
            </a:r>
            <a:r>
              <a:rPr lang="en-US" b="1" dirty="0" smtClean="0"/>
              <a:t>prolog</a:t>
            </a:r>
          </a:p>
          <a:p>
            <a:pPr marL="0" indent="0">
              <a:buNone/>
            </a:pP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a:solidFill>
                  <a:srgbClr val="A52A2A"/>
                </a:solidFill>
                <a:latin typeface="Consolas" panose="020B0609020204030204" pitchFamily="49" charset="0"/>
              </a:rPr>
              <a:t>xml</a:t>
            </a:r>
            <a:r>
              <a:rPr lang="en-US" dirty="0">
                <a:solidFill>
                  <a:srgbClr val="FF0000"/>
                </a:solidFill>
                <a:latin typeface="Consolas" panose="020B0609020204030204" pitchFamily="49" charset="0"/>
              </a:rPr>
              <a:t> version</a:t>
            </a:r>
            <a:r>
              <a:rPr lang="en-US" dirty="0">
                <a:solidFill>
                  <a:srgbClr val="0000CD"/>
                </a:solidFill>
                <a:latin typeface="Consolas" panose="020B0609020204030204" pitchFamily="49" charset="0"/>
              </a:rPr>
              <a:t>="1.0"</a:t>
            </a:r>
            <a:r>
              <a:rPr lang="en-US" dirty="0">
                <a:solidFill>
                  <a:srgbClr val="FF0000"/>
                </a:solidFill>
                <a:latin typeface="Consolas" panose="020B0609020204030204" pitchFamily="49" charset="0"/>
              </a:rPr>
              <a:t> encoding</a:t>
            </a:r>
            <a:r>
              <a:rPr lang="en-US" dirty="0">
                <a:solidFill>
                  <a:srgbClr val="0000CD"/>
                </a:solidFill>
                <a:latin typeface="Consolas" panose="020B0609020204030204" pitchFamily="49" charset="0"/>
              </a:rPr>
              <a:t>="UTF-8</a:t>
            </a:r>
            <a:r>
              <a:rPr lang="en-US" b="1" dirty="0" smtClean="0">
                <a:solidFill>
                  <a:srgbClr val="0000CD"/>
                </a:solidFill>
                <a:latin typeface="Consolas" panose="020B0609020204030204" pitchFamily="49" charset="0"/>
              </a:rPr>
              <a:t>"</a:t>
            </a:r>
            <a:r>
              <a:rPr lang="en-US" dirty="0" smtClean="0">
                <a:solidFill>
                  <a:srgbClr val="FF0000"/>
                </a:solidFill>
                <a:latin typeface="Consolas" panose="020B0609020204030204" pitchFamily="49" charset="0"/>
              </a:rPr>
              <a:t>?</a:t>
            </a:r>
            <a:r>
              <a:rPr lang="en-US" dirty="0" smtClean="0">
                <a:solidFill>
                  <a:srgbClr val="0000CD"/>
                </a:solidFill>
                <a:latin typeface="Consolas" panose="020B0609020204030204" pitchFamily="49" charset="0"/>
              </a:rPr>
              <a:t>&gt;</a:t>
            </a:r>
          </a:p>
          <a:p>
            <a:pPr marL="0" indent="0">
              <a:buNone/>
            </a:pPr>
            <a:r>
              <a:rPr lang="en-US" dirty="0"/>
              <a:t>The XML prolog is optional. If it exists, it must come first in the document</a:t>
            </a:r>
          </a:p>
        </p:txBody>
      </p:sp>
    </p:spTree>
    <p:extLst>
      <p:ext uri="{BB962C8B-B14F-4D97-AF65-F5344CB8AC3E}">
        <p14:creationId xmlns:p14="http://schemas.microsoft.com/office/powerpoint/2010/main" val="180077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Syntax Rules</a:t>
            </a:r>
          </a:p>
        </p:txBody>
      </p:sp>
      <p:sp>
        <p:nvSpPr>
          <p:cNvPr id="3" name="Content Placeholder 2"/>
          <p:cNvSpPr>
            <a:spLocks noGrp="1"/>
          </p:cNvSpPr>
          <p:nvPr>
            <p:ph idx="1"/>
          </p:nvPr>
        </p:nvSpPr>
        <p:spPr/>
        <p:txBody>
          <a:bodyPr/>
          <a:lstStyle/>
          <a:p>
            <a:r>
              <a:rPr lang="en-US" sz="2000" dirty="0"/>
              <a:t>All XML Elements Must Have a Closing Tag</a:t>
            </a:r>
          </a:p>
          <a:p>
            <a:r>
              <a:rPr lang="en-US" sz="2000" dirty="0"/>
              <a:t>XML Tags are Case Sensitive</a:t>
            </a:r>
          </a:p>
          <a:p>
            <a:r>
              <a:rPr lang="en-US" sz="2000" dirty="0"/>
              <a:t>XML Attribute Values Must be Quoted</a:t>
            </a:r>
          </a:p>
          <a:p>
            <a:r>
              <a:rPr lang="en-US" sz="2000" dirty="0"/>
              <a:t>Entity </a:t>
            </a:r>
            <a:r>
              <a:rPr lang="en-US" sz="2000" dirty="0" smtClean="0"/>
              <a:t>References</a:t>
            </a:r>
          </a:p>
          <a:p>
            <a:pPr marL="0" indent="0">
              <a:buNone/>
            </a:pPr>
            <a:r>
              <a:rPr lang="en-US" dirty="0"/>
              <a:t>If you place a character like "&lt;" inside an XML element, it will generate an </a:t>
            </a:r>
            <a:r>
              <a:rPr lang="en-US" dirty="0" smtClean="0"/>
              <a:t>error</a:t>
            </a:r>
          </a:p>
          <a:p>
            <a:pPr marL="0" indent="0">
              <a:buNone/>
            </a:pPr>
            <a:endParaRPr lang="en-US" dirty="0" smtClean="0"/>
          </a:p>
          <a:p>
            <a:pPr marL="0" indent="0">
              <a:buNone/>
            </a:pPr>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225320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3155" y="2185308"/>
            <a:ext cx="5285690" cy="2487384"/>
          </a:xfrm>
          <a:prstGeom prst="rect">
            <a:avLst/>
          </a:prstGeom>
        </p:spPr>
      </p:pic>
    </p:spTree>
    <p:extLst>
      <p:ext uri="{BB962C8B-B14F-4D97-AF65-F5344CB8AC3E}">
        <p14:creationId xmlns:p14="http://schemas.microsoft.com/office/powerpoint/2010/main" val="150120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XML Element?</a:t>
            </a:r>
            <a:br>
              <a:rPr lang="en-US" dirty="0"/>
            </a:br>
            <a:endParaRPr lang="en-US" dirty="0"/>
          </a:p>
        </p:txBody>
      </p:sp>
      <p:sp>
        <p:nvSpPr>
          <p:cNvPr id="3" name="Content Placeholder 2"/>
          <p:cNvSpPr>
            <a:spLocks noGrp="1"/>
          </p:cNvSpPr>
          <p:nvPr>
            <p:ph idx="1"/>
          </p:nvPr>
        </p:nvSpPr>
        <p:spPr/>
        <p:txBody>
          <a:bodyPr/>
          <a:lstStyle/>
          <a:p>
            <a:r>
              <a:rPr lang="en-US" dirty="0"/>
              <a:t>An XML element is everything from (including) the element's start tag to (including) the element's end tag</a:t>
            </a:r>
            <a:r>
              <a:rPr lang="en-US" dirty="0" smtClean="0"/>
              <a:t>.</a:t>
            </a:r>
          </a:p>
          <a:p>
            <a:r>
              <a:rPr lang="en-US" dirty="0"/>
              <a:t>An element can contain:</a:t>
            </a:r>
          </a:p>
          <a:p>
            <a:pPr marL="0" indent="0">
              <a:buNone/>
            </a:pPr>
            <a:r>
              <a:rPr lang="en-US" dirty="0" smtClean="0"/>
              <a:t>                   text</a:t>
            </a:r>
            <a:endParaRPr lang="en-US" dirty="0"/>
          </a:p>
          <a:p>
            <a:pPr marL="0" indent="0">
              <a:buNone/>
            </a:pPr>
            <a:r>
              <a:rPr lang="en-US" dirty="0" smtClean="0"/>
              <a:t>                   attributes</a:t>
            </a:r>
            <a:endParaRPr lang="en-US" dirty="0"/>
          </a:p>
          <a:p>
            <a:pPr marL="0" indent="0">
              <a:buNone/>
            </a:pPr>
            <a:r>
              <a:rPr lang="en-US" dirty="0" smtClean="0"/>
              <a:t>                   other </a:t>
            </a:r>
            <a:r>
              <a:rPr lang="en-US" dirty="0"/>
              <a:t>elements</a:t>
            </a:r>
          </a:p>
          <a:p>
            <a:pPr marL="0" indent="0">
              <a:buNone/>
            </a:pPr>
            <a:r>
              <a:rPr lang="en-US" dirty="0" smtClean="0"/>
              <a:t>                   or </a:t>
            </a:r>
            <a:r>
              <a:rPr lang="en-US" dirty="0"/>
              <a:t>a mix of the above</a:t>
            </a:r>
          </a:p>
          <a:p>
            <a:endParaRPr lang="en-US" dirty="0"/>
          </a:p>
        </p:txBody>
      </p:sp>
    </p:spTree>
    <p:extLst>
      <p:ext uri="{BB962C8B-B14F-4D97-AF65-F5344CB8AC3E}">
        <p14:creationId xmlns:p14="http://schemas.microsoft.com/office/powerpoint/2010/main" val="146100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Attributes</a:t>
            </a:r>
            <a:br>
              <a:rPr lang="en-US" dirty="0"/>
            </a:br>
            <a:endParaRPr lang="en-US" dirty="0"/>
          </a:p>
        </p:txBody>
      </p:sp>
      <p:sp>
        <p:nvSpPr>
          <p:cNvPr id="3" name="Content Placeholder 2"/>
          <p:cNvSpPr>
            <a:spLocks noGrp="1"/>
          </p:cNvSpPr>
          <p:nvPr>
            <p:ph sz="half" idx="1"/>
          </p:nvPr>
        </p:nvSpPr>
        <p:spPr>
          <a:xfrm>
            <a:off x="2589211" y="2133600"/>
            <a:ext cx="8265893" cy="3777622"/>
          </a:xfrm>
        </p:spPr>
        <p:txBody>
          <a:bodyPr>
            <a:normAutofit/>
          </a:bodyPr>
          <a:lstStyle/>
          <a:p>
            <a:r>
              <a:rPr lang="en-US" dirty="0"/>
              <a:t>XML elements can have attributes, just like HTML.</a:t>
            </a:r>
          </a:p>
          <a:p>
            <a:r>
              <a:rPr lang="en-US" dirty="0"/>
              <a:t>Attributes are designed to contain data related to a specific element.</a:t>
            </a:r>
          </a:p>
          <a:p>
            <a:r>
              <a:rPr lang="en-US" dirty="0"/>
              <a:t>XML Attributes Must be </a:t>
            </a:r>
            <a:r>
              <a:rPr lang="en-US" dirty="0" smtClean="0"/>
              <a:t>Quoted</a:t>
            </a:r>
          </a:p>
          <a:p>
            <a:pPr marL="0" indent="0">
              <a:buNone/>
            </a:pPr>
            <a:r>
              <a:rPr lang="en-US" u="sng" dirty="0" smtClean="0"/>
              <a:t>Attributes</a:t>
            </a:r>
            <a:endParaRPr lang="en-US" u="sng" dirty="0"/>
          </a:p>
          <a:p>
            <a:pPr marL="0" indent="0">
              <a:buNone/>
            </a:pP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person</a:t>
            </a:r>
            <a:r>
              <a:rPr lang="en-US" dirty="0" smtClean="0">
                <a:solidFill>
                  <a:srgbClr val="FF0000"/>
                </a:solidFill>
                <a:latin typeface="Consolas" panose="020B0609020204030204" pitchFamily="49" charset="0"/>
              </a:rPr>
              <a:t> gender</a:t>
            </a:r>
            <a:r>
              <a:rPr lang="en-US" dirty="0" smtClean="0">
                <a:solidFill>
                  <a:srgbClr val="0000CD"/>
                </a:solidFill>
                <a:latin typeface="Consolas" panose="020B0609020204030204" pitchFamily="49" charset="0"/>
              </a:rPr>
              <a:t>="female"&gt;</a:t>
            </a:r>
            <a:r>
              <a:rPr lang="en-US" dirty="0" smtClean="0"/>
              <a:t/>
            </a:r>
            <a:br>
              <a:rPr lang="en-US" dirty="0" smtClean="0"/>
            </a:br>
            <a:r>
              <a:rPr lang="en-US" dirty="0" smtClean="0">
                <a:solidFill>
                  <a:srgbClr val="000000"/>
                </a:solidFill>
                <a:latin typeface="Consolas" panose="020B0609020204030204" pitchFamily="49" charset="0"/>
              </a:rPr>
              <a:t>  </a:t>
            </a:r>
            <a:r>
              <a:rPr lang="en-US" dirty="0" smtClean="0">
                <a:solidFill>
                  <a:srgbClr val="0000CD"/>
                </a:solidFill>
                <a:latin typeface="Consolas" panose="020B0609020204030204" pitchFamily="49" charset="0"/>
              </a:rPr>
              <a:t>&lt;</a:t>
            </a:r>
            <a:r>
              <a:rPr lang="en-US" dirty="0" err="1" smtClean="0">
                <a:solidFill>
                  <a:srgbClr val="A52A2A"/>
                </a:solidFill>
                <a:latin typeface="Consolas" panose="020B0609020204030204" pitchFamily="49" charset="0"/>
              </a:rPr>
              <a:t>firstname</a:t>
            </a:r>
            <a:r>
              <a:rPr lang="en-US" dirty="0" smtClean="0">
                <a:solidFill>
                  <a:srgbClr val="0000CD"/>
                </a:solidFill>
                <a:latin typeface="Consolas" panose="020B0609020204030204" pitchFamily="49" charset="0"/>
              </a:rPr>
              <a:t>&gt;</a:t>
            </a:r>
            <a:r>
              <a:rPr lang="en-US" dirty="0" smtClean="0">
                <a:solidFill>
                  <a:srgbClr val="000000"/>
                </a:solidFill>
                <a:latin typeface="Consolas" panose="020B0609020204030204" pitchFamily="49" charset="0"/>
              </a:rPr>
              <a:t>Anna</a:t>
            </a: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err="1" smtClean="0">
                <a:solidFill>
                  <a:srgbClr val="A52A2A"/>
                </a:solidFill>
                <a:latin typeface="Consolas" panose="020B0609020204030204" pitchFamily="49" charset="0"/>
              </a:rPr>
              <a:t>firstname</a:t>
            </a:r>
            <a:r>
              <a:rPr lang="en-US" dirty="0" smtClean="0">
                <a:solidFill>
                  <a:srgbClr val="0000CD"/>
                </a:solidFill>
                <a:latin typeface="Consolas" panose="020B0609020204030204" pitchFamily="49" charset="0"/>
              </a:rPr>
              <a:t>&gt;</a:t>
            </a:r>
            <a:r>
              <a:rPr lang="en-US" dirty="0" smtClean="0"/>
              <a:t/>
            </a:r>
            <a:br>
              <a:rPr lang="en-US" dirty="0" smtClean="0"/>
            </a:br>
            <a:r>
              <a:rPr lang="en-US" dirty="0" smtClean="0">
                <a:solidFill>
                  <a:srgbClr val="000000"/>
                </a:solidFill>
                <a:latin typeface="Consolas" panose="020B0609020204030204" pitchFamily="49" charset="0"/>
              </a:rPr>
              <a:t>  </a:t>
            </a:r>
            <a:r>
              <a:rPr lang="en-US" dirty="0" smtClean="0">
                <a:solidFill>
                  <a:srgbClr val="0000CD"/>
                </a:solidFill>
                <a:latin typeface="Consolas" panose="020B0609020204030204" pitchFamily="49" charset="0"/>
              </a:rPr>
              <a:t>&lt;</a:t>
            </a:r>
            <a:r>
              <a:rPr lang="en-US" dirty="0" err="1" smtClean="0">
                <a:solidFill>
                  <a:srgbClr val="A52A2A"/>
                </a:solidFill>
                <a:latin typeface="Consolas" panose="020B0609020204030204" pitchFamily="49" charset="0"/>
              </a:rPr>
              <a:t>lastname</a:t>
            </a:r>
            <a:r>
              <a:rPr lang="en-US" dirty="0" smtClean="0">
                <a:solidFill>
                  <a:srgbClr val="0000CD"/>
                </a:solidFill>
                <a:latin typeface="Consolas" panose="020B0609020204030204" pitchFamily="49" charset="0"/>
              </a:rPr>
              <a:t>&gt;</a:t>
            </a:r>
            <a:r>
              <a:rPr lang="en-US" dirty="0" smtClean="0">
                <a:solidFill>
                  <a:srgbClr val="000000"/>
                </a:solidFill>
                <a:latin typeface="Consolas" panose="020B0609020204030204" pitchFamily="49" charset="0"/>
              </a:rPr>
              <a:t>Smith</a:t>
            </a: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a:t>
            </a:r>
            <a:r>
              <a:rPr lang="en-US" dirty="0" err="1" smtClean="0">
                <a:solidFill>
                  <a:srgbClr val="A52A2A"/>
                </a:solidFill>
                <a:latin typeface="Consolas" panose="020B0609020204030204" pitchFamily="49" charset="0"/>
              </a:rPr>
              <a:t>lastname</a:t>
            </a:r>
            <a:r>
              <a:rPr lang="en-US" dirty="0" smtClean="0">
                <a:solidFill>
                  <a:srgbClr val="0000CD"/>
                </a:solidFill>
                <a:latin typeface="Consolas" panose="020B0609020204030204" pitchFamily="49" charset="0"/>
              </a:rPr>
              <a:t>&gt;</a:t>
            </a:r>
            <a:r>
              <a:rPr lang="en-US" dirty="0" smtClean="0"/>
              <a:t/>
            </a:r>
            <a:br>
              <a:rPr lang="en-US" dirty="0" smtClean="0"/>
            </a:br>
            <a:r>
              <a:rPr lang="en-US" dirty="0" smtClean="0">
                <a:solidFill>
                  <a:srgbClr val="0000CD"/>
                </a:solidFill>
                <a:latin typeface="Consolas" panose="020B0609020204030204" pitchFamily="49" charset="0"/>
              </a:rPr>
              <a:t>&lt;</a:t>
            </a:r>
            <a:r>
              <a:rPr lang="en-US" dirty="0" smtClean="0">
                <a:solidFill>
                  <a:srgbClr val="A52A2A"/>
                </a:solidFill>
                <a:latin typeface="Consolas" panose="020B0609020204030204" pitchFamily="49" charset="0"/>
              </a:rPr>
              <a:t>/person</a:t>
            </a:r>
            <a:r>
              <a:rPr lang="en-US" dirty="0" smtClean="0">
                <a:solidFill>
                  <a:srgbClr val="0000CD"/>
                </a:solidFill>
                <a:latin typeface="Consolas" panose="020B0609020204030204" pitchFamily="49" charset="0"/>
              </a:rPr>
              <a:t>&gt;</a:t>
            </a:r>
          </a:p>
        </p:txBody>
      </p:sp>
      <p:sp>
        <p:nvSpPr>
          <p:cNvPr id="7" name="Content Placeholder 6"/>
          <p:cNvSpPr>
            <a:spLocks noGrp="1"/>
          </p:cNvSpPr>
          <p:nvPr>
            <p:ph sz="half" idx="2"/>
          </p:nvPr>
        </p:nvSpPr>
        <p:spPr>
          <a:xfrm>
            <a:off x="6541240" y="3547284"/>
            <a:ext cx="4313864" cy="2119495"/>
          </a:xfrm>
        </p:spPr>
        <p:txBody>
          <a:bodyPr>
            <a:normAutofit/>
          </a:bodyPr>
          <a:lstStyle/>
          <a:p>
            <a:pPr marL="0" indent="0">
              <a:buNone/>
            </a:pPr>
            <a:r>
              <a:rPr lang="en-US" u="sng" dirty="0"/>
              <a:t>Elements</a:t>
            </a:r>
            <a:endParaRPr lang="en-US" u="sng" dirty="0" smtClean="0">
              <a:solidFill>
                <a:srgbClr val="0000CD"/>
              </a:solidFill>
              <a:latin typeface="Consolas" panose="020B0609020204030204" pitchFamily="49" charset="0"/>
            </a:endParaRPr>
          </a:p>
          <a:p>
            <a:pPr marL="0" indent="0">
              <a:buNone/>
            </a:pPr>
            <a:r>
              <a:rPr lang="en-US" dirty="0" smtClean="0">
                <a:solidFill>
                  <a:srgbClr val="0000CD"/>
                </a:solidFill>
                <a:latin typeface="Consolas" panose="020B0609020204030204" pitchFamily="49" charset="0"/>
              </a:rPr>
              <a:t>&lt;</a:t>
            </a:r>
            <a:r>
              <a:rPr lang="en-US" dirty="0">
                <a:solidFill>
                  <a:srgbClr val="A52A2A"/>
                </a:solidFill>
                <a:latin typeface="Consolas" panose="020B0609020204030204" pitchFamily="49" charset="0"/>
              </a:rPr>
              <a:t>person</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gender</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female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/gender</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Anna</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Smith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/person</a:t>
            </a:r>
            <a:r>
              <a:rPr lang="en-US" dirty="0">
                <a:solidFill>
                  <a:srgbClr val="0000CD"/>
                </a:solidFill>
                <a:latin typeface="Consolas" panose="020B0609020204030204" pitchFamily="49" charset="0"/>
              </a:rPr>
              <a:t>&gt;</a:t>
            </a:r>
            <a:endParaRPr lang="en-US" dirty="0"/>
          </a:p>
          <a:p>
            <a:endParaRPr lang="en-US" dirty="0"/>
          </a:p>
        </p:txBody>
      </p:sp>
    </p:spTree>
    <p:extLst>
      <p:ext uri="{BB962C8B-B14F-4D97-AF65-F5344CB8AC3E}">
        <p14:creationId xmlns:p14="http://schemas.microsoft.com/office/powerpoint/2010/main" val="10986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DTD</a:t>
            </a:r>
            <a:br>
              <a:rPr lang="en-US" dirty="0"/>
            </a:br>
            <a:endParaRPr lang="en-US" dirty="0"/>
          </a:p>
        </p:txBody>
      </p:sp>
      <p:sp>
        <p:nvSpPr>
          <p:cNvPr id="3" name="Content Placeholder 2"/>
          <p:cNvSpPr>
            <a:spLocks noGrp="1"/>
          </p:cNvSpPr>
          <p:nvPr>
            <p:ph idx="1"/>
          </p:nvPr>
        </p:nvSpPr>
        <p:spPr/>
        <p:txBody>
          <a:bodyPr/>
          <a:lstStyle/>
          <a:p>
            <a:r>
              <a:rPr lang="en-US" dirty="0"/>
              <a:t>An XML document with correct syntax is called "Well Formed".</a:t>
            </a:r>
          </a:p>
          <a:p>
            <a:r>
              <a:rPr lang="en-US" dirty="0"/>
              <a:t>An XML document validated against a DTD is both "Well Formed" and "Valid</a:t>
            </a:r>
            <a:r>
              <a:rPr lang="en-US" dirty="0" smtClean="0"/>
              <a:t>".</a:t>
            </a:r>
          </a:p>
          <a:p>
            <a:r>
              <a:rPr lang="en-US" dirty="0"/>
              <a:t>#PCDATA means parse-able text data.</a:t>
            </a:r>
          </a:p>
          <a:p>
            <a:endParaRPr lang="en-US" dirty="0"/>
          </a:p>
        </p:txBody>
      </p:sp>
      <p:sp>
        <p:nvSpPr>
          <p:cNvPr id="4" name="Rectangle 3"/>
          <p:cNvSpPr/>
          <p:nvPr/>
        </p:nvSpPr>
        <p:spPr>
          <a:xfrm>
            <a:off x="3279634" y="3602898"/>
            <a:ext cx="6096000" cy="2308324"/>
          </a:xfrm>
          <a:prstGeom prst="rect">
            <a:avLst/>
          </a:prstGeom>
        </p:spPr>
        <p:txBody>
          <a:bodyPr>
            <a:spAutoFit/>
          </a:bodyPr>
          <a:lstStyle/>
          <a:p>
            <a:r>
              <a:rPr lang="en-US" dirty="0">
                <a:solidFill>
                  <a:srgbClr val="000000"/>
                </a:solidFill>
                <a:latin typeface="Consolas" panose="020B0609020204030204" pitchFamily="49" charset="0"/>
              </a:rPr>
              <a:t>&lt;!DOCTYPE note</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&lt;!ELEMENT note (</a:t>
            </a:r>
            <a:r>
              <a:rPr lang="en-US" dirty="0" err="1">
                <a:solidFill>
                  <a:srgbClr val="000000"/>
                </a:solidFill>
                <a:latin typeface="Consolas" panose="020B0609020204030204" pitchFamily="49" charset="0"/>
              </a:rPr>
              <a:t>to,from,heading,body</a:t>
            </a:r>
            <a:r>
              <a:rPr lang="en-US" dirty="0">
                <a:solidFill>
                  <a:srgbClr val="000000"/>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&lt;!ELEMENT to (#PCDATA)&gt;</a:t>
            </a:r>
            <a:r>
              <a:rPr lang="en-US" dirty="0"/>
              <a:t/>
            </a:r>
            <a:br>
              <a:rPr lang="en-US" dirty="0"/>
            </a:br>
            <a:r>
              <a:rPr lang="en-US" dirty="0">
                <a:solidFill>
                  <a:srgbClr val="000000"/>
                </a:solidFill>
                <a:latin typeface="Consolas" panose="020B0609020204030204" pitchFamily="49" charset="0"/>
              </a:rPr>
              <a:t>&lt;!ELEMENT from (#PCDATA)&gt;</a:t>
            </a:r>
            <a:r>
              <a:rPr lang="en-US" dirty="0"/>
              <a:t/>
            </a:r>
            <a:br>
              <a:rPr lang="en-US" dirty="0"/>
            </a:br>
            <a:r>
              <a:rPr lang="en-US" dirty="0">
                <a:solidFill>
                  <a:srgbClr val="000000"/>
                </a:solidFill>
                <a:latin typeface="Consolas" panose="020B0609020204030204" pitchFamily="49" charset="0"/>
              </a:rPr>
              <a:t>&lt;!ELEMENT heading (#PCDATA)&gt;</a:t>
            </a:r>
            <a:r>
              <a:rPr lang="en-US" dirty="0"/>
              <a:t/>
            </a:r>
            <a:br>
              <a:rPr lang="en-US" dirty="0"/>
            </a:br>
            <a:r>
              <a:rPr lang="en-US" dirty="0">
                <a:solidFill>
                  <a:srgbClr val="000000"/>
                </a:solidFill>
                <a:latin typeface="Consolas" panose="020B0609020204030204" pitchFamily="49" charset="0"/>
              </a:rPr>
              <a:t>&lt;!ELEMENT body (#PCDATA)&gt;</a:t>
            </a:r>
            <a:r>
              <a:rPr lang="en-US" dirty="0"/>
              <a:t/>
            </a:r>
            <a:br>
              <a:rPr lang="en-US" dirty="0"/>
            </a:br>
            <a:r>
              <a:rPr lang="en-US" dirty="0">
                <a:solidFill>
                  <a:srgbClr val="000000"/>
                </a:solidFill>
                <a:latin typeface="Consolas" panose="020B0609020204030204" pitchFamily="49" charset="0"/>
              </a:rPr>
              <a:t>]&gt;</a:t>
            </a:r>
            <a:endParaRPr lang="en-US" dirty="0"/>
          </a:p>
        </p:txBody>
      </p:sp>
    </p:spTree>
    <p:extLst>
      <p:ext uri="{BB962C8B-B14F-4D97-AF65-F5344CB8AC3E}">
        <p14:creationId xmlns:p14="http://schemas.microsoft.com/office/powerpoint/2010/main" val="320589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An entity has three parts: an ampersand (&amp;), an entity name, and a semicolon (;).</a:t>
            </a:r>
            <a:endParaRPr lang="en-US" dirty="0" smtClean="0"/>
          </a:p>
          <a:p>
            <a:pPr marL="0" indent="0">
              <a:buNone/>
            </a:pPr>
            <a:r>
              <a:rPr lang="en-US" dirty="0" smtClean="0"/>
              <a:t>&lt;?</a:t>
            </a:r>
            <a:r>
              <a:rPr lang="en-US" dirty="0"/>
              <a:t>xml version="1.0" encoding="UTF-8"?&gt;</a:t>
            </a:r>
            <a:br>
              <a:rPr lang="en-US" dirty="0"/>
            </a:br>
            <a:r>
              <a:rPr lang="en-US" dirty="0"/>
              <a:t/>
            </a:r>
            <a:br>
              <a:rPr lang="en-US" dirty="0"/>
            </a:br>
            <a:r>
              <a:rPr lang="en-US" dirty="0"/>
              <a:t>&lt;!DOCTYPE note </a:t>
            </a:r>
            <a:r>
              <a:rPr lang="en-US" dirty="0" smtClean="0"/>
              <a:t>[</a:t>
            </a:r>
            <a:r>
              <a:rPr lang="en-US" dirty="0"/>
              <a:t/>
            </a:r>
            <a:br>
              <a:rPr lang="en-US" dirty="0"/>
            </a:br>
            <a:r>
              <a:rPr lang="en-US" dirty="0"/>
              <a:t>&lt;!ENTITY writer "Writer: Donald Duck."&gt;</a:t>
            </a:r>
            <a:br>
              <a:rPr lang="en-US" dirty="0"/>
            </a:br>
            <a:r>
              <a:rPr lang="en-US" dirty="0"/>
              <a:t>&lt;!ENTITY copyright "Copyright: W3Schools."&gt;</a:t>
            </a:r>
            <a:br>
              <a:rPr lang="en-US" dirty="0"/>
            </a:br>
            <a:r>
              <a:rPr lang="en-US" dirty="0"/>
              <a:t>]&gt;</a:t>
            </a:r>
            <a:br>
              <a:rPr lang="en-US" dirty="0"/>
            </a:br>
            <a:r>
              <a:rPr lang="en-US" dirty="0"/>
              <a:t/>
            </a:r>
            <a:br>
              <a:rPr lang="en-US" dirty="0"/>
            </a:br>
            <a:r>
              <a:rPr lang="en-US" dirty="0"/>
              <a:t>&lt;note&gt;</a:t>
            </a:r>
            <a:br>
              <a:rPr lang="en-US" dirty="0"/>
            </a:br>
            <a:r>
              <a:rPr lang="en-US" dirty="0"/>
              <a:t>&lt;to&gt;</a:t>
            </a:r>
            <a:r>
              <a:rPr lang="en-US" dirty="0" err="1"/>
              <a:t>Tove</a:t>
            </a:r>
            <a:r>
              <a:rPr lang="en-US" dirty="0"/>
              <a:t>&lt;/to&gt;</a:t>
            </a:r>
            <a:br>
              <a:rPr lang="en-US" dirty="0"/>
            </a:br>
            <a:r>
              <a:rPr lang="en-US" dirty="0"/>
              <a:t>&lt;from&gt;Jani&lt;/from&gt;</a:t>
            </a:r>
            <a:br>
              <a:rPr lang="en-US" dirty="0"/>
            </a:br>
            <a:r>
              <a:rPr lang="en-US" dirty="0"/>
              <a:t>&lt;heading&gt;Reminder&lt;/heading&gt;</a:t>
            </a:r>
            <a:br>
              <a:rPr lang="en-US" dirty="0"/>
            </a:br>
            <a:r>
              <a:rPr lang="en-US" dirty="0"/>
              <a:t>&lt;body&gt;Don't forget me this weekend!&lt;/body&gt;</a:t>
            </a:r>
            <a:br>
              <a:rPr lang="en-US" dirty="0"/>
            </a:br>
            <a:r>
              <a:rPr lang="en-US" dirty="0"/>
              <a:t>&lt;footer&gt;&amp;</a:t>
            </a:r>
            <a:r>
              <a:rPr lang="en-US" dirty="0" err="1" smtClean="0"/>
              <a:t>writer;copyright</a:t>
            </a:r>
            <a:r>
              <a:rPr lang="en-US" dirty="0"/>
              <a:t>;&lt;/footer&gt;</a:t>
            </a:r>
            <a:br>
              <a:rPr lang="en-US" dirty="0"/>
            </a:br>
            <a:r>
              <a:rPr lang="en-US" dirty="0"/>
              <a:t>&lt;/note&gt;</a:t>
            </a:r>
          </a:p>
        </p:txBody>
      </p:sp>
    </p:spTree>
    <p:extLst>
      <p:ext uri="{BB962C8B-B14F-4D97-AF65-F5344CB8AC3E}">
        <p14:creationId xmlns:p14="http://schemas.microsoft.com/office/powerpoint/2010/main" val="23684794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849</TotalTime>
  <Words>814</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Consolas</vt:lpstr>
      <vt:lpstr>Wingdings 3</vt:lpstr>
      <vt:lpstr>Wisp</vt:lpstr>
      <vt:lpstr>XML</vt:lpstr>
      <vt:lpstr>XML Tree </vt:lpstr>
      <vt:lpstr>XML Syntax Rules </vt:lpstr>
      <vt:lpstr>XML Syntax Rules</vt:lpstr>
      <vt:lpstr>PowerPoint Presentation</vt:lpstr>
      <vt:lpstr>What is an XML Element? </vt:lpstr>
      <vt:lpstr>XML Attributes </vt:lpstr>
      <vt:lpstr>XML DTD </vt:lpstr>
      <vt:lpstr>PowerPoint Presentation</vt:lpstr>
      <vt:lpstr>XML Schema </vt:lpstr>
      <vt:lpstr>XML Schemas are More Powerful than DTD </vt:lpstr>
      <vt:lpstr>PowerPoint Presentation</vt:lpstr>
      <vt:lpstr>Java DOM Parser </vt:lpstr>
      <vt:lpstr>When to use? </vt:lpstr>
      <vt:lpstr>PowerPoint Presentation</vt:lpstr>
      <vt:lpstr>DOM interfaces </vt:lpstr>
      <vt:lpstr>Common DOM methods </vt:lpstr>
      <vt:lpstr>Java SAX Parser </vt:lpstr>
      <vt:lpstr>When to use? </vt:lpstr>
      <vt:lpstr>Disadvantages of SAX </vt:lpstr>
      <vt:lpstr>ContentHandler Interface </vt:lpstr>
      <vt:lpstr>Java StAX Parser</vt:lpstr>
      <vt:lpstr>When to use? </vt:lpstr>
      <vt:lpstr>XMLEventReader Class </vt:lpstr>
      <vt:lpstr>XMLEventWriter Class XMLStreamWriter Class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Tigran Mkrtchyan</dc:creator>
  <cp:lastModifiedBy>Tigran Mkrtchyan</cp:lastModifiedBy>
  <cp:revision>17</cp:revision>
  <dcterms:created xsi:type="dcterms:W3CDTF">2016-11-14T07:18:43Z</dcterms:created>
  <dcterms:modified xsi:type="dcterms:W3CDTF">2016-11-21T14:32:07Z</dcterms:modified>
</cp:coreProperties>
</file>