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2DDC4-B409-49F9-ABED-4E9CFF37A35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A2E3C8-50A3-400D-8E57-C3D2ADDB2AE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Synthetic Financial Datasets for fraud detection (Generated by PaySim mobile money generator).</a:t>
          </a:r>
          <a:endParaRPr lang="en-US"/>
        </a:p>
      </dgm:t>
    </dgm:pt>
    <dgm:pt modelId="{CECF3EAF-3534-468D-9FFA-0CE303A5DF3F}" type="parTrans" cxnId="{5BE8EF6C-5CA6-4915-87D5-AA18AE6C8CB0}">
      <dgm:prSet/>
      <dgm:spPr/>
      <dgm:t>
        <a:bodyPr/>
        <a:lstStyle/>
        <a:p>
          <a:endParaRPr lang="en-US"/>
        </a:p>
      </dgm:t>
    </dgm:pt>
    <dgm:pt modelId="{0D2F46AF-A0F3-4105-9197-F4BB989F52F0}" type="sibTrans" cxnId="{5BE8EF6C-5CA6-4915-87D5-AA18AE6C8CB0}">
      <dgm:prSet/>
      <dgm:spPr/>
      <dgm:t>
        <a:bodyPr/>
        <a:lstStyle/>
        <a:p>
          <a:endParaRPr lang="en-US"/>
        </a:p>
      </dgm:t>
    </dgm:pt>
    <dgm:pt modelId="{22479647-C57B-400D-977D-587B62F821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https://www.kaggle.com/datasets/ealaxi/paysim1</a:t>
          </a:r>
          <a:endParaRPr lang="en-US"/>
        </a:p>
      </dgm:t>
    </dgm:pt>
    <dgm:pt modelId="{21FAF98B-C4FA-4764-AFD3-D88D41B76C1A}" type="parTrans" cxnId="{5AB37C19-5BA1-4E16-9508-159A31A2C89A}">
      <dgm:prSet/>
      <dgm:spPr/>
      <dgm:t>
        <a:bodyPr/>
        <a:lstStyle/>
        <a:p>
          <a:endParaRPr lang="en-US"/>
        </a:p>
      </dgm:t>
    </dgm:pt>
    <dgm:pt modelId="{DFCDFBBD-E97E-4076-8698-2C40B571A71B}" type="sibTrans" cxnId="{5AB37C19-5BA1-4E16-9508-159A31A2C89A}">
      <dgm:prSet/>
      <dgm:spPr/>
      <dgm:t>
        <a:bodyPr/>
        <a:lstStyle/>
        <a:p>
          <a:endParaRPr lang="en-US"/>
        </a:p>
      </dgm:t>
    </dgm:pt>
    <dgm:pt modelId="{D190B4E0-034D-4776-9D1E-EC8DC0AC705A}" type="pres">
      <dgm:prSet presAssocID="{0B72DDC4-B409-49F9-ABED-4E9CFF37A35D}" presName="root" presStyleCnt="0">
        <dgm:presLayoutVars>
          <dgm:dir/>
          <dgm:resizeHandles val="exact"/>
        </dgm:presLayoutVars>
      </dgm:prSet>
      <dgm:spPr/>
    </dgm:pt>
    <dgm:pt modelId="{AEA98FA4-E920-4B2F-A1BB-30567E0F261D}" type="pres">
      <dgm:prSet presAssocID="{70A2E3C8-50A3-400D-8E57-C3D2ADDB2AEC}" presName="compNode" presStyleCnt="0"/>
      <dgm:spPr/>
    </dgm:pt>
    <dgm:pt modelId="{E6D07689-1D3C-41F3-865C-6EE4ED76FFA2}" type="pres">
      <dgm:prSet presAssocID="{70A2E3C8-50A3-400D-8E57-C3D2ADDB2A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43468C-DDF0-4E2D-90D4-ECBB6CC8F12A}" type="pres">
      <dgm:prSet presAssocID="{70A2E3C8-50A3-400D-8E57-C3D2ADDB2AEC}" presName="spaceRect" presStyleCnt="0"/>
      <dgm:spPr/>
    </dgm:pt>
    <dgm:pt modelId="{8973F36C-23ED-430B-9E1A-128E9A83F5A7}" type="pres">
      <dgm:prSet presAssocID="{70A2E3C8-50A3-400D-8E57-C3D2ADDB2AEC}" presName="textRect" presStyleLbl="revTx" presStyleIdx="0" presStyleCnt="2">
        <dgm:presLayoutVars>
          <dgm:chMax val="1"/>
          <dgm:chPref val="1"/>
        </dgm:presLayoutVars>
      </dgm:prSet>
      <dgm:spPr/>
    </dgm:pt>
    <dgm:pt modelId="{BCF3CEED-77FA-4316-9DF4-902565F49447}" type="pres">
      <dgm:prSet presAssocID="{0D2F46AF-A0F3-4105-9197-F4BB989F52F0}" presName="sibTrans" presStyleCnt="0"/>
      <dgm:spPr/>
    </dgm:pt>
    <dgm:pt modelId="{8E0B61D3-402D-4A98-B1AF-58290DD89FD2}" type="pres">
      <dgm:prSet presAssocID="{22479647-C57B-400D-977D-587B62F82120}" presName="compNode" presStyleCnt="0"/>
      <dgm:spPr/>
    </dgm:pt>
    <dgm:pt modelId="{AE5CF765-C8FE-4D09-B25D-2975150BC81F}" type="pres">
      <dgm:prSet presAssocID="{22479647-C57B-400D-977D-587B62F821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77FEF42-7A26-407A-92C8-A94F5362555B}" type="pres">
      <dgm:prSet presAssocID="{22479647-C57B-400D-977D-587B62F82120}" presName="spaceRect" presStyleCnt="0"/>
      <dgm:spPr/>
    </dgm:pt>
    <dgm:pt modelId="{AC7574AC-8E16-45C9-91A8-A50BA56B7F4D}" type="pres">
      <dgm:prSet presAssocID="{22479647-C57B-400D-977D-587B62F821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B37C19-5BA1-4E16-9508-159A31A2C89A}" srcId="{0B72DDC4-B409-49F9-ABED-4E9CFF37A35D}" destId="{22479647-C57B-400D-977D-587B62F82120}" srcOrd="1" destOrd="0" parTransId="{21FAF98B-C4FA-4764-AFD3-D88D41B76C1A}" sibTransId="{DFCDFBBD-E97E-4076-8698-2C40B571A71B}"/>
    <dgm:cxn modelId="{25A5C623-D642-4D9B-9211-8E2DBF8CAECE}" type="presOf" srcId="{70A2E3C8-50A3-400D-8E57-C3D2ADDB2AEC}" destId="{8973F36C-23ED-430B-9E1A-128E9A83F5A7}" srcOrd="0" destOrd="0" presId="urn:microsoft.com/office/officeart/2018/2/layout/IconLabelList"/>
    <dgm:cxn modelId="{5BE8EF6C-5CA6-4915-87D5-AA18AE6C8CB0}" srcId="{0B72DDC4-B409-49F9-ABED-4E9CFF37A35D}" destId="{70A2E3C8-50A3-400D-8E57-C3D2ADDB2AEC}" srcOrd="0" destOrd="0" parTransId="{CECF3EAF-3534-468D-9FFA-0CE303A5DF3F}" sibTransId="{0D2F46AF-A0F3-4105-9197-F4BB989F52F0}"/>
    <dgm:cxn modelId="{6C93509D-F24D-44BD-A05C-B62AACD3E962}" type="presOf" srcId="{0B72DDC4-B409-49F9-ABED-4E9CFF37A35D}" destId="{D190B4E0-034D-4776-9D1E-EC8DC0AC705A}" srcOrd="0" destOrd="0" presId="urn:microsoft.com/office/officeart/2018/2/layout/IconLabelList"/>
    <dgm:cxn modelId="{8BEFA8EE-E194-4879-B013-89F073A8422D}" type="presOf" srcId="{22479647-C57B-400D-977D-587B62F82120}" destId="{AC7574AC-8E16-45C9-91A8-A50BA56B7F4D}" srcOrd="0" destOrd="0" presId="urn:microsoft.com/office/officeart/2018/2/layout/IconLabelList"/>
    <dgm:cxn modelId="{EE3076DF-A910-4907-B4C4-98AC28898BBB}" type="presParOf" srcId="{D190B4E0-034D-4776-9D1E-EC8DC0AC705A}" destId="{AEA98FA4-E920-4B2F-A1BB-30567E0F261D}" srcOrd="0" destOrd="0" presId="urn:microsoft.com/office/officeart/2018/2/layout/IconLabelList"/>
    <dgm:cxn modelId="{1B5C8CD7-2371-4E2C-9F58-85515EA65094}" type="presParOf" srcId="{AEA98FA4-E920-4B2F-A1BB-30567E0F261D}" destId="{E6D07689-1D3C-41F3-865C-6EE4ED76FFA2}" srcOrd="0" destOrd="0" presId="urn:microsoft.com/office/officeart/2018/2/layout/IconLabelList"/>
    <dgm:cxn modelId="{397DB168-FA7E-4313-8044-5F2FD05E4794}" type="presParOf" srcId="{AEA98FA4-E920-4B2F-A1BB-30567E0F261D}" destId="{F143468C-DDF0-4E2D-90D4-ECBB6CC8F12A}" srcOrd="1" destOrd="0" presId="urn:microsoft.com/office/officeart/2018/2/layout/IconLabelList"/>
    <dgm:cxn modelId="{1E34D979-41A0-47FD-B187-4FBBDD872802}" type="presParOf" srcId="{AEA98FA4-E920-4B2F-A1BB-30567E0F261D}" destId="{8973F36C-23ED-430B-9E1A-128E9A83F5A7}" srcOrd="2" destOrd="0" presId="urn:microsoft.com/office/officeart/2018/2/layout/IconLabelList"/>
    <dgm:cxn modelId="{345AF5AD-12D5-4ECF-B688-9B5B86B89807}" type="presParOf" srcId="{D190B4E0-034D-4776-9D1E-EC8DC0AC705A}" destId="{BCF3CEED-77FA-4316-9DF4-902565F49447}" srcOrd="1" destOrd="0" presId="urn:microsoft.com/office/officeart/2018/2/layout/IconLabelList"/>
    <dgm:cxn modelId="{BEF465DC-86AF-4679-AB40-7A0FF70DE8CF}" type="presParOf" srcId="{D190B4E0-034D-4776-9D1E-EC8DC0AC705A}" destId="{8E0B61D3-402D-4A98-B1AF-58290DD89FD2}" srcOrd="2" destOrd="0" presId="urn:microsoft.com/office/officeart/2018/2/layout/IconLabelList"/>
    <dgm:cxn modelId="{F02CA420-5933-4EA8-9F72-AEBE89209AB5}" type="presParOf" srcId="{8E0B61D3-402D-4A98-B1AF-58290DD89FD2}" destId="{AE5CF765-C8FE-4D09-B25D-2975150BC81F}" srcOrd="0" destOrd="0" presId="urn:microsoft.com/office/officeart/2018/2/layout/IconLabelList"/>
    <dgm:cxn modelId="{A6B164E8-864A-4912-8729-4BE7BFE51034}" type="presParOf" srcId="{8E0B61D3-402D-4A98-B1AF-58290DD89FD2}" destId="{C77FEF42-7A26-407A-92C8-A94F5362555B}" srcOrd="1" destOrd="0" presId="urn:microsoft.com/office/officeart/2018/2/layout/IconLabelList"/>
    <dgm:cxn modelId="{911EB0F9-C250-430F-BAF7-7C8F64D04BE9}" type="presParOf" srcId="{8E0B61D3-402D-4A98-B1AF-58290DD89FD2}" destId="{AC7574AC-8E16-45C9-91A8-A50BA56B7F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7689-1D3C-41F3-865C-6EE4ED76FFA2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3F36C-23ED-430B-9E1A-128E9A83F5A7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Synthetic Financial Datasets for fraud detection (Generated by PaySim mobile money generator).</a:t>
          </a:r>
          <a:endParaRPr lang="en-US" sz="1600" kern="1200"/>
        </a:p>
      </dsp:txBody>
      <dsp:txXfrm>
        <a:off x="559800" y="3022743"/>
        <a:ext cx="4320000" cy="720000"/>
      </dsp:txXfrm>
    </dsp:sp>
    <dsp:sp modelId="{AE5CF765-C8FE-4D09-B25D-2975150BC81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74AC-8E16-45C9-91A8-A50BA56B7F4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https://www.kaggle.com/datasets/ealaxi/paysim1</a:t>
          </a:r>
          <a:endParaRPr lang="en-US" sz="16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1/4/2024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769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5" name="Rectangle 26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F96B7-14B6-8F55-9990-FB9B150E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3" y="507238"/>
            <a:ext cx="3522504" cy="3845891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Fraud 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3BF5A-79C4-AC77-5948-A88FA52F2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522504" cy="1781123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Mobile Money Transaction</a:t>
            </a:r>
          </a:p>
        </p:txBody>
      </p:sp>
      <p:pic>
        <p:nvPicPr>
          <p:cNvPr id="7" name="Picture 6" descr="A close-up of a stack of money&#10;&#10;Description automatically generated">
            <a:extLst>
              <a:ext uri="{FF2B5EF4-FFF2-40B4-BE49-F238E27FC236}">
                <a16:creationId xmlns:a16="http://schemas.microsoft.com/office/drawing/2014/main" id="{4A4BCCAE-6FAC-9D76-3AC1-81890D6E7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1" r="-2" b="11127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solidFill>
            <a:srgbClr val="FFFFFF"/>
          </a:solidFill>
          <a:ln w="25400"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6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9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7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5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13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7EE6-9E9D-E55F-8219-C3D5ABEC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Importing the data and Validating the shape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8A6387-BB3A-D83D-1355-3C60A46A2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3" y="1180194"/>
            <a:ext cx="9867900" cy="2248806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B4157C-6472-C073-88B4-7585053F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3494314"/>
            <a:ext cx="9867899" cy="12370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8C7EB6-1B7B-3362-EA6F-33603B15381B}"/>
              </a:ext>
            </a:extLst>
          </p:cNvPr>
          <p:cNvSpPr txBox="1"/>
          <p:nvPr/>
        </p:nvSpPr>
        <p:spPr>
          <a:xfrm>
            <a:off x="904874" y="4809196"/>
            <a:ext cx="9867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pd.read_csv  =  Used for reading the data or giving a source file extension.</a:t>
            </a:r>
          </a:p>
          <a:p>
            <a:endParaRPr lang="en-IN" sz="2000" dirty="0"/>
          </a:p>
          <a:p>
            <a:r>
              <a:rPr lang="en-IN" sz="2000" dirty="0"/>
              <a:t>df.head () (Appointed into the pd.read_csv input) = User for importing the data.</a:t>
            </a:r>
          </a:p>
          <a:p>
            <a:endParaRPr lang="en-IN" sz="2000" dirty="0"/>
          </a:p>
          <a:p>
            <a:r>
              <a:rPr lang="en-IN" sz="2000" dirty="0"/>
              <a:t>df. shape = Used for checking the total number of rows and columns (Rows = 6362620</a:t>
            </a:r>
          </a:p>
          <a:p>
            <a:r>
              <a:rPr lang="en-IN" sz="2000" dirty="0"/>
              <a:t>								Columns = 11)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883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83BF-A6D3-94D1-6F7C-D5E3D32F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/>
          <a:lstStyle/>
          <a:p>
            <a:r>
              <a:rPr lang="en-IN" b="1"/>
              <a:t>Dropping Character Variables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6841C4-BD7D-B8C8-26CC-751A34783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25" y="1181773"/>
            <a:ext cx="8762278" cy="306637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B1E9F-FE7D-3EB1-B9ED-F81FD456733B}"/>
              </a:ext>
            </a:extLst>
          </p:cNvPr>
          <p:cNvSpPr txBox="1"/>
          <p:nvPr/>
        </p:nvSpPr>
        <p:spPr>
          <a:xfrm>
            <a:off x="856027" y="4316769"/>
            <a:ext cx="8762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Dropping of the unwanted variables which are not required in terms of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Putting the axis as 1 in terms of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Storing of the data in df3.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df3.head to show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Ignoring the dropping of TYPE column as the dropped columns were mostly id variables whereas the type column is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TYPE column defines a category of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88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404F-1357-9F5E-881C-44E544F4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636"/>
          </a:xfrm>
        </p:spPr>
        <p:txBody>
          <a:bodyPr/>
          <a:lstStyle/>
          <a:p>
            <a:r>
              <a:rPr lang="en-IN" b="1" dirty="0"/>
              <a:t>Treating the TYPE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71920-2799-B3D1-82CF-7162DD14C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51622"/>
            <a:ext cx="8815700" cy="17251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6F5BA-050D-55A3-97B7-B5FFDD473E5F}"/>
              </a:ext>
            </a:extLst>
          </p:cNvPr>
          <p:cNvSpPr txBox="1"/>
          <p:nvPr/>
        </p:nvSpPr>
        <p:spPr>
          <a:xfrm>
            <a:off x="838199" y="3829050"/>
            <a:ext cx="10029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the Unique Values of the TYPE variable.</a:t>
            </a:r>
          </a:p>
          <a:p>
            <a:endParaRPr lang="en-IN" dirty="0"/>
          </a:p>
          <a:p>
            <a:r>
              <a:rPr lang="en-IN" dirty="0"/>
              <a:t>Five Unique Values mentioned in the TYPE variable [ Payment , Transfer , CASH_OUT , Debit , CASH_IN ] </a:t>
            </a:r>
          </a:p>
          <a:p>
            <a:endParaRPr lang="en-IN" dirty="0"/>
          </a:p>
          <a:p>
            <a:r>
              <a:rPr lang="en-IN" dirty="0"/>
              <a:t>Every element having it’s own specification and data as mentioned in the dataset provided.</a:t>
            </a:r>
          </a:p>
        </p:txBody>
      </p:sp>
    </p:spTree>
    <p:extLst>
      <p:ext uri="{BB962C8B-B14F-4D97-AF65-F5344CB8AC3E}">
        <p14:creationId xmlns:p14="http://schemas.microsoft.com/office/powerpoint/2010/main" val="220086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1E98F-5BF1-5F07-17BF-BB802E91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834497"/>
          </a:xfrm>
        </p:spPr>
        <p:txBody>
          <a:bodyPr anchor="b">
            <a:normAutofit/>
          </a:bodyPr>
          <a:lstStyle/>
          <a:p>
            <a:r>
              <a:rPr lang="en-IN" sz="3700" b="1" dirty="0"/>
              <a:t>One Hot Encoding 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CD0F749C-1D4C-430F-B946-6DAF4C30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31624-2D22-4B4E-A3E6-0D4F7949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20173F-D274-41F7-8EF8-70D857D30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89D47E22-F192-4DEC-AE19-484993AE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5B481D-50AE-46D4-9C2F-ADF882A4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A9696D1-2645-4CDB-999E-2BCB171D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F893A7D-6FAA-4ABA-8FBF-12AE8BB1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098AA5-8EA7-4B49-A943-13BDB0687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B7441F-24D2-47F6-AEF3-0B16E0EBD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78C9959-A685-4BAF-98D3-38CEE7F61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5439F3-230A-42C1-985A-F3801AFD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A0CAF8-ABFC-4754-B816-1A982DB0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97C506-00E2-4325-8F3D-B7A52BFA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C8AF387-37B3-40A6-BEB9-5F1D326D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861A354-F1B5-4CFC-8B29-36A08A6E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239475-71DB-497A-B17E-B50BC0F1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9CF385-DC69-4555-8C67-BFB833B86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05AB53-8E59-8B04-5357-09D71934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 err="1"/>
              <a:t>Alloting</a:t>
            </a:r>
            <a:r>
              <a:rPr lang="en-US" dirty="0"/>
              <a:t> Numbers to every unique value mentioned in the TYPE column.</a:t>
            </a:r>
          </a:p>
          <a:p>
            <a:r>
              <a:rPr lang="en-US" dirty="0"/>
              <a:t>Separating the amount’s from these unique values help in getting a clear view.</a:t>
            </a:r>
          </a:p>
          <a:p>
            <a:r>
              <a:rPr lang="en-US" dirty="0"/>
              <a:t>Wherever there is an intersection in these columns 1 is added to that column.</a:t>
            </a:r>
          </a:p>
          <a:p>
            <a:r>
              <a:rPr lang="en-US" dirty="0"/>
              <a:t>Rest all the columns remain 0.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C4B0-406C-C661-D2E4-DE44DB59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" y="1813761"/>
            <a:ext cx="5142519" cy="41298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662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5BF4-20EE-A6BD-9C7D-F79EC98B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b="1" dirty="0"/>
              <a:t>Concatenation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47511-5281-50CA-453F-62FDD09B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1101"/>
            <a:ext cx="8010525" cy="3574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AC715-1A85-D150-0D0C-473F29B02162}"/>
              </a:ext>
            </a:extLst>
          </p:cNvPr>
          <p:cNvSpPr txBox="1"/>
          <p:nvPr/>
        </p:nvSpPr>
        <p:spPr>
          <a:xfrm>
            <a:off x="838200" y="4981574"/>
            <a:ext cx="801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Concatenation help’s in giving a brief look of the entire data mentioned.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Mainly carried out after deletion of CASH_IN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Help’s in joining the table directly to the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6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CDFA-85A9-D8B3-F07F-9D42743D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71" y="0"/>
            <a:ext cx="3932237" cy="1073020"/>
          </a:xfrm>
        </p:spPr>
        <p:txBody>
          <a:bodyPr/>
          <a:lstStyle/>
          <a:p>
            <a:r>
              <a:rPr lang="en-IN" b="1" dirty="0"/>
              <a:t>Model Development</a:t>
            </a:r>
          </a:p>
        </p:txBody>
      </p:sp>
      <p:pic>
        <p:nvPicPr>
          <p:cNvPr id="10" name="Picture Placeholder 9" descr="A screenshot of a computer">
            <a:extLst>
              <a:ext uri="{FF2B5EF4-FFF2-40B4-BE49-F238E27FC236}">
                <a16:creationId xmlns:a16="http://schemas.microsoft.com/office/drawing/2014/main" id="{DC39DD43-A801-0786-5BC2-BA277EF0E9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" t="195" b="-195"/>
          <a:stretch/>
        </p:blipFill>
        <p:spPr>
          <a:xfrm>
            <a:off x="4892510" y="886120"/>
            <a:ext cx="7063819" cy="505131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DCB5-14EA-2BBC-3BA8-1E3B309AD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858" y="1073020"/>
            <a:ext cx="4357556" cy="4931854"/>
          </a:xfrm>
        </p:spPr>
        <p:txBody>
          <a:bodyPr anchor="b">
            <a:normAutofit lnSpcReduction="10000"/>
          </a:bodyPr>
          <a:lstStyle/>
          <a:p>
            <a:r>
              <a:rPr lang="en-IN" sz="1800" b="1" dirty="0"/>
              <a:t>Step 1) </a:t>
            </a:r>
            <a:r>
              <a:rPr lang="en-IN" sz="1800" dirty="0"/>
              <a:t>Getting in touch with the dependent and independent variables.</a:t>
            </a:r>
          </a:p>
          <a:p>
            <a:r>
              <a:rPr lang="en-IN" sz="1800" b="1" dirty="0"/>
              <a:t>Step 2) </a:t>
            </a:r>
            <a:r>
              <a:rPr lang="en-IN" sz="1800" dirty="0"/>
              <a:t>All the variables mentioned in the above slide are independent except the </a:t>
            </a:r>
            <a:r>
              <a:rPr lang="en-IN" sz="1800" b="1" dirty="0"/>
              <a:t>isFraud</a:t>
            </a:r>
            <a:r>
              <a:rPr lang="en-IN" sz="1800" dirty="0"/>
              <a:t> variable as mentioned in the picture.</a:t>
            </a:r>
          </a:p>
          <a:p>
            <a:r>
              <a:rPr lang="en-IN" sz="1800" b="1" dirty="0"/>
              <a:t>Step 3) </a:t>
            </a:r>
            <a:r>
              <a:rPr lang="en-IN" sz="1800" dirty="0"/>
              <a:t>Separating the </a:t>
            </a:r>
            <a:r>
              <a:rPr lang="en-IN" sz="1800" b="1" dirty="0"/>
              <a:t>isFraud </a:t>
            </a:r>
            <a:r>
              <a:rPr lang="en-IN" sz="1800" dirty="0"/>
              <a:t>variable and putting the rest of the variables together will help in getting a brief look of the data mentioned.</a:t>
            </a:r>
          </a:p>
          <a:p>
            <a:r>
              <a:rPr lang="en-IN" sz="1800" b="1" dirty="0"/>
              <a:t>Step 4)</a:t>
            </a:r>
            <a:r>
              <a:rPr lang="en-IN" sz="1800" dirty="0"/>
              <a:t> Using the </a:t>
            </a:r>
            <a:r>
              <a:rPr lang="en-IN" sz="1800" b="1" dirty="0"/>
              <a:t>train_test_split </a:t>
            </a:r>
            <a:r>
              <a:rPr lang="en-IN" sz="1800" dirty="0"/>
              <a:t>function in this case to give a starting point in development of the particular model.</a:t>
            </a:r>
            <a:endParaRPr lang="en-IN" sz="1800" b="1" dirty="0"/>
          </a:p>
          <a:p>
            <a:r>
              <a:rPr lang="en-IN" sz="1800" b="1" dirty="0"/>
              <a:t>Step 5) </a:t>
            </a:r>
            <a:r>
              <a:rPr lang="en-IN" sz="1800" dirty="0"/>
              <a:t>Checking the shape of the training data as well as the df4 data mentioned.</a:t>
            </a:r>
            <a:endParaRPr lang="en-IN" sz="1800" b="1" dirty="0"/>
          </a:p>
          <a:p>
            <a:endParaRPr lang="en-IN" sz="1800" b="1" dirty="0"/>
          </a:p>
          <a:p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87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3491-3559-DB81-996F-5D25BC36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IN" b="1" dirty="0"/>
              <a:t>Test Method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AE9EB-F17C-09B3-BEC9-5A98CCFC1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3" y="1329180"/>
            <a:ext cx="4905789" cy="30825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73E3B-88C3-2D3F-2E65-E323974B7C37}"/>
              </a:ext>
            </a:extLst>
          </p:cNvPr>
          <p:cNvSpPr txBox="1"/>
          <p:nvPr/>
        </p:nvSpPr>
        <p:spPr>
          <a:xfrm>
            <a:off x="838200" y="4694549"/>
            <a:ext cx="4905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Dependent Variable View</a:t>
            </a:r>
          </a:p>
        </p:txBody>
      </p:sp>
    </p:spTree>
    <p:extLst>
      <p:ext uri="{BB962C8B-B14F-4D97-AF65-F5344CB8AC3E}">
        <p14:creationId xmlns:p14="http://schemas.microsoft.com/office/powerpoint/2010/main" val="239545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7FD5-7E02-E841-AD15-21023934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Creation of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556C1-CE76-3CD8-E616-C73014710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69" y="1592421"/>
            <a:ext cx="3302380" cy="28222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7D6C3-E572-96D9-EAD1-7F46A717C432}"/>
              </a:ext>
            </a:extLst>
          </p:cNvPr>
          <p:cNvSpPr txBox="1"/>
          <p:nvPr/>
        </p:nvSpPr>
        <p:spPr>
          <a:xfrm>
            <a:off x="838200" y="4590854"/>
            <a:ext cx="9304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Creating the logistic regression model and getting the prediction percent of the model showing</a:t>
            </a:r>
          </a:p>
          <a:p>
            <a:r>
              <a:rPr lang="en-IN" dirty="0"/>
              <a:t>99% perfection.</a:t>
            </a:r>
          </a:p>
          <a:p>
            <a:endParaRPr lang="en-IN" dirty="0"/>
          </a:p>
          <a:p>
            <a:r>
              <a:rPr lang="en-IN" dirty="0"/>
              <a:t>Fitting the model and checking of the score in such case. </a:t>
            </a:r>
          </a:p>
          <a:p>
            <a:endParaRPr lang="en-IN" dirty="0"/>
          </a:p>
          <a:p>
            <a:r>
              <a:rPr lang="en-IN" dirty="0"/>
              <a:t>99% prediction is mainly happening due to the unbalanced data mentioned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4169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A535-F80D-A7A6-D2C5-1ACE95F2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IN" dirty="0"/>
              <a:t>Unbalanced Dataset, 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5179E-6B0A-3693-9A3F-BCBFBFDB0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091" y="1239621"/>
            <a:ext cx="9146711" cy="23563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7C360-3AEE-AC6E-1772-26AFD6F32D50}"/>
              </a:ext>
            </a:extLst>
          </p:cNvPr>
          <p:cNvSpPr txBox="1"/>
          <p:nvPr/>
        </p:nvSpPr>
        <p:spPr>
          <a:xfrm>
            <a:off x="949092" y="380043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out all the unique values from the isFraud variable column and grouping them before </a:t>
            </a:r>
          </a:p>
          <a:p>
            <a:r>
              <a:rPr lang="en-IN" dirty="0"/>
              <a:t>finding the sum.</a:t>
            </a:r>
          </a:p>
          <a:p>
            <a:endParaRPr lang="en-IN" dirty="0"/>
          </a:p>
          <a:p>
            <a:r>
              <a:rPr lang="en-IN" dirty="0"/>
              <a:t>After checking the values mentioned in the STEP column we can see how disturbed and imbalanced the data is.</a:t>
            </a:r>
          </a:p>
          <a:p>
            <a:endParaRPr lang="en-IN" dirty="0"/>
          </a:p>
          <a:p>
            <a:r>
              <a:rPr lang="en-IN" dirty="0"/>
              <a:t>This show’s that the </a:t>
            </a:r>
            <a:r>
              <a:rPr lang="en-IN" dirty="0" err="1"/>
              <a:t>prortion</a:t>
            </a:r>
            <a:r>
              <a:rPr lang="en-IN" dirty="0"/>
              <a:t> is too low and gives us a brief of the possibility level of a fraud taking place.</a:t>
            </a:r>
          </a:p>
          <a:p>
            <a:endParaRPr lang="en-IN" dirty="0"/>
          </a:p>
          <a:p>
            <a:r>
              <a:rPr lang="en-IN" dirty="0"/>
              <a:t>Thus the prediction of the data is 99%</a:t>
            </a:r>
          </a:p>
        </p:txBody>
      </p:sp>
    </p:spTree>
    <p:extLst>
      <p:ext uri="{BB962C8B-B14F-4D97-AF65-F5344CB8AC3E}">
        <p14:creationId xmlns:p14="http://schemas.microsoft.com/office/powerpoint/2010/main" val="376683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7018-9F01-05C4-6AEB-8B4681EF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148D-785C-CB8E-4439-93EA738D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955"/>
            <a:ext cx="10515600" cy="4351338"/>
          </a:xfrm>
        </p:spPr>
        <p:txBody>
          <a:bodyPr/>
          <a:lstStyle/>
          <a:p>
            <a:r>
              <a:rPr lang="en-IN" dirty="0"/>
              <a:t>A 2x2 table where at X axis we put the </a:t>
            </a:r>
            <a:r>
              <a:rPr lang="en-IN" b="1" dirty="0"/>
              <a:t>predicted</a:t>
            </a:r>
            <a:r>
              <a:rPr lang="en-IN" dirty="0"/>
              <a:t> methods whereas on the Y axis we put the </a:t>
            </a:r>
            <a:r>
              <a:rPr lang="en-IN" b="1" dirty="0"/>
              <a:t>actual’s 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 descr="A diagram of negative and negative&#10;&#10;Description automatically generated">
            <a:extLst>
              <a:ext uri="{FF2B5EF4-FFF2-40B4-BE49-F238E27FC236}">
                <a16:creationId xmlns:a16="http://schemas.microsoft.com/office/drawing/2014/main" id="{7F4D639F-4E75-FD41-2120-2A0A8A31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9" t="18913" r="17937" b="19591"/>
          <a:stretch/>
        </p:blipFill>
        <p:spPr>
          <a:xfrm>
            <a:off x="1143000" y="2554356"/>
            <a:ext cx="4880113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EB734-0BB9-C4AF-A111-00968083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spc="1500">
                <a:ea typeface="Source Sans Pro SemiBold" panose="020B0603030403020204" pitchFamily="34" charset="0"/>
              </a:rPr>
              <a:t>Segment’s in approaching a Model</a:t>
            </a:r>
          </a:p>
        </p:txBody>
      </p:sp>
      <p:sp>
        <p:nvSpPr>
          <p:cNvPr id="28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8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8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0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7182D-696A-0E0C-6D5D-93CBF4C11A51}"/>
              </a:ext>
            </a:extLst>
          </p:cNvPr>
          <p:cNvSpPr txBox="1"/>
          <p:nvPr/>
        </p:nvSpPr>
        <p:spPr>
          <a:xfrm>
            <a:off x="785192" y="3244334"/>
            <a:ext cx="6211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Predicting the model and implementing the confusion matrix as mentioned in the above picture.</a:t>
            </a:r>
          </a:p>
          <a:p>
            <a:endParaRPr lang="en-IN" dirty="0"/>
          </a:p>
          <a:p>
            <a:r>
              <a:rPr lang="en-IN" dirty="0"/>
              <a:t>X_test dataset is stored in a variable named PREDICT.</a:t>
            </a:r>
          </a:p>
          <a:p>
            <a:endParaRPr lang="en-IN" dirty="0"/>
          </a:p>
          <a:p>
            <a:r>
              <a:rPr lang="en-IN" dirty="0"/>
              <a:t>Prediction in this case is done to use in the confusion matrix mentioned above.</a:t>
            </a:r>
          </a:p>
          <a:p>
            <a:endParaRPr lang="en-IN" dirty="0"/>
          </a:p>
          <a:p>
            <a:r>
              <a:rPr lang="en-IN" dirty="0"/>
              <a:t>Storing it in a variable named cm.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A7823-08A1-60D0-DAAF-8371E3F3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2" y="1259246"/>
            <a:ext cx="5983356" cy="16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1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6A4DA-8434-C074-6576-BE31BC11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3" y="507238"/>
            <a:ext cx="3522504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cap="all" spc="1500">
                <a:ea typeface="Source Sans Pro SemiBold" panose="020B0603030403020204" pitchFamily="34" charset="0"/>
              </a:rPr>
              <a:t>Heatmap Plot Creation</a:t>
            </a:r>
          </a:p>
        </p:txBody>
      </p:sp>
      <p:pic>
        <p:nvPicPr>
          <p:cNvPr id="5" name="Picture 4" descr="Glowing hanging light bulb in front of dark light bulbs">
            <a:extLst>
              <a:ext uri="{FF2B5EF4-FFF2-40B4-BE49-F238E27FC236}">
                <a16:creationId xmlns:a16="http://schemas.microsoft.com/office/drawing/2014/main" id="{01DE6468-DB63-FEBD-30F6-C47CDC708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1" r="-2" b="-2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20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90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E4DEE-91CE-A623-5F26-779EA513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38" y="760668"/>
            <a:ext cx="9818008" cy="1275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8342D-DE56-66BA-0262-FFE82570473C}"/>
              </a:ext>
            </a:extLst>
          </p:cNvPr>
          <p:cNvSpPr txBox="1"/>
          <p:nvPr/>
        </p:nvSpPr>
        <p:spPr>
          <a:xfrm>
            <a:off x="872369" y="2205872"/>
            <a:ext cx="9600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Creation of a heatmap plot named sns.heatmap and adding a variable cm to the particular heatmap.</a:t>
            </a:r>
          </a:p>
          <a:p>
            <a:endParaRPr lang="en-IN" dirty="0"/>
          </a:p>
          <a:p>
            <a:r>
              <a:rPr lang="en-IN" dirty="0"/>
              <a:t>Addition of colours to the particular heatmap for it to look more accurate using </a:t>
            </a:r>
            <a:r>
              <a:rPr lang="en-IN" dirty="0" err="1"/>
              <a:t>cmap</a:t>
            </a:r>
            <a:r>
              <a:rPr lang="en-IN" dirty="0"/>
              <a:t> = ‘oranges’.</a:t>
            </a:r>
          </a:p>
          <a:p>
            <a:endParaRPr lang="en-IN" dirty="0"/>
          </a:p>
          <a:p>
            <a:r>
              <a:rPr lang="en-IN" dirty="0"/>
              <a:t>Adding  number’s to the heatmap by using the </a:t>
            </a:r>
            <a:r>
              <a:rPr lang="en-IN" dirty="0" err="1"/>
              <a:t>annot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To add readable numbers the </a:t>
            </a:r>
            <a:r>
              <a:rPr lang="en-IN" dirty="0" err="1"/>
              <a:t>fmt</a:t>
            </a:r>
            <a:r>
              <a:rPr lang="en-IN" dirty="0"/>
              <a:t> = ‘d’ parameter is used, in this ‘d’ stands for DIGIT.</a:t>
            </a:r>
          </a:p>
          <a:p>
            <a:endParaRPr lang="en-IN" dirty="0"/>
          </a:p>
          <a:p>
            <a:r>
              <a:rPr lang="en-IN" dirty="0"/>
              <a:t>Dropping of the column to make the heatmap look better using the cbar = false method.</a:t>
            </a:r>
          </a:p>
          <a:p>
            <a:endParaRPr lang="en-IN" dirty="0"/>
          </a:p>
          <a:p>
            <a:r>
              <a:rPr lang="en-IN" dirty="0"/>
              <a:t>Addition of the rest palettes to make the heatmap look readable.</a:t>
            </a:r>
          </a:p>
        </p:txBody>
      </p:sp>
    </p:spTree>
    <p:extLst>
      <p:ext uri="{BB962C8B-B14F-4D97-AF65-F5344CB8AC3E}">
        <p14:creationId xmlns:p14="http://schemas.microsoft.com/office/powerpoint/2010/main" val="109002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7FA-CC3E-F940-7FB4-8B2ED2DB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70" y="659587"/>
            <a:ext cx="5904981" cy="4313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4D56B6-5016-7EA2-B409-1B2D00B434FD}"/>
              </a:ext>
            </a:extLst>
          </p:cNvPr>
          <p:cNvSpPr txBox="1"/>
          <p:nvPr/>
        </p:nvSpPr>
        <p:spPr>
          <a:xfrm>
            <a:off x="7296347" y="659587"/>
            <a:ext cx="37990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diagram generated, mostly less than 50% of the frauds are TRUE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Whereas the rest are FALSE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99% prediction is because of the highest numbered area shown in DARK BROWN colour.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model is mostly predicting the Data to be NO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mainly creating the largest volume in our data thus showing the prediction of 99%.</a:t>
            </a:r>
          </a:p>
        </p:txBody>
      </p:sp>
    </p:spTree>
    <p:extLst>
      <p:ext uri="{BB962C8B-B14F-4D97-AF65-F5344CB8AC3E}">
        <p14:creationId xmlns:p14="http://schemas.microsoft.com/office/powerpoint/2010/main" val="357321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4A6D6-0FDB-6BDA-9BA6-90F4D2110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IN" dirty="0"/>
              <a:t>Thank YOU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1BD7C-B149-4206-4CAF-B8B979D81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Name – Aditya Tikone</a:t>
            </a:r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9C0C455A-911A-901F-B61D-B9038593D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29" y="1474182"/>
            <a:ext cx="3899155" cy="3899155"/>
          </a:xfrm>
          <a:prstGeom prst="rect">
            <a:avLst/>
          </a:prstGeom>
          <a:ln w="28575">
            <a:noFill/>
          </a:ln>
        </p:spPr>
      </p:pic>
      <p:sp>
        <p:nvSpPr>
          <p:cNvPr id="5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0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04DF42D6-B2D7-C921-0195-1DBAEEAB0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7" r="11673" b="-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512AD-4936-5501-3996-CB8E4B7E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cap="all" spc="1500" dirty="0">
                <a:ea typeface="Source Sans Pro SemiBold" panose="020B0603030403020204" pitchFamily="34" charset="0"/>
              </a:rPr>
              <a:t>Initial Stage </a:t>
            </a:r>
          </a:p>
        </p:txBody>
      </p:sp>
      <p:grpSp>
        <p:nvGrpSpPr>
          <p:cNvPr id="21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4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3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0BAF-27EF-55C7-91C1-36CD00B3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400" dirty="0"/>
              <a:t>Gathering of</a:t>
            </a:r>
          </a:p>
          <a:p>
            <a:pPr marL="0" indent="0">
              <a:buNone/>
            </a:pPr>
            <a:r>
              <a:rPr lang="en-US" cap="all" spc="400" dirty="0"/>
              <a:t>Data.</a:t>
            </a:r>
          </a:p>
          <a:p>
            <a:pPr marL="0" indent="0">
              <a:buNone/>
            </a:pPr>
            <a:endParaRPr lang="en-US" cap="all" spc="400" dirty="0"/>
          </a:p>
          <a:p>
            <a:r>
              <a:rPr lang="en-US" cap="all" spc="400" dirty="0"/>
              <a:t>Understanding and analysis.</a:t>
            </a:r>
          </a:p>
          <a:p>
            <a:pPr marL="0" indent="0">
              <a:buNone/>
            </a:pPr>
            <a:endParaRPr lang="en-US" cap="all" spc="400" dirty="0"/>
          </a:p>
          <a:p>
            <a:r>
              <a:rPr lang="en-US" cap="all" spc="400" dirty="0"/>
              <a:t>Implementation planning</a:t>
            </a:r>
          </a:p>
        </p:txBody>
      </p:sp>
    </p:spTree>
    <p:extLst>
      <p:ext uri="{BB962C8B-B14F-4D97-AF65-F5344CB8AC3E}">
        <p14:creationId xmlns:p14="http://schemas.microsoft.com/office/powerpoint/2010/main" val="276775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61631C9-E393-857F-464B-6EFDF4510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4" r="20327" b="-3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DEABF-D90E-BEC6-26B5-F13A2826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a typeface="ADLaM Display" panose="020F0502020204030204" pitchFamily="2" charset="0"/>
                <a:cs typeface="ADLaM Display" panose="020F0502020204030204" pitchFamily="2" charset="0"/>
              </a:rPr>
              <a:t>MIDDLE STAGE</a:t>
            </a: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E3EC-8D16-AFA8-E622-E4A56FA2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IN" dirty="0"/>
              <a:t>Explorative Data Analysis</a:t>
            </a:r>
          </a:p>
          <a:p>
            <a:endParaRPr lang="en-IN" dirty="0"/>
          </a:p>
          <a:p>
            <a:r>
              <a:rPr lang="en-IN" dirty="0"/>
              <a:t>Feature Engineering</a:t>
            </a:r>
          </a:p>
          <a:p>
            <a:endParaRPr lang="en-IN" dirty="0"/>
          </a:p>
          <a:p>
            <a:r>
              <a:rPr lang="en-IN" dirty="0"/>
              <a:t>Feature Selection</a:t>
            </a:r>
          </a:p>
          <a:p>
            <a:endParaRPr lang="en-IN" dirty="0"/>
          </a:p>
          <a:p>
            <a:r>
              <a:rPr lang="en-IN" dirty="0"/>
              <a:t>Physical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61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llustration of people on a blockchain">
            <a:extLst>
              <a:ext uri="{FF2B5EF4-FFF2-40B4-BE49-F238E27FC236}">
                <a16:creationId xmlns:a16="http://schemas.microsoft.com/office/drawing/2014/main" id="{185F2EF7-BC09-E73D-378A-799BBC8C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6" r="16089" b="3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22E9-57AC-6A01-17FE-AAD643B3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LAST STAGE</a:t>
            </a: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92CF9-FDCE-E80C-E149-17BE5C69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IN" dirty="0"/>
              <a:t>Development </a:t>
            </a:r>
          </a:p>
          <a:p>
            <a:endParaRPr lang="en-IN" dirty="0"/>
          </a:p>
          <a:p>
            <a:r>
              <a:rPr lang="en-IN" dirty="0"/>
              <a:t>Evaluation </a:t>
            </a:r>
          </a:p>
          <a:p>
            <a:endParaRPr lang="en-IN" dirty="0"/>
          </a:p>
          <a:p>
            <a:r>
              <a:rPr lang="en-IN" dirty="0"/>
              <a:t>Monitoring and performance tuning</a:t>
            </a:r>
          </a:p>
          <a:p>
            <a:endParaRPr lang="en-IN" dirty="0"/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4799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4BC03-29E5-93BA-0404-50BF7385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3" y="759070"/>
            <a:ext cx="6035191" cy="79590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IN" dirty="0"/>
              <a:t>    </a:t>
            </a:r>
            <a:r>
              <a:rPr lang="en-IN" b="1" dirty="0"/>
              <a:t>Different  Approach</a:t>
            </a:r>
          </a:p>
        </p:txBody>
      </p:sp>
      <p:grpSp>
        <p:nvGrpSpPr>
          <p:cNvPr id="11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CD0F749C-1D4C-430F-B946-6DAF4C30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331624-2D22-4B4E-A3E6-0D4F7949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20173F-D274-41F7-8EF8-70D857D30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966FB-C519-DB25-91C9-1320CFA0D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7" r="18948" b="-2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23" name="Graphic 4">
            <a:extLst>
              <a:ext uri="{FF2B5EF4-FFF2-40B4-BE49-F238E27FC236}">
                <a16:creationId xmlns:a16="http://schemas.microsoft.com/office/drawing/2014/main" id="{89D47E22-F192-4DEC-AE19-484993AE8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5B481D-50AE-46D4-9C2F-ADF882A4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9696D1-2645-4CDB-999E-2BCB171D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F893A7D-6FAA-4ABA-8FBF-12AE8BB15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098AA5-8EA7-4B49-A943-13BDB0687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2B7441F-24D2-47F6-AEF3-0B16E0EBD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8C9959-A685-4BAF-98D3-38CEE7F61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5439F3-230A-42C1-985A-F3801AFDE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A0CAF8-ABFC-4754-B816-1A982DB04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97C506-00E2-4325-8F3D-B7A52BFA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8AF387-37B3-40A6-BEB9-5F1D326D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861A354-F1B5-4CFC-8B29-36A08A6E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239475-71DB-497A-B17E-B50BC0F1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9CF385-DC69-4555-8C67-BFB833B86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637983"/>
            <a:ext cx="975169" cy="975171"/>
            <a:chOff x="5829300" y="3162300"/>
            <a:chExt cx="532256" cy="532257"/>
          </a:xfrm>
          <a:solidFill>
            <a:schemeClr val="tx1">
              <a:alpha val="6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7C03-C671-B0EE-27F0-9F878559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60351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</a:t>
            </a:r>
          </a:p>
          <a:p>
            <a:pPr marL="0" indent="0">
              <a:buNone/>
            </a:pPr>
            <a:r>
              <a:rPr lang="en-IN" dirty="0"/>
              <a:t>Initial Stage 		         Last Stage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  Middle Stage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6897B0-9E37-B16D-4D94-432DFB489A6D}"/>
              </a:ext>
            </a:extLst>
          </p:cNvPr>
          <p:cNvCxnSpPr/>
          <p:nvPr/>
        </p:nvCxnSpPr>
        <p:spPr>
          <a:xfrm>
            <a:off x="7867035" y="2486025"/>
            <a:ext cx="2439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FACD87-1AA3-936E-16C4-22323BC19D52}"/>
              </a:ext>
            </a:extLst>
          </p:cNvPr>
          <p:cNvCxnSpPr/>
          <p:nvPr/>
        </p:nvCxnSpPr>
        <p:spPr>
          <a:xfrm flipH="1">
            <a:off x="9546316" y="2677886"/>
            <a:ext cx="1510460" cy="17354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9D0BF5-0982-5A98-02BB-2BC40DE5F223}"/>
              </a:ext>
            </a:extLst>
          </p:cNvPr>
          <p:cNvCxnSpPr>
            <a:cxnSpLocks/>
          </p:cNvCxnSpPr>
          <p:nvPr/>
        </p:nvCxnSpPr>
        <p:spPr>
          <a:xfrm flipV="1">
            <a:off x="8729080" y="2593910"/>
            <a:ext cx="1576970" cy="173549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BD4-699A-C758-7B48-2AB9D845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Used (Kaggle)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7518CC7-5FFC-90F3-563A-61F9D294F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460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76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4" name="Oval 38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6" name="Rectangle 38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631CC-B6DE-D441-CC0A-0FA1B3C2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cap="all" spc="1500">
                <a:ea typeface="Source Sans Pro SemiBold" panose="020B0603030403020204" pitchFamily="34" charset="0"/>
              </a:rPr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EB86-1411-3A1E-A76F-8FD8D7C6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4547167"/>
            <a:ext cx="4894428" cy="1288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400" dirty="0"/>
              <a:t>Jupyter Notebook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92" name="Rectangle 39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679F4E-E22F-5E8E-46F1-C78FAA2A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29" y="1236428"/>
            <a:ext cx="3899155" cy="4459521"/>
          </a:xfrm>
          <a:prstGeom prst="rect">
            <a:avLst/>
          </a:prstGeom>
          <a:ln w="28575">
            <a:noFill/>
          </a:ln>
        </p:spPr>
      </p:pic>
      <p:sp>
        <p:nvSpPr>
          <p:cNvPr id="40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5431F-E9DF-B76D-CA78-DFE229CE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cap="all" spc="1500">
                <a:ea typeface="Source Sans Pro SemiBold" panose="020B0603030403020204" pitchFamily="34" charset="0"/>
              </a:rPr>
              <a:t>Rule of Thumb (Common Libraries)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27BC6-7357-087F-A7F0-8DE71F15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228" y="2720859"/>
            <a:ext cx="6297016" cy="17069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6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5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158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885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Source Sans Pro</vt:lpstr>
      <vt:lpstr>FunkyShapesDarkVTI</vt:lpstr>
      <vt:lpstr>Fraud Detection Model</vt:lpstr>
      <vt:lpstr>Segment’s in approaching a Model</vt:lpstr>
      <vt:lpstr>Initial Stage </vt:lpstr>
      <vt:lpstr>MIDDLE STAGE</vt:lpstr>
      <vt:lpstr>LAST STAGE</vt:lpstr>
      <vt:lpstr>    Different  Approach</vt:lpstr>
      <vt:lpstr>Dataset Used (Kaggle)</vt:lpstr>
      <vt:lpstr>Software Used</vt:lpstr>
      <vt:lpstr>Rule of Thumb (Common Libraries)</vt:lpstr>
      <vt:lpstr>Importing the data and Validating the shape</vt:lpstr>
      <vt:lpstr>Dropping Character Variables</vt:lpstr>
      <vt:lpstr>Treating the TYPE Variable</vt:lpstr>
      <vt:lpstr>One Hot Encoding </vt:lpstr>
      <vt:lpstr>Concatenation</vt:lpstr>
      <vt:lpstr>Model Development</vt:lpstr>
      <vt:lpstr>Test Method View</vt:lpstr>
      <vt:lpstr>Creation of the Model</vt:lpstr>
      <vt:lpstr>Unbalanced Dataset, Why?</vt:lpstr>
      <vt:lpstr>Confusion Matrix</vt:lpstr>
      <vt:lpstr>PowerPoint Presentation</vt:lpstr>
      <vt:lpstr>Heatmap Plot Creation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Model</dc:title>
  <dc:creator>Aditya Tikone</dc:creator>
  <cp:lastModifiedBy>Aditya Tikone</cp:lastModifiedBy>
  <cp:revision>7</cp:revision>
  <dcterms:created xsi:type="dcterms:W3CDTF">2024-01-04T06:09:13Z</dcterms:created>
  <dcterms:modified xsi:type="dcterms:W3CDTF">2024-01-04T09:38:54Z</dcterms:modified>
</cp:coreProperties>
</file>