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0" r:id="rId7"/>
    <p:sldId id="266" r:id="rId8"/>
    <p:sldId id="264" r:id="rId9"/>
    <p:sldId id="265" r:id="rId10"/>
    <p:sldId id="261" r:id="rId11"/>
    <p:sldId id="281" r:id="rId12"/>
    <p:sldId id="269" r:id="rId13"/>
    <p:sldId id="262" r:id="rId14"/>
    <p:sldId id="285" r:id="rId15"/>
    <p:sldId id="263" r:id="rId16"/>
    <p:sldId id="279" r:id="rId17"/>
    <p:sldId id="288" r:id="rId18"/>
    <p:sldId id="289" r:id="rId19"/>
    <p:sldId id="290" r:id="rId20"/>
    <p:sldId id="257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1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-84" y="-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4281-F052-4919-99BD-A40468797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7007" y="566907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-1" y="0"/>
            <a:ext cx="12192001" cy="685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94320" y="447040"/>
            <a:ext cx="721360" cy="721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5901" y="822960"/>
            <a:ext cx="497840" cy="4978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4128" y="4318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12" y="2110458"/>
            <a:ext cx="629920" cy="629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83092" y="472440"/>
            <a:ext cx="375920" cy="3759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7509" y="5843061"/>
            <a:ext cx="457200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4490" y="2690519"/>
            <a:ext cx="469241" cy="4692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239" y="544345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8579" y="5697450"/>
            <a:ext cx="519358" cy="51935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6024" y="4180840"/>
            <a:ext cx="274320" cy="2743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93698" y="0"/>
            <a:ext cx="7813902" cy="6858000"/>
            <a:chOff x="2193698" y="0"/>
            <a:chExt cx="7813902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2597768" y="0"/>
              <a:ext cx="6996463" cy="6858000"/>
              <a:chOff x="2597768" y="0"/>
              <a:chExt cx="6996463" cy="68580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2193698" y="2882618"/>
              <a:ext cx="7813902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6600" dirty="0" smtClean="0">
                  <a:solidFill>
                    <a:schemeClr val="bg2">
                      <a:lumMod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" panose="020B0606030504020204" pitchFamily="34" charset="0"/>
                </a:rPr>
                <a:t>自动化接口部署</a:t>
              </a:r>
              <a:endParaRPr lang="zh-CN" sz="66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微软雅黑" panose="020B0503020204020204" pitchFamily="34" charset="-122"/>
                <a:cs typeface="Open Sans Extrabold" panose="020B09060308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07991" y="2225363"/>
              <a:ext cx="27940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2020.12.09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31375" y="1679686"/>
              <a:ext cx="1726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AM9:00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33568" y="881287"/>
            <a:ext cx="4925301" cy="4157302"/>
            <a:chOff x="3633568" y="881287"/>
            <a:chExt cx="4925301" cy="4157302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批处理</a:t>
              </a:r>
              <a:endParaRPr lang="zh-CN" altLang="en-US" sz="4000" b="1" spc="6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4855"/>
            <a:ext cx="10515600" cy="5432425"/>
          </a:xfrm>
        </p:spPr>
        <p:txBody>
          <a:bodyPr/>
          <a:p>
            <a:r>
              <a:rPr lang="zh-CN" altLang="en-US"/>
              <a:t>批处理脚本</a:t>
            </a:r>
            <a:endParaRPr lang="zh-CN" altLang="en-US"/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@echo off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echo "-----------------正在执行接口自动化脚本---------------------------------"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echo %~dp0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set hour=%time:~0,2%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if %hour% leq 9 (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set name=%date:~0,4%%date:~5,2%%date:~8,2%_0%time:~1,1%%time:~3,2%%time:~6,2%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 else (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set name=%date:~0,4%%date:~5,2%%date:~8,2%_%time:~0,2%%time:~3,2%%time:~6,2%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jmeter -n -t D:\apache-jmeter-5.3\bin\登录.jmx -l D:\apache-jmeter-5.3\result_jtl\%name%\test.jtl  -e -o D:\apache-jmeter-5.3\test_result\%name%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pause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433705" y="212725"/>
            <a:ext cx="1057275" cy="1036320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>
              <a:noFill/>
            </a:ln>
            <a:effectLst>
              <a:outerShdw blurRad="1524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03</a:t>
              </a:r>
              <a:endParaRPr lang="zh-CN" altLang="en-US" sz="20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33568" y="881287"/>
            <a:ext cx="4925301" cy="4157302"/>
            <a:chOff x="3633568" y="881287"/>
            <a:chExt cx="4925301" cy="4157302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定时脚本设置</a:t>
              </a:r>
              <a:endParaRPr lang="zh-CN" altLang="en-US" sz="4000" b="1" spc="6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105" y="535305"/>
            <a:ext cx="10515600" cy="5641975"/>
          </a:xfrm>
        </p:spPr>
        <p:txBody>
          <a:bodyPr/>
          <a:p>
            <a:r>
              <a:rPr lang="zh-CN" altLang="en-US"/>
              <a:t>定时任务设置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0">
            <a:off x="433705" y="212725"/>
            <a:ext cx="1057275" cy="1036320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>
              <a:noFill/>
            </a:ln>
            <a:effectLst>
              <a:outerShdw blurRad="1524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04</a:t>
              </a:r>
              <a:endParaRPr lang="zh-CN" altLang="en-US" sz="20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87120"/>
            <a:ext cx="10439400" cy="5134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75"/>
            <a:ext cx="10515600" cy="5929630"/>
          </a:xfrm>
        </p:spPr>
        <p:txBody>
          <a:bodyPr/>
          <a:p>
            <a:r>
              <a:rPr lang="zh-CN" altLang="en-US"/>
              <a:t>设置任务名称，注：任务创建后不能删除，只能修改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017905"/>
            <a:ext cx="6660515" cy="437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625" y="566420"/>
            <a:ext cx="10417175" cy="561086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配置触发器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0">
            <a:off x="433705" y="212725"/>
            <a:ext cx="1057275" cy="1036320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>
              <a:noFill/>
            </a:ln>
            <a:effectLst>
              <a:outerShdw blurRad="1524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04</a:t>
              </a:r>
              <a:endParaRPr lang="zh-CN" altLang="en-US" sz="20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328420"/>
            <a:ext cx="5332095" cy="3786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5" y="1328420"/>
            <a:ext cx="5280660" cy="4168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0" y="3238500"/>
            <a:ext cx="847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" y="292100"/>
            <a:ext cx="4317365" cy="3091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292100"/>
            <a:ext cx="5265420" cy="4122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74845" y="1653540"/>
            <a:ext cx="1036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2820000">
            <a:off x="5550535" y="446468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30" y="3470275"/>
            <a:ext cx="3990975" cy="319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flipH="1" flipV="1">
            <a:off x="-1" y="0"/>
            <a:ext cx="12192001" cy="685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94320" y="447040"/>
            <a:ext cx="721360" cy="721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5901" y="822960"/>
            <a:ext cx="497840" cy="4978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4128" y="4318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12" y="2110458"/>
            <a:ext cx="629920" cy="629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83092" y="472440"/>
            <a:ext cx="375920" cy="3759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7509" y="5843061"/>
            <a:ext cx="457200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4490" y="2690519"/>
            <a:ext cx="469241" cy="4692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239" y="544345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8579" y="5697450"/>
            <a:ext cx="519358" cy="51935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6024" y="4180840"/>
            <a:ext cx="274320" cy="2743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93698" y="0"/>
            <a:ext cx="7813902" cy="6858000"/>
            <a:chOff x="2193698" y="0"/>
            <a:chExt cx="7813902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2597768" y="0"/>
              <a:ext cx="6996463" cy="6858000"/>
              <a:chOff x="2597768" y="0"/>
              <a:chExt cx="6996463" cy="68580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2193698" y="2882618"/>
              <a:ext cx="78139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spc="76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" panose="020B0606030504020204" pitchFamily="34" charset="0"/>
                </a:rPr>
                <a:t>THANK YOU</a:t>
              </a:r>
              <a:endParaRPr lang="zh-CN" altLang="en-US" sz="6600" b="1" spc="760" dirty="0">
                <a:latin typeface="Open Sans Extrabold" panose="020B0906030804020204" pitchFamily="34" charset="0"/>
                <a:ea typeface="微软雅黑" panose="020B0503020204020204" pitchFamily="34" charset="-122"/>
                <a:cs typeface="Open Sans Extrabold" panose="020B09060308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98543" y="4111377"/>
              <a:ext cx="32128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感谢聆听</a:t>
              </a:r>
              <a:endParaRPr lang="zh-CN" altLang="en-US" sz="4000" b="1" spc="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07991" y="2225363"/>
              <a:ext cx="27940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2020.12.08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31375" y="1679686"/>
              <a:ext cx="1726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AM9:00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-485689" y="-687754"/>
            <a:ext cx="11270521" cy="8233505"/>
            <a:chOff x="-485689" y="-687754"/>
            <a:chExt cx="11270521" cy="8233505"/>
          </a:xfrm>
        </p:grpSpPr>
        <p:grpSp>
          <p:nvGrpSpPr>
            <p:cNvPr id="53" name="组合 52"/>
            <p:cNvGrpSpPr/>
            <p:nvPr/>
          </p:nvGrpSpPr>
          <p:grpSpPr>
            <a:xfrm>
              <a:off x="-485689" y="-687754"/>
              <a:ext cx="11270521" cy="8233505"/>
              <a:chOff x="-485689" y="-687754"/>
              <a:chExt cx="11270521" cy="823350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40021" y="1085276"/>
                <a:ext cx="4782085" cy="4687447"/>
                <a:chOff x="2597768" y="0"/>
                <a:chExt cx="6996463" cy="6858000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736109" y="1069109"/>
                  <a:ext cx="4719782" cy="4719782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7768" y="0"/>
                  <a:ext cx="6996463" cy="685800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1" name="椭圆 20"/>
              <p:cNvSpPr/>
              <p:nvPr/>
            </p:nvSpPr>
            <p:spPr>
              <a:xfrm>
                <a:off x="-485689" y="-687754"/>
                <a:ext cx="8233505" cy="823350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266700" dist="38100" algn="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6501144" y="668088"/>
                <a:ext cx="4283688" cy="5548149"/>
                <a:chOff x="6501144" y="657928"/>
                <a:chExt cx="4283688" cy="5548149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6501144" y="657928"/>
                  <a:ext cx="3804906" cy="935975"/>
                  <a:chOff x="6470664" y="496585"/>
                  <a:chExt cx="3804906" cy="935975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25" name="椭圆 24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01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26" name="图片 2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>
                      <a:fillRect/>
                    </a:stretch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497626" y="611007"/>
                    <a:ext cx="2777944" cy="7067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spc="600" dirty="0"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jmeter</a:t>
                    </a:r>
                    <a:r>
                      <a:rPr lang="zh-CN" altLang="en-US" sz="2000" spc="600" dirty="0"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环境部署与脚本准备</a:t>
                    </a:r>
                    <a:endParaRPr lang="zh-CN" altLang="en-US" sz="2000" spc="600" dirty="0">
                      <a:latin typeface="Open Sans" panose="020B0606030504020204" pitchFamily="34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070731" y="2195319"/>
                  <a:ext cx="3714101" cy="935975"/>
                  <a:chOff x="6470664" y="496585"/>
                  <a:chExt cx="3714101" cy="935975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02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36" name="图片 3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>
                      <a:fillRect/>
                    </a:stretch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7406821" y="771662"/>
                    <a:ext cx="2777944" cy="398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生成报告</a:t>
                    </a:r>
                    <a:endParaRPr lang="zh-CN" altLang="en-US" sz="2000" spc="60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070731" y="3732710"/>
                  <a:ext cx="3714101" cy="935975"/>
                  <a:chOff x="6470664" y="496585"/>
                  <a:chExt cx="3714101" cy="935975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03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43" name="图片 42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>
                      <a:fillRect/>
                    </a:stretch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7406821" y="846592"/>
                    <a:ext cx="2777944" cy="398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批处理（</a:t>
                    </a:r>
                    <a:r>
                      <a:rPr lang="en-US" altLang="zh-CN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bat</a:t>
                    </a:r>
                    <a:r>
                      <a: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）</a:t>
                    </a:r>
                    <a:endParaRPr lang="zh-CN" altLang="en-US" sz="2000" spc="60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6501144" y="5270102"/>
                  <a:ext cx="3804906" cy="935975"/>
                  <a:chOff x="6470664" y="496585"/>
                  <a:chExt cx="3804906" cy="935975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51" name="椭圆 50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04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50" name="图片 4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>
                      <a:fillRect/>
                    </a:stretch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7497626" y="856117"/>
                    <a:ext cx="2777944" cy="398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rPr>
                      <a:t>定时脚本设置</a:t>
                    </a:r>
                    <a:endParaRPr lang="zh-CN" altLang="en-US" sz="2000" spc="60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Open Sans" panose="020B0606030504020204" pitchFamily="34" charset="0"/>
                    </a:endParaRPr>
                  </a:p>
                </p:txBody>
              </p:sp>
            </p:grpSp>
          </p:grpSp>
        </p:grpSp>
        <p:sp>
          <p:nvSpPr>
            <p:cNvPr id="14" name="椭圆 13"/>
            <p:cNvSpPr/>
            <p:nvPr/>
          </p:nvSpPr>
          <p:spPr>
            <a:xfrm>
              <a:off x="515264" y="2740378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3239" y="5443450"/>
              <a:ext cx="254000" cy="25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907467" y="5505043"/>
              <a:ext cx="535360" cy="53536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02712" y="4263265"/>
              <a:ext cx="484226" cy="48422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790317" y="2768085"/>
              <a:ext cx="3681495" cy="1324279"/>
              <a:chOff x="1790317" y="2684961"/>
              <a:chExt cx="3681495" cy="132427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790317" y="3362909"/>
                <a:ext cx="3681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760" dirty="0" smtClean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CONTENTS</a:t>
                </a:r>
                <a:endParaRPr lang="zh-CN" altLang="en-US" sz="3600" b="1" spc="76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90317" y="2684961"/>
                <a:ext cx="36814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b="1" spc="76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目录</a:t>
                </a:r>
                <a:endParaRPr lang="zh-CN" altLang="en-US" sz="4000" b="1" spc="76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43423" y="881287"/>
            <a:ext cx="4925301" cy="5507312"/>
            <a:chOff x="3743423" y="881287"/>
            <a:chExt cx="4925301" cy="5507312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743423" y="4450579"/>
              <a:ext cx="4925301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6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jmeter</a:t>
              </a:r>
              <a:r>
                <a:rPr lang="zh-CN" altLang="en-US" sz="4000" spc="6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环境部署与脚本准备</a:t>
              </a:r>
              <a:endParaRPr lang="zh-CN" altLang="en-US" sz="4000" spc="6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  <a:p>
              <a:pPr algn="ctr"/>
              <a:endParaRPr lang="zh-CN" altLang="en-US" sz="4000" b="1" spc="6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980" y="374015"/>
            <a:ext cx="9255125" cy="713105"/>
          </a:xfrm>
        </p:spPr>
        <p:txBody>
          <a:bodyPr/>
          <a:p>
            <a:r>
              <a:rPr lang="zh-CN" altLang="en-US"/>
              <a:t>配置</a:t>
            </a:r>
            <a:r>
              <a:rPr lang="en-US" altLang="zh-CN"/>
              <a:t>jmeter</a:t>
            </a:r>
            <a:r>
              <a:rPr lang="zh-CN" altLang="en-US"/>
              <a:t>环境部署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825" y="1087120"/>
            <a:ext cx="10515600" cy="4928870"/>
          </a:xfrm>
        </p:spPr>
        <p:txBody>
          <a:bodyPr/>
          <a:p>
            <a:r>
              <a:rPr lang="en-US" altLang="zh-CN"/>
              <a:t>1.https://jmeter.apache.org/</a:t>
            </a:r>
            <a:r>
              <a:rPr lang="zh-CN" altLang="en-US"/>
              <a:t>官网下载</a:t>
            </a:r>
            <a:r>
              <a:rPr lang="en-US" altLang="zh-CN"/>
              <a:t>jmeter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下载</a:t>
            </a:r>
            <a:r>
              <a:rPr lang="en-US" altLang="zh-CN"/>
              <a:t>jdk1.8</a:t>
            </a:r>
            <a:r>
              <a:rPr lang="zh-CN" altLang="en-US"/>
              <a:t>安装包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设置</a:t>
            </a:r>
            <a:r>
              <a:rPr lang="en-US" altLang="zh-CN"/>
              <a:t>jmeter</a:t>
            </a:r>
            <a:r>
              <a:rPr lang="zh-CN" altLang="en-US"/>
              <a:t>环境变量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0">
            <a:off x="433705" y="212725"/>
            <a:ext cx="1057275" cy="1036320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>
              <a:noFill/>
            </a:ln>
            <a:effectLst>
              <a:outerShdw blurRad="1524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01</a:t>
              </a:r>
              <a:endParaRPr lang="zh-CN" altLang="en-US" sz="20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10" y="2540000"/>
            <a:ext cx="8347710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0">
            <a:off x="433705" y="212725"/>
            <a:ext cx="1057275" cy="1036320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>
              <a:noFill/>
            </a:ln>
            <a:effectLst>
              <a:outerShdw blurRad="1524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01</a:t>
              </a:r>
              <a:endParaRPr lang="zh-CN" altLang="en-US" sz="20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8" name="内容占位符 7"/>
          <p:cNvSpPr/>
          <p:nvPr>
            <p:ph idx="1"/>
          </p:nvPr>
        </p:nvSpPr>
        <p:spPr>
          <a:xfrm>
            <a:off x="1116330" y="647700"/>
            <a:ext cx="10515600" cy="5562600"/>
          </a:xfrm>
        </p:spPr>
        <p:txBody>
          <a:bodyPr/>
          <a:p>
            <a:r>
              <a:rPr lang="zh-CN" altLang="en-US"/>
              <a:t>设置</a:t>
            </a:r>
            <a:r>
              <a:rPr lang="en-US" altLang="zh-CN"/>
              <a:t>jmeter_home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1456055"/>
            <a:ext cx="11165205" cy="4519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5879465"/>
          </a:xfrm>
        </p:spPr>
        <p:txBody>
          <a:bodyPr/>
          <a:p>
            <a:r>
              <a:rPr lang="zh-CN" altLang="en-US"/>
              <a:t>设置</a:t>
            </a:r>
            <a:r>
              <a:rPr lang="en-US" altLang="zh-CN"/>
              <a:t>classpath</a:t>
            </a:r>
            <a:r>
              <a:rPr lang="zh-CN" altLang="en-US"/>
              <a:t>，变量固定值为%JMETER_HOME%\lib\ext\ApacheJMeter_core.jar;%JMETER_HOME%\lib\jorphan.jar;%JMETER_HOME%\lib/logkit-2.0.jar;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最后</a:t>
            </a:r>
            <a:r>
              <a:rPr lang="en-US" altLang="zh-CN"/>
              <a:t>cmd </a:t>
            </a:r>
            <a:r>
              <a:rPr lang="zh-CN" altLang="en-US"/>
              <a:t>输入</a:t>
            </a:r>
            <a:r>
              <a:rPr lang="en-US" altLang="zh-CN"/>
              <a:t>jmeter</a:t>
            </a:r>
            <a:r>
              <a:rPr lang="zh-CN" altLang="en-US"/>
              <a:t>验证，出现下图为成功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1451610"/>
            <a:ext cx="6393180" cy="1653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3664585"/>
            <a:ext cx="8244840" cy="204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>
                <a:fillRect/>
              </a:stretch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>
                <a:fillRect/>
              </a:stretch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2268" y="1168942"/>
            <a:ext cx="4925301" cy="4157302"/>
            <a:chOff x="3633568" y="881287"/>
            <a:chExt cx="4925301" cy="4157302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生成报告</a:t>
              </a:r>
              <a:endParaRPr lang="zh-CN" altLang="en-US" sz="4000" b="1" spc="6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26795" y="644525"/>
            <a:ext cx="10515600" cy="5334000"/>
          </a:xfrm>
        </p:spPr>
        <p:txBody>
          <a:bodyPr/>
          <a:p>
            <a:r>
              <a:rPr lang="en-US" altLang="zh-CN"/>
              <a:t>使用GUI方式启动jmeter，运行线程较多的测试时，会造成内存和CPU的大量消耗，导致客户机卡死</a:t>
            </a:r>
            <a:endParaRPr lang="en-US" altLang="zh-CN"/>
          </a:p>
          <a:p>
            <a:r>
              <a:rPr lang="zh-CN" altLang="en-US"/>
              <a:t>格式 jmeter -n -t &lt;testplan filename&gt; -l &lt;listener filename&gt;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0">
            <a:off x="433705" y="212725"/>
            <a:ext cx="1057275" cy="1036320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>
              <a:noFill/>
            </a:ln>
            <a:effectLst>
              <a:outerShdw blurRad="1524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02</a:t>
              </a:r>
              <a:endParaRPr lang="zh-CN" altLang="en-US" sz="2000" dirty="0"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95" y="2021205"/>
            <a:ext cx="7516495" cy="477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426085"/>
            <a:ext cx="10515600" cy="5751195"/>
          </a:xfrm>
        </p:spPr>
        <p:txBody>
          <a:bodyPr/>
          <a:p>
            <a:r>
              <a:rPr lang="zh-CN" altLang="en-US"/>
              <a:t>生成报告前需要建立存放结果的文件夹</a:t>
            </a:r>
            <a:endParaRPr lang="zh-CN" altLang="en-US"/>
          </a:p>
          <a:p>
            <a:r>
              <a:rPr lang="zh-CN" altLang="en-US"/>
              <a:t>jmeter -n -t 【Jmx脚本位置】-l 【中间文件result.jtl位置】-e -o 【报告指定文件夹】</a:t>
            </a:r>
            <a:endParaRPr lang="zh-CN" altLang="en-US"/>
          </a:p>
          <a:p>
            <a:r>
              <a:rPr lang="zh-CN" altLang="en-US"/>
              <a:t>执行命令如下：jmeter -n -t D:\apache-jmeter-5.3\bin\登录.jmx -l D:\apache-jmeter-5.3\result_jtl\%name%\test.jtl  -e -o D:\apache-jmeter-5.3\test_result\%name%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BCAE"/>
      </a:accent1>
      <a:accent2>
        <a:srgbClr val="578595"/>
      </a:accent2>
      <a:accent3>
        <a:srgbClr val="586267"/>
      </a:accent3>
      <a:accent4>
        <a:srgbClr val="8C909A"/>
      </a:accent4>
      <a:accent5>
        <a:srgbClr val="999999"/>
      </a:accent5>
      <a:accent6>
        <a:srgbClr val="A7C2CB"/>
      </a:accent6>
      <a:hlink>
        <a:srgbClr val="11BCAE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1BCAE"/>
    </a:accent1>
    <a:accent2>
      <a:srgbClr val="578595"/>
    </a:accent2>
    <a:accent3>
      <a:srgbClr val="586267"/>
    </a:accent3>
    <a:accent4>
      <a:srgbClr val="8C909A"/>
    </a:accent4>
    <a:accent5>
      <a:srgbClr val="999999"/>
    </a:accent5>
    <a:accent6>
      <a:srgbClr val="A7C2CB"/>
    </a:accent6>
    <a:hlink>
      <a:srgbClr val="11BCA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1BCAE"/>
    </a:accent1>
    <a:accent2>
      <a:srgbClr val="578595"/>
    </a:accent2>
    <a:accent3>
      <a:srgbClr val="586267"/>
    </a:accent3>
    <a:accent4>
      <a:srgbClr val="8C909A"/>
    </a:accent4>
    <a:accent5>
      <a:srgbClr val="999999"/>
    </a:accent5>
    <a:accent6>
      <a:srgbClr val="A7C2CB"/>
    </a:accent6>
    <a:hlink>
      <a:srgbClr val="11BCA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自定义</PresentationFormat>
  <Paragraphs>124</Paragraphs>
  <Slides>17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Open Sans</vt:lpstr>
      <vt:lpstr>Open Sans Extrabold</vt:lpstr>
      <vt:lpstr>方正正黑简体</vt:lpstr>
      <vt:lpstr>黑体</vt:lpstr>
      <vt:lpstr>Arial Unicode MS</vt:lpstr>
      <vt:lpstr>等线</vt:lpstr>
      <vt:lpstr>汉仪中圆简</vt:lpstr>
      <vt:lpstr>Arial</vt:lpstr>
      <vt:lpstr>等线 Light</vt:lpstr>
      <vt:lpstr>Calibri</vt:lpstr>
      <vt:lpstr>华文彩云</vt:lpstr>
      <vt:lpstr>华文宋体</vt:lpstr>
      <vt:lpstr>华文仿宋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41708</cp:lastModifiedBy>
  <cp:revision>48</cp:revision>
  <dcterms:created xsi:type="dcterms:W3CDTF">2018-09-09T08:18:00Z</dcterms:created>
  <dcterms:modified xsi:type="dcterms:W3CDTF">2020-12-08T10:08:58Z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