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66" r:id="rId3"/>
    <p:sldId id="261" r:id="rId4"/>
    <p:sldId id="264" r:id="rId5"/>
    <p:sldId id="263" r:id="rId6"/>
    <p:sldId id="257" r:id="rId7"/>
    <p:sldId id="265" r:id="rId8"/>
    <p:sldId id="260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6" d="100"/>
          <a:sy n="36" d="100"/>
        </p:scale>
        <p:origin x="9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2CFF3-B816-4668-B1FA-D0C8A5244387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FCC2B-5F06-4D2A-998F-EC2B890A0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333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F01A-880C-E962-37D0-3D2A59F28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ACBE0-792F-2B17-1BAB-5FFB18D0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9B3F5-3E8E-0291-CB67-E02D64E5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C43B-E296-4B4C-B418-FD2265BA8C4B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0CC3C-F1CB-9965-0607-30D142C8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90289-E9C5-C7BE-AA0F-56083E6F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E930-B218-491E-AC95-5E5F8F9D2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13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1950-ED4F-1550-BDBD-4DE5CC05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B3350-D9C2-5602-804A-551851021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56EEE-7FCA-917A-4E60-CCCC84B3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C43B-E296-4B4C-B418-FD2265BA8C4B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40BBD-7264-6B82-CDE3-05862EEC8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94CF5-3FC6-73CD-5172-9CEBB1D5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E930-B218-491E-AC95-5E5F8F9D2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71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41EE28-D811-66A8-5C95-A7F18AE76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C6DFC-6B59-79FD-5370-7D42E889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717B7-DC86-28F0-3025-F96CC901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C43B-E296-4B4C-B418-FD2265BA8C4B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CE15A-7C5A-A82D-02FA-E4AF2E42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A3041-7D07-2352-1E6E-1CF39575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E930-B218-491E-AC95-5E5F8F9D2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13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B8713-6B31-825E-8334-0271FE4B6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174CC-D1AF-F547-E121-0EB885B3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E8EB1-390D-0F67-5952-1C2C19C9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C43B-E296-4B4C-B418-FD2265BA8C4B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3E398-7955-AC08-4242-C5F30016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72FF2-3B5B-3F12-25A1-2BD8852A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E930-B218-491E-AC95-5E5F8F9D2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79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AE0D-8330-FA81-2743-06E269301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09088-6D77-ED74-E8A7-7CE0F0EA5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C3AC4-EC9E-1E28-C103-E5AE0CBE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C43B-E296-4B4C-B418-FD2265BA8C4B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3D377-45A9-8DAB-2DE8-75F6DBA1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AE230-A7E3-F8BF-74B0-7F742C89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E930-B218-491E-AC95-5E5F8F9D2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5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1298-5E6C-9CCE-7346-D6C55A1F0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E38A5-47DF-73E6-4A76-08684701F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F4616-4DBC-BBA4-263D-B05EB320E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A2C12-0249-9EE1-34EA-DF14CE9E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C43B-E296-4B4C-B418-FD2265BA8C4B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6FD9F-303B-E78C-6429-74EDD874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3896B-611D-926B-7A4A-EDEE9B14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E930-B218-491E-AC95-5E5F8F9D2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29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B1C3D-3485-C6D3-1CF5-94E5846E0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B345E-DEBB-389D-9B69-EB442AB77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DC7AC-9097-4AE9-07E4-6502A9F7A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9FC50-33FA-0FE1-7619-8B15317DE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3CFF8B-C4F2-A441-B13A-F5F9D3222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0C3C9-E4E4-25A7-B8C7-165AF0D1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C43B-E296-4B4C-B418-FD2265BA8C4B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855E5-CB5E-F096-B775-C09FB28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0C865D-4EA0-836E-5764-59AB32B9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E930-B218-491E-AC95-5E5F8F9D2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87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15BB-AB0B-64F6-AB05-A3BC3D900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CAB73-D13D-0A78-6CC7-AC79FF22F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C43B-E296-4B4C-B418-FD2265BA8C4B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1D4E6-0F8B-A5C8-5838-B0479EBB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FCBA8-6307-CC23-3FAA-849D00DD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E930-B218-491E-AC95-5E5F8F9D2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36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ABF567-F56E-EB5D-5A33-F27920D1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C43B-E296-4B4C-B418-FD2265BA8C4B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39E767-C310-B78B-A012-D2A78AB15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AB146-D4D9-9E96-1415-A3A4D6AA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E930-B218-491E-AC95-5E5F8F9D2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72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9D49-E5A5-C30E-C25C-81F517FF2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0EF90-5CE6-31CC-D2D4-9542A869F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464AB-7A2C-4A9C-AFAE-F686FA41C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6E37C-784E-168E-435E-1E2B4298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C43B-E296-4B4C-B418-FD2265BA8C4B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E8E0C-93A4-B9DC-C294-7F93DF371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3D3D7-E5C9-51B3-F490-BC09E940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E930-B218-491E-AC95-5E5F8F9D2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79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CFE8E-A3C5-12E5-0DA8-5C64BDEC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B273EB-4CA7-ABE4-EFFF-2BC55B171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32F9E-57FA-D96B-C6AA-7DEA64E4A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1DBCF-CDC8-F78A-F7C0-4AF6E4EC7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C43B-E296-4B4C-B418-FD2265BA8C4B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95FF2-727A-75E0-E021-B5C99ECD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4A752-BA99-50DC-E389-50C22875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E930-B218-491E-AC95-5E5F8F9D2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6E0FA-4853-86D5-B99B-BA331E2D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93D85-2E07-7EDE-6D4E-FF70D012F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761D5-1F90-6B02-0F00-0FC332321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3C43B-E296-4B4C-B418-FD2265BA8C4B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FF5B2-84C7-D2A3-F415-5201AF3B6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63751-DCDF-70A0-B857-5ED0D3E3C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2E930-B218-491E-AC95-5E5F8F9D2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31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E55C-6C9E-1AE9-E04F-11D43CABB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845345"/>
          </a:xfrm>
        </p:spPr>
        <p:txBody>
          <a:bodyPr/>
          <a:lstStyle/>
          <a:p>
            <a:r>
              <a:rPr lang="en-GB" dirty="0"/>
              <a:t>Things Tried: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1DF47-3DEE-CFFF-6430-C6E54F354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38505"/>
            <a:ext cx="12192000" cy="6101240"/>
          </a:xfrm>
        </p:spPr>
        <p:txBody>
          <a:bodyPr/>
          <a:lstStyle/>
          <a:p>
            <a:r>
              <a:rPr lang="en-GB" dirty="0"/>
              <a:t>Other Boards – flex doesn’t work, board 2 is identical to board 1</a:t>
            </a:r>
          </a:p>
          <a:p>
            <a:r>
              <a:rPr lang="en-GB" dirty="0"/>
              <a:t>Check whether testing on different batch changes accuracy - barely</a:t>
            </a:r>
          </a:p>
          <a:p>
            <a:r>
              <a:rPr lang="en-GB" dirty="0"/>
              <a:t>Sigmoid output – model gets stuck trying to go beyond 20</a:t>
            </a:r>
          </a:p>
          <a:p>
            <a:r>
              <a:rPr lang="en-GB" dirty="0"/>
              <a:t>Subtractive normalization – variation is correlated with distance to 0, divisive is better</a:t>
            </a:r>
          </a:p>
          <a:p>
            <a:r>
              <a:rPr lang="en-GB" dirty="0"/>
              <a:t>Local normalization – only shows most extreme changes, need restructuring to work</a:t>
            </a:r>
          </a:p>
          <a:p>
            <a:r>
              <a:rPr lang="en-GB" dirty="0"/>
              <a:t>At testing normalization – Drastically improves but no where near good…</a:t>
            </a:r>
          </a:p>
          <a:p>
            <a:r>
              <a:rPr lang="en-GB" dirty="0"/>
              <a:t>Implement 0N force as random or 10/10 – improves model drastically</a:t>
            </a:r>
          </a:p>
          <a:p>
            <a:r>
              <a:rPr lang="en-GB" dirty="0"/>
              <a:t>Screw…. Works best…. But </a:t>
            </a:r>
            <a:r>
              <a:rPr lang="en-GB"/>
              <a:t>shows hypersensitivity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86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0B42-AD7B-1371-F545-76294904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GB" dirty="0"/>
              <a:t>Setup</a:t>
            </a:r>
          </a:p>
        </p:txBody>
      </p:sp>
      <p:pic>
        <p:nvPicPr>
          <p:cNvPr id="5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9270691A-5E55-1711-1DEB-EFB166DE5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76"/>
            <a:ext cx="5374640" cy="403098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7E5457C-7931-E47F-EEEB-6474D8B60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860" y="546246"/>
            <a:ext cx="5398147" cy="404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5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606F-BF01-B29D-9219-3F3AAEA27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66274"/>
          </a:xfrm>
        </p:spPr>
        <p:txBody>
          <a:bodyPr/>
          <a:lstStyle/>
          <a:p>
            <a:r>
              <a:rPr lang="en-GB" dirty="0"/>
              <a:t>Best Model: 22000 Samples and 67 Epochs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27B54DB-4E6D-42B5-DC75-BB4E6FBBA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4371" y="763010"/>
            <a:ext cx="10774692" cy="559613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A71BE74-52BE-9EEB-5366-7E2706345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796" y="1956331"/>
            <a:ext cx="2936358" cy="294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4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4F34-0F12-B4A1-FB04-008C4DBB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GB" dirty="0"/>
              <a:t>Temporal testing (22000 Screw)</a:t>
            </a:r>
            <a:br>
              <a:rPr lang="en-GB" dirty="0"/>
            </a:br>
            <a:r>
              <a:rPr lang="en-GB" dirty="0"/>
              <a:t>Random				Separate Batch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CF27173-EBB2-53BA-8F76-9B4739C035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28" t="9727" r="7299" b="5495"/>
          <a:stretch/>
        </p:blipFill>
        <p:spPr>
          <a:xfrm>
            <a:off x="6632536" y="2633397"/>
            <a:ext cx="5559464" cy="423802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BEE272EF-70DB-9A49-C8DF-D56C85B2A2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28" t="9617" r="7726" b="4871"/>
          <a:stretch/>
        </p:blipFill>
        <p:spPr>
          <a:xfrm>
            <a:off x="0" y="2633396"/>
            <a:ext cx="5543112" cy="4224604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1FD7E76-F5EB-A457-63AB-58700665B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126" y="1740478"/>
            <a:ext cx="2131260" cy="2313361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F8B7241-C451-1302-3D5B-390AB48493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457" y="1740479"/>
            <a:ext cx="2228603" cy="223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9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88E4-8B16-33EA-A754-E81F5166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Normalization changes</a:t>
            </a:r>
            <a:br>
              <a:rPr lang="en-GB" dirty="0"/>
            </a:br>
            <a:r>
              <a:rPr lang="en-GB" dirty="0"/>
              <a:t>During Training			    15 min later on desk</a:t>
            </a:r>
          </a:p>
        </p:txBody>
      </p:sp>
      <p:pic>
        <p:nvPicPr>
          <p:cNvPr id="5" name="Picture 4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6B8858AC-9A57-E9BC-E5DD-79BF1ED49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3606"/>
            <a:ext cx="11704343" cy="55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0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874D-E6B3-80CE-1927-7A6C3B1E7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591040" cy="1371599"/>
          </a:xfrm>
        </p:spPr>
        <p:txBody>
          <a:bodyPr>
            <a:normAutofit/>
          </a:bodyPr>
          <a:lstStyle/>
          <a:p>
            <a:r>
              <a:rPr lang="en-GB" dirty="0"/>
              <a:t>Data Board 2</a:t>
            </a:r>
            <a:br>
              <a:rPr lang="en-GB" dirty="0"/>
            </a:br>
            <a:r>
              <a:rPr lang="en-GB" dirty="0"/>
              <a:t>Normal						Screw</a:t>
            </a:r>
          </a:p>
        </p:txBody>
      </p: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EE6B84F8-C100-7669-ABC6-7149D5CC2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0667" y="1300480"/>
            <a:ext cx="6990080" cy="5242560"/>
          </a:xfrm>
          <a:prstGeom prst="rect">
            <a:avLst/>
          </a:prstGeom>
        </p:spPr>
      </p:pic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805B885-F1B7-675D-C670-60D4CC078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" t="3294"/>
          <a:stretch/>
        </p:blipFill>
        <p:spPr>
          <a:xfrm>
            <a:off x="5923280" y="1473200"/>
            <a:ext cx="6786880" cy="5069840"/>
          </a:xfrm>
        </p:spPr>
      </p:pic>
    </p:spTree>
    <p:extLst>
      <p:ext uri="{BB962C8B-B14F-4D97-AF65-F5344CB8AC3E}">
        <p14:creationId xmlns:p14="http://schemas.microsoft.com/office/powerpoint/2010/main" val="242730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0BBF-30CB-CEA1-C081-EDA4566E9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/>
              <a:t>Data Board 2</a:t>
            </a:r>
            <a:br>
              <a:rPr lang="en-GB" dirty="0"/>
            </a:br>
            <a:r>
              <a:rPr lang="en-GB" dirty="0"/>
              <a:t>Norm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5D788E31-C69F-5322-CC00-B6106107E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079" y="3716020"/>
            <a:ext cx="4181107" cy="313583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59F7233-98FE-584E-E415-480B2FB58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480" y="956438"/>
            <a:ext cx="4171611" cy="3128708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B7907127-3B10-633C-AFC1-9A6E22060B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276" y="950952"/>
            <a:ext cx="4047784" cy="3035838"/>
          </a:xfrm>
          <a:prstGeom prst="rect">
            <a:avLst/>
          </a:prstGeom>
        </p:spPr>
      </p:pic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E6475C7A-5C67-32E5-4F2A-D6965FD97E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14" y="3722170"/>
            <a:ext cx="4181107" cy="31358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206DCE-62A2-1BBA-7097-BFB6FC6EC83B}"/>
              </a:ext>
            </a:extLst>
          </p:cNvPr>
          <p:cNvSpPr txBox="1"/>
          <p:nvPr/>
        </p:nvSpPr>
        <p:spPr>
          <a:xfrm>
            <a:off x="3155276" y="523987"/>
            <a:ext cx="789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Total 					Local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6DE0A6-66A6-A2D4-11F6-55A0FFEDCA0B}"/>
              </a:ext>
            </a:extLst>
          </p:cNvPr>
          <p:cNvSpPr txBox="1"/>
          <p:nvPr/>
        </p:nvSpPr>
        <p:spPr>
          <a:xfrm>
            <a:off x="1401874" y="2007653"/>
            <a:ext cx="78927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Subtractive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Divisive			</a:t>
            </a:r>
          </a:p>
        </p:txBody>
      </p:sp>
    </p:spTree>
    <p:extLst>
      <p:ext uri="{BB962C8B-B14F-4D97-AF65-F5344CB8AC3E}">
        <p14:creationId xmlns:p14="http://schemas.microsoft.com/office/powerpoint/2010/main" val="32877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2C0E-A2A7-64A0-FC41-A2CF1FE00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37398"/>
          </a:xfrm>
        </p:spPr>
        <p:txBody>
          <a:bodyPr/>
          <a:lstStyle/>
          <a:p>
            <a:r>
              <a:rPr lang="en-GB" dirty="0"/>
              <a:t>Board 2 Data</a:t>
            </a:r>
          </a:p>
        </p:txBody>
      </p:sp>
      <p:graphicFrame>
        <p:nvGraphicFramePr>
          <p:cNvPr id="8" name="Table 16">
            <a:extLst>
              <a:ext uri="{FF2B5EF4-FFF2-40B4-BE49-F238E27FC236}">
                <a16:creationId xmlns:a16="http://schemas.microsoft.com/office/drawing/2014/main" id="{C7EF6536-1B1C-6586-0245-616C6DF2D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11904"/>
              </p:ext>
            </p:extLst>
          </p:nvPr>
        </p:nvGraphicFramePr>
        <p:xfrm>
          <a:off x="0" y="596766"/>
          <a:ext cx="12192000" cy="67496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9498379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8871977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96380881"/>
                    </a:ext>
                  </a:extLst>
                </a:gridCol>
              </a:tblGrid>
              <a:tr h="4093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44000, 21 Epoch (2 sets = 100 iterations)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22000 (1 set) 35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11000 35 Epoch(0.5 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84113"/>
                  </a:ext>
                </a:extLst>
              </a:tr>
              <a:tr h="358508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1852"/>
                  </a:ext>
                </a:extLst>
              </a:tr>
              <a:tr h="275511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60563"/>
                  </a:ext>
                </a:extLst>
              </a:tr>
            </a:tbl>
          </a:graphicData>
        </a:graphic>
      </p:graphicFrame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15B1F3BC-5003-D0C1-DB17-4037D90827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5" t="8515" r="7726" b="4339"/>
          <a:stretch/>
        </p:blipFill>
        <p:spPr>
          <a:xfrm>
            <a:off x="8136922" y="990600"/>
            <a:ext cx="4055078" cy="315468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C5B3F960-9D4D-77AA-197E-D9EAC4DA2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486" y="4610884"/>
            <a:ext cx="2337193" cy="2513032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68FF3A63-DCC9-20BD-94F5-9C864BB5A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03" y="4610884"/>
            <a:ext cx="2337193" cy="2581267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E8BD4A39-B3FC-9764-4A75-BBA0DF4CFEF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89" t="7788" r="6945" b="3977"/>
          <a:stretch/>
        </p:blipFill>
        <p:spPr>
          <a:xfrm>
            <a:off x="4055079" y="1022649"/>
            <a:ext cx="3981481" cy="3100961"/>
          </a:xfrm>
          <a:prstGeom prst="rect">
            <a:avLst/>
          </a:prstGeom>
        </p:spPr>
      </p:pic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27695C46-3989-4FEF-CFFA-E1CFB5F74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" y="4610884"/>
            <a:ext cx="2337193" cy="2548977"/>
          </a:xfrm>
          <a:prstGeom prst="rect">
            <a:avLst/>
          </a:prstGeom>
        </p:spPr>
      </p:pic>
      <p:pic>
        <p:nvPicPr>
          <p:cNvPr id="20" name="Picture 19" descr="Chart, scatter chart&#10;&#10;Description automatically generated">
            <a:extLst>
              <a:ext uri="{FF2B5EF4-FFF2-40B4-BE49-F238E27FC236}">
                <a16:creationId xmlns:a16="http://schemas.microsoft.com/office/drawing/2014/main" id="{2732A505-5F93-29B6-831D-00F101BE268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77" t="8695" r="8159" b="6427"/>
          <a:stretch/>
        </p:blipFill>
        <p:spPr>
          <a:xfrm>
            <a:off x="16774" y="1022649"/>
            <a:ext cx="4039541" cy="310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98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FBD7-F4C5-2BE4-60F8-6D54351E4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578511"/>
          </a:xfrm>
        </p:spPr>
        <p:txBody>
          <a:bodyPr>
            <a:normAutofit fontScale="90000"/>
          </a:bodyPr>
          <a:lstStyle/>
          <a:p>
            <a:r>
              <a:rPr lang="en-GB" dirty="0"/>
              <a:t>Screw Data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7ADB525F-854B-9638-E38F-0E7EB4A8A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651041"/>
              </p:ext>
            </p:extLst>
          </p:nvPr>
        </p:nvGraphicFramePr>
        <p:xfrm>
          <a:off x="0" y="596766"/>
          <a:ext cx="12192000" cy="67496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9498379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8871977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96380881"/>
                    </a:ext>
                  </a:extLst>
                </a:gridCol>
              </a:tblGrid>
              <a:tr h="4093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44000, 21 Epoch (2 sets = 100 iterations)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22000 (1 set) 67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11000 67 Epochs (0.5 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84113"/>
                  </a:ext>
                </a:extLst>
              </a:tr>
              <a:tr h="358508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1852"/>
                  </a:ext>
                </a:extLst>
              </a:tr>
              <a:tr h="275511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60563"/>
                  </a:ext>
                </a:extLst>
              </a:tr>
            </a:tbl>
          </a:graphicData>
        </a:graphic>
      </p:graphicFrame>
      <p:pic>
        <p:nvPicPr>
          <p:cNvPr id="20" name="Picture 19" descr="Chart, scatter chart&#10;&#10;Description automatically generated">
            <a:extLst>
              <a:ext uri="{FF2B5EF4-FFF2-40B4-BE49-F238E27FC236}">
                <a16:creationId xmlns:a16="http://schemas.microsoft.com/office/drawing/2014/main" id="{DAECBD74-F2FA-DFF8-EFDC-13BA535E4E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19" t="10169" r="8279" b="5022"/>
          <a:stretch/>
        </p:blipFill>
        <p:spPr>
          <a:xfrm>
            <a:off x="0" y="1064633"/>
            <a:ext cx="4089498" cy="3170483"/>
          </a:xfrm>
          <a:prstGeom prst="rect">
            <a:avLst/>
          </a:prstGeom>
        </p:spPr>
      </p:pic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4BF1D077-7913-8280-D7BA-C888DE78E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64" y="4629035"/>
            <a:ext cx="1987652" cy="2228965"/>
          </a:xfrm>
          <a:prstGeom prst="rect">
            <a:avLst/>
          </a:prstGeom>
        </p:spPr>
      </p:pic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059ED83C-2129-5D49-40D4-5E716C2424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336" y="4629035"/>
            <a:ext cx="2228603" cy="2235418"/>
          </a:xfrm>
          <a:prstGeom prst="rect">
            <a:avLst/>
          </a:prstGeom>
        </p:spPr>
      </p:pic>
      <p:pic>
        <p:nvPicPr>
          <p:cNvPr id="26" name="Picture 25" descr="Chart, scatter chart&#10;&#10;Description automatically generated">
            <a:extLst>
              <a:ext uri="{FF2B5EF4-FFF2-40B4-BE49-F238E27FC236}">
                <a16:creationId xmlns:a16="http://schemas.microsoft.com/office/drawing/2014/main" id="{E7DD586D-9BE2-1659-B330-41BCC38AF3C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28" t="9727" r="7299" b="5495"/>
          <a:stretch/>
        </p:blipFill>
        <p:spPr>
          <a:xfrm>
            <a:off x="4120214" y="1132009"/>
            <a:ext cx="3982290" cy="3035729"/>
          </a:xfrm>
          <a:prstGeom prst="rect">
            <a:avLst/>
          </a:prstGeom>
        </p:spPr>
      </p:pic>
      <p:pic>
        <p:nvPicPr>
          <p:cNvPr id="28" name="Picture 27" descr="Chart, scatter chart&#10;&#10;Description automatically generated">
            <a:extLst>
              <a:ext uri="{FF2B5EF4-FFF2-40B4-BE49-F238E27FC236}">
                <a16:creationId xmlns:a16="http://schemas.microsoft.com/office/drawing/2014/main" id="{CD32AE20-5625-5B10-D0B8-379AC3FDD05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0" t="10604" r="7299" b="5428"/>
          <a:stretch/>
        </p:blipFill>
        <p:spPr>
          <a:xfrm>
            <a:off x="8102502" y="1132009"/>
            <a:ext cx="4062175" cy="3035729"/>
          </a:xfrm>
          <a:prstGeom prst="rect">
            <a:avLst/>
          </a:prstGeom>
        </p:spPr>
      </p:pic>
      <p:pic>
        <p:nvPicPr>
          <p:cNvPr id="30" name="Picture 29" descr="Text&#10;&#10;Description automatically generated">
            <a:extLst>
              <a:ext uri="{FF2B5EF4-FFF2-40B4-BE49-F238E27FC236}">
                <a16:creationId xmlns:a16="http://schemas.microsoft.com/office/drawing/2014/main" id="{F362B462-90C8-DC47-3311-75E40822A6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079" y="4629035"/>
            <a:ext cx="2228603" cy="242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19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Things Tried:</vt:lpstr>
      <vt:lpstr>Setup</vt:lpstr>
      <vt:lpstr>Best Model: 22000 Samples and 67 Epochs</vt:lpstr>
      <vt:lpstr>Temporal testing (22000 Screw) Random    Separate Batch</vt:lpstr>
      <vt:lpstr>Normalization changes During Training       15 min later on desk</vt:lpstr>
      <vt:lpstr>Data Board 2 Normal      Screw</vt:lpstr>
      <vt:lpstr>Data Board 2 Norm</vt:lpstr>
      <vt:lpstr>Board 2 Data</vt:lpstr>
      <vt:lpstr>Screw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Things Tried:</dc:title>
  <dc:creator>Tim Kurer</dc:creator>
  <cp:lastModifiedBy>Tim Kurer</cp:lastModifiedBy>
  <cp:revision>2</cp:revision>
  <dcterms:created xsi:type="dcterms:W3CDTF">2022-06-29T22:03:56Z</dcterms:created>
  <dcterms:modified xsi:type="dcterms:W3CDTF">2022-06-30T23:09:57Z</dcterms:modified>
</cp:coreProperties>
</file>