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0" r:id="rId7"/>
    <p:sldId id="263" r:id="rId8"/>
    <p:sldId id="264" r:id="rId9"/>
    <p:sldId id="270" r:id="rId10"/>
    <p:sldId id="271" r:id="rId11"/>
    <p:sldId id="262" r:id="rId12"/>
    <p:sldId id="267" r:id="rId13"/>
    <p:sldId id="25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B7E0-22A0-4CFF-8242-67D6322236B7}" type="datetimeFigureOut">
              <a:rPr lang="en-US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3488F-3AC4-4012-ABF6-B46B07E218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3488F-3AC4-4012-ABF6-B46B07E218D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1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7B8F-0139-4B27-A587-F9D922B71352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F2DB-1B46-4F97-8FFC-5C5F6862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ext-processing.com/demo/tag/" TargetMode="External"/><Relationship Id="rId13" Type="http://schemas.openxmlformats.org/officeDocument/2006/relationships/hyperlink" Target="http://www.wildml.com/" TargetMode="External"/><Relationship Id="rId3" Type="http://schemas.openxmlformats.org/officeDocument/2006/relationships/hyperlink" Target="https://rare-technologies.com/word2vec-tutorial/#app" TargetMode="External"/><Relationship Id="rId7" Type="http://schemas.openxmlformats.org/officeDocument/2006/relationships/hyperlink" Target="http://www.nltk.org/" TargetMode="External"/><Relationship Id="rId12" Type="http://schemas.openxmlformats.org/officeDocument/2006/relationships/hyperlink" Target="https://keras.io/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cy.io/" TargetMode="External"/><Relationship Id="rId11" Type="http://schemas.openxmlformats.org/officeDocument/2006/relationships/hyperlink" Target="https://github.com/Microsoft/CNTK/wiki" TargetMode="External"/><Relationship Id="rId5" Type="http://schemas.openxmlformats.org/officeDocument/2006/relationships/hyperlink" Target="https://github.com/3Top/word2vec-api#where-to-get-a-pretrained-models" TargetMode="External"/><Relationship Id="rId10" Type="http://schemas.openxmlformats.org/officeDocument/2006/relationships/hyperlink" Target="https://www.rosette.com/" TargetMode="External"/><Relationship Id="rId4" Type="http://schemas.openxmlformats.org/officeDocument/2006/relationships/hyperlink" Target="https://radimrehurek.com/gensim/" TargetMode="External"/><Relationship Id="rId9" Type="http://schemas.openxmlformats.org/officeDocument/2006/relationships/hyperlink" Target="http://stanfordnlp.github.io/CoreNLP/" TargetMode="External"/><Relationship Id="rId14" Type="http://schemas.openxmlformats.org/officeDocument/2006/relationships/hyperlink" Target="https://cogcomp.cs.illinois.edu/page/demo_view/Wikifi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Natural Language Processing</a:t>
            </a:r>
            <a:br>
              <a:rPr lang="en-US" b="1"/>
            </a:br>
            <a:r>
              <a:rPr lang="en-US" b="1"/>
              <a:t>for</a:t>
            </a:r>
            <a:br>
              <a:rPr lang="en-US" b="1"/>
            </a:br>
            <a:r>
              <a:rPr lang="en-US" b="1"/>
              <a:t>Document 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10/26/2016</a:t>
            </a:r>
          </a:p>
          <a:p>
            <a:r>
              <a:rPr lang="en-US"/>
              <a:t>Sergei Alonichau</a:t>
            </a:r>
          </a:p>
        </p:txBody>
      </p:sp>
    </p:spTree>
    <p:extLst>
      <p:ext uri="{BB962C8B-B14F-4D97-AF65-F5344CB8AC3E}">
        <p14:creationId xmlns:p14="http://schemas.microsoft.com/office/powerpoint/2010/main" val="149143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8368" cy="1325563"/>
          </a:xfrm>
        </p:spPr>
        <p:txBody>
          <a:bodyPr/>
          <a:lstStyle/>
          <a:p>
            <a:r>
              <a:rPr lang="en-US" b="1"/>
              <a:t>Appendix: NLP Demo -- 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825625"/>
            <a:ext cx="12060115" cy="493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D:\SearchGold\deploy\builds\data\IndexGenData\ldbsrc&gt;cat out1.txt | fa_s2ts --</a:t>
            </a:r>
            <a:r>
              <a:rPr lang="en-US" err="1"/>
              <a:t>ldb</a:t>
            </a:r>
            <a:r>
              <a:rPr lang="en-US"/>
              <a:t>=</a:t>
            </a:r>
            <a:r>
              <a:rPr lang="en-US" err="1"/>
              <a:t>ldb</a:t>
            </a:r>
            <a:r>
              <a:rPr lang="en-US"/>
              <a:t>\english_pos2\statistical\</a:t>
            </a:r>
            <a:r>
              <a:rPr lang="en-US" err="1"/>
              <a:t>english_pos.bin</a:t>
            </a:r>
            <a:r>
              <a:rPr lang="en-US"/>
              <a:t> --</a:t>
            </a:r>
            <a:r>
              <a:rPr lang="en-US" err="1"/>
              <a:t>tagset</a:t>
            </a:r>
            <a:r>
              <a:rPr lang="en-US"/>
              <a:t>=english_pos2\statistical</a:t>
            </a:r>
          </a:p>
          <a:p>
            <a:pPr marL="0" indent="0">
              <a:buNone/>
            </a:pPr>
            <a:r>
              <a:rPr lang="en-US"/>
              <a:t>\tagset.txt &gt; out2.txt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D:\SearchGold\deploy\builds\data\IndexGenData\ldbsrc&gt;cat out2.txt</a:t>
            </a:r>
          </a:p>
          <a:p>
            <a:pPr marL="0" indent="0">
              <a:buNone/>
            </a:pPr>
            <a:r>
              <a:rPr lang="en-US"/>
              <a:t>Melinda/NNP Ann/NNP Gates/NNP (/( born/VBD August/NNP 15/CD ,/, 1964/CD )/) ,/, DBE/NN is/VBZ an/DT American/JJ businesswoman/NN and/CC philanthropist/NN ./.</a:t>
            </a:r>
          </a:p>
        </p:txBody>
      </p:sp>
    </p:spTree>
    <p:extLst>
      <p:ext uri="{BB962C8B-B14F-4D97-AF65-F5344CB8AC3E}">
        <p14:creationId xmlns:p14="http://schemas.microsoft.com/office/powerpoint/2010/main" val="158053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8368" cy="1325563"/>
          </a:xfrm>
        </p:spPr>
        <p:txBody>
          <a:bodyPr/>
          <a:lstStyle/>
          <a:p>
            <a:r>
              <a:rPr lang="en-US" b="1"/>
              <a:t>Appendix: NLP Demo -- 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825625"/>
            <a:ext cx="12060115" cy="489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D:\SearchGold\deploy\builds\data\IndexGenData\ldbsrc&gt;cat out2.txt | fa_ts2ps --</a:t>
            </a:r>
            <a:r>
              <a:rPr lang="en-US" err="1"/>
              <a:t>ldb</a:t>
            </a:r>
            <a:r>
              <a:rPr lang="en-US"/>
              <a:t>=</a:t>
            </a:r>
            <a:r>
              <a:rPr lang="en-US" err="1"/>
              <a:t>ldb</a:t>
            </a:r>
            <a:r>
              <a:rPr lang="en-US"/>
              <a:t>\</a:t>
            </a:r>
            <a:r>
              <a:rPr lang="en-US" err="1"/>
              <a:t>english_chunk</a:t>
            </a:r>
            <a:r>
              <a:rPr lang="en-US"/>
              <a:t>\</a:t>
            </a:r>
            <a:r>
              <a:rPr lang="en-US" err="1"/>
              <a:t>english_chunk.bin</a:t>
            </a:r>
            <a:r>
              <a:rPr lang="en-US"/>
              <a:t> --</a:t>
            </a:r>
            <a:r>
              <a:rPr lang="en-US" err="1"/>
              <a:t>tagset</a:t>
            </a:r>
            <a:r>
              <a:rPr lang="en-US"/>
              <a:t>=</a:t>
            </a:r>
            <a:r>
              <a:rPr lang="en-US" err="1"/>
              <a:t>english_chunk</a:t>
            </a:r>
            <a:r>
              <a:rPr lang="en-US"/>
              <a:t>\tagset.txt &gt; out3.txt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D:\SearchGold\deploy\builds\data\IndexGenData\ldbsrc&gt;cat out3.txt</a:t>
            </a:r>
          </a:p>
          <a:p>
            <a:pPr marL="0" indent="0">
              <a:buNone/>
            </a:pPr>
            <a:r>
              <a:rPr lang="en-US" err="1"/>
              <a:t>NG_Prop</a:t>
            </a:r>
            <a:r>
              <a:rPr lang="en-US"/>
              <a:t>(( Melinda/NNP Ann/NNP Gates/NNP )) (/( VG(( born/VBD )) NG(( August/NNP )) 15/CD ,/, 1964/CD )/) ,/, </a:t>
            </a:r>
            <a:r>
              <a:rPr lang="en-US" err="1"/>
              <a:t>NG_Indef</a:t>
            </a:r>
            <a:r>
              <a:rPr lang="en-US"/>
              <a:t>(( DBE/NN )) VG(( is/VBZ )) </a:t>
            </a:r>
            <a:r>
              <a:rPr lang="en-US" err="1"/>
              <a:t>NG_Def</a:t>
            </a:r>
            <a:r>
              <a:rPr lang="en-US"/>
              <a:t>(( an/DT American/JJ businesswoman/NN and/CC philanthropist/NN )) ./.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8368" cy="1325563"/>
          </a:xfrm>
        </p:spPr>
        <p:txBody>
          <a:bodyPr/>
          <a:lstStyle/>
          <a:p>
            <a:r>
              <a:rPr lang="en-US" b="1"/>
              <a:t>Appendix: NLP Demo --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825624"/>
            <a:ext cx="12060115" cy="4857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D:\SearchGold\deploy\builds\data\IndexGenData\ldbsrc&gt;cat out1.txt | fa_s2ts --</a:t>
            </a:r>
            <a:r>
              <a:rPr lang="en-US" err="1"/>
              <a:t>ldb</a:t>
            </a:r>
            <a:r>
              <a:rPr lang="en-US"/>
              <a:t>=</a:t>
            </a:r>
            <a:r>
              <a:rPr lang="en-US" err="1"/>
              <a:t>ldb</a:t>
            </a:r>
            <a:r>
              <a:rPr lang="en-US"/>
              <a:t>\</a:t>
            </a:r>
            <a:r>
              <a:rPr lang="en-US" err="1"/>
              <a:t>english_ner</a:t>
            </a:r>
            <a:r>
              <a:rPr lang="en-US"/>
              <a:t>\statistical-</a:t>
            </a:r>
            <a:r>
              <a:rPr lang="en-US" err="1"/>
              <a:t>stanford</a:t>
            </a:r>
            <a:r>
              <a:rPr lang="en-US"/>
              <a:t>\</a:t>
            </a:r>
            <a:r>
              <a:rPr lang="en-US" err="1"/>
              <a:t>english_ner.bin</a:t>
            </a:r>
            <a:r>
              <a:rPr lang="en-US"/>
              <a:t> --</a:t>
            </a:r>
            <a:r>
              <a:rPr lang="en-US" err="1"/>
              <a:t>tagset</a:t>
            </a:r>
            <a:r>
              <a:rPr lang="en-US"/>
              <a:t>=</a:t>
            </a:r>
            <a:r>
              <a:rPr lang="en-US" err="1"/>
              <a:t>english_ner</a:t>
            </a:r>
            <a:r>
              <a:rPr lang="en-US"/>
              <a:t>\stat</a:t>
            </a:r>
          </a:p>
          <a:p>
            <a:pPr marL="0" indent="0">
              <a:buNone/>
            </a:pPr>
            <a:r>
              <a:rPr lang="en-US" err="1"/>
              <a:t>istical-stanford</a:t>
            </a:r>
            <a:r>
              <a:rPr lang="en-US"/>
              <a:t>\tagset.txt &gt; out4.txt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D:\SearchGold\deploy\builds\data\IndexGenData\ldbsrc&gt;cat out4.txt</a:t>
            </a:r>
          </a:p>
          <a:p>
            <a:pPr marL="0" indent="0">
              <a:buNone/>
            </a:pPr>
            <a:r>
              <a:rPr lang="en-US"/>
              <a:t>Melinda/B_PERSON Ann/I_PERSON Gates/I_PERSON (/O born/O August/B_DATE 15/I_DATE ,/I_DATE 1964/I_DATE )/O ,/O DBE/O is/O an/O American/O businesswoman/O and/O philanthropist/O ./O</a:t>
            </a:r>
          </a:p>
        </p:txBody>
      </p:sp>
    </p:spTree>
    <p:extLst>
      <p:ext uri="{BB962C8B-B14F-4D97-AF65-F5344CB8AC3E}">
        <p14:creationId xmlns:p14="http://schemas.microsoft.com/office/powerpoint/2010/main" val="3632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Tasks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85592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1. Word level tasks</a:t>
            </a:r>
          </a:p>
          <a:p>
            <a:r>
              <a:rPr lang="en-US"/>
              <a:t>Lemmatization, word transformation</a:t>
            </a:r>
          </a:p>
          <a:p>
            <a:r>
              <a:rPr lang="en-US"/>
              <a:t>Word categorization</a:t>
            </a:r>
          </a:p>
          <a:p>
            <a:r>
              <a:rPr lang="en-US"/>
              <a:t>Word2Vec (embedding of words)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2. Basic NLP functions:</a:t>
            </a:r>
          </a:p>
          <a:p>
            <a:r>
              <a:rPr lang="en-US"/>
              <a:t>Language detection</a:t>
            </a:r>
          </a:p>
          <a:p>
            <a:r>
              <a:rPr lang="en-US"/>
              <a:t>Word breaking</a:t>
            </a:r>
          </a:p>
          <a:p>
            <a:r>
              <a:rPr lang="en-US"/>
              <a:t>Sentence breaking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3. Sequence to sequence tagging</a:t>
            </a:r>
            <a:r>
              <a:rPr lang="en-US"/>
              <a:t>: </a:t>
            </a:r>
          </a:p>
          <a:p>
            <a:r>
              <a:rPr lang="en-US"/>
              <a:t>POS tagging</a:t>
            </a:r>
          </a:p>
          <a:p>
            <a:r>
              <a:rPr lang="en-US"/>
              <a:t>NER (Named Entity Recognition)</a:t>
            </a:r>
          </a:p>
          <a:p>
            <a:r>
              <a:rPr lang="en-US"/>
              <a:t>Mention detection</a:t>
            </a:r>
          </a:p>
          <a:p>
            <a:r>
              <a:rPr lang="en-US"/>
              <a:t>Chunking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28591" y="1822450"/>
            <a:ext cx="5999285" cy="4653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3. More complex NLP problems (single sentence):</a:t>
            </a:r>
          </a:p>
          <a:p>
            <a:r>
              <a:rPr lang="en-US"/>
              <a:t>Dependency parsing</a:t>
            </a:r>
          </a:p>
          <a:p>
            <a:r>
              <a:rPr lang="en-US"/>
              <a:t>Semantic Role Labelling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4. More complex NLP problems (multi sentence)</a:t>
            </a:r>
          </a:p>
          <a:p>
            <a:r>
              <a:rPr lang="en-US"/>
              <a:t>Fact extraction</a:t>
            </a:r>
          </a:p>
          <a:p>
            <a:r>
              <a:rPr lang="en-US"/>
              <a:t>Co-reference resolution</a:t>
            </a:r>
          </a:p>
          <a:p>
            <a:r>
              <a:rPr lang="en-US"/>
              <a:t>Entity Linking</a:t>
            </a:r>
          </a:p>
          <a:p>
            <a:r>
              <a:rPr lang="en-US"/>
              <a:t>Sentiment analysis</a:t>
            </a:r>
          </a:p>
          <a:p>
            <a:r>
              <a:rPr lang="en-US"/>
              <a:t>Machine Translation</a:t>
            </a:r>
          </a:p>
          <a:p>
            <a:r>
              <a:rPr lang="en-US"/>
              <a:t>Question answering</a:t>
            </a:r>
          </a:p>
          <a:p>
            <a:r>
              <a:rPr lang="en-US" err="1"/>
              <a:t>Etc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937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Tasks – Word-Level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5"/>
            <a:ext cx="5732585" cy="465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/>
              <a:t>Word transformation, lemmatization, W </a:t>
            </a:r>
            <a:r>
              <a:rPr lang="en-US" sz="2600" b="1">
                <a:sym typeface="Wingdings" panose="05000000000000000000" pitchFamily="2" charset="2"/>
              </a:rPr>
              <a:t> </a:t>
            </a:r>
            <a:r>
              <a:rPr lang="en-US" sz="2600" b="1"/>
              <a:t>B</a:t>
            </a:r>
            <a:r>
              <a:rPr lang="en-US" sz="2600"/>
              <a:t>:</a:t>
            </a:r>
          </a:p>
          <a:p>
            <a:pPr marL="0" indent="0">
              <a:buNone/>
            </a:pPr>
            <a:r>
              <a:rPr lang="en-US" sz="2600"/>
              <a:t>   English: “apples" -&gt; {“apple"}</a:t>
            </a:r>
          </a:p>
          <a:p>
            <a:pPr marL="0" indent="0">
              <a:buNone/>
            </a:pPr>
            <a:r>
              <a:rPr lang="en-US" sz="2600"/>
              <a:t>   Indonesian: "</a:t>
            </a:r>
            <a:r>
              <a:rPr lang="en-US" sz="2600" err="1"/>
              <a:t>adukan-adukanmukah</a:t>
            </a:r>
            <a:r>
              <a:rPr lang="en-US" sz="2600"/>
              <a:t>" -&gt; {"</a:t>
            </a:r>
            <a:r>
              <a:rPr lang="en-US" sz="2600" err="1"/>
              <a:t>adukan</a:t>
            </a:r>
            <a:r>
              <a:rPr lang="en-US" sz="2600"/>
              <a:t>"}</a:t>
            </a:r>
          </a:p>
          <a:p>
            <a:pPr marL="0" indent="0">
              <a:buNone/>
            </a:pPr>
            <a:r>
              <a:rPr lang="en-US" sz="2600"/>
              <a:t>   Russian: "</a:t>
            </a:r>
            <a:r>
              <a:rPr lang="ru-RU" sz="2600"/>
              <a:t>гвозди" -&gt; {"гвоздить","гвоздь"}</a:t>
            </a:r>
          </a:p>
          <a:p>
            <a:pPr marL="0" indent="0">
              <a:buNone/>
            </a:pPr>
            <a:r>
              <a:rPr lang="ru-RU" sz="2600"/>
              <a:t>   </a:t>
            </a:r>
            <a:r>
              <a:rPr lang="en-US" sz="2600"/>
              <a:t>German: "</a:t>
            </a:r>
            <a:r>
              <a:rPr lang="en-US" sz="2600" err="1"/>
              <a:t>ernährungsphysiologischen</a:t>
            </a:r>
            <a:r>
              <a:rPr lang="en-US" sz="2600"/>
              <a:t>" -&gt; {"</a:t>
            </a:r>
            <a:r>
              <a:rPr lang="en-US" sz="2600" err="1"/>
              <a:t>ernährungsphysiologisch</a:t>
            </a:r>
            <a:r>
              <a:rPr lang="en-US" sz="2600"/>
              <a:t>"}</a:t>
            </a:r>
          </a:p>
          <a:p>
            <a:pPr marL="0" indent="0">
              <a:buNone/>
            </a:pPr>
            <a:r>
              <a:rPr lang="en-US" sz="2600"/>
              <a:t>   Nepali: "</a:t>
            </a:r>
            <a:r>
              <a:rPr lang="hi-IN" sz="2600"/>
              <a:t>थच्कारिलाहरूबारे" -&gt; {"थच्कारिलो"}</a:t>
            </a:r>
            <a:endParaRPr lang="en-US" sz="2600"/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b="1"/>
              <a:t>Dictionaries: W </a:t>
            </a:r>
            <a:r>
              <a:rPr lang="en-US" sz="2600" b="1">
                <a:sym typeface="Wingdings" panose="05000000000000000000" pitchFamily="2" charset="2"/>
              </a:rPr>
              <a:t> T, </a:t>
            </a:r>
            <a:r>
              <a:rPr lang="en-US" sz="2600" b="1"/>
              <a:t>W </a:t>
            </a:r>
            <a:r>
              <a:rPr lang="en-US" sz="2600" b="1">
                <a:sym typeface="Wingdings" panose="05000000000000000000" pitchFamily="2" charset="2"/>
              </a:rPr>
              <a:t> T/P</a:t>
            </a:r>
            <a:endParaRPr lang="en-US" sz="2600" b="1"/>
          </a:p>
          <a:p>
            <a:pPr marL="0" indent="0">
              <a:buNone/>
            </a:pPr>
            <a:r>
              <a:rPr lang="en-US" sz="2600"/>
              <a:t>  English: "building" --&gt; {NN/-0.36685, VBG/-1.18063}</a:t>
            </a:r>
          </a:p>
          <a:p>
            <a:pPr marL="0" indent="0">
              <a:buNone/>
            </a:pPr>
            <a:r>
              <a:rPr lang="en-US" sz="2600"/>
              <a:t>  English: "application" --&gt; {NN/0}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12877" y="1825625"/>
            <a:ext cx="5879123" cy="4891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/>
              <a:t>Word Embedding, Word2Vec:</a:t>
            </a:r>
          </a:p>
          <a:p>
            <a:pPr marL="0" indent="0">
              <a:buNone/>
            </a:pPr>
            <a:r>
              <a:rPr lang="en-US" sz="2100"/>
              <a:t> </a:t>
            </a:r>
          </a:p>
          <a:p>
            <a:pPr marL="0" indent="0">
              <a:buNone/>
            </a:pPr>
            <a:r>
              <a:rPr lang="en-US" sz="4200" b="1"/>
              <a:t>Word Cosine distance </a:t>
            </a:r>
          </a:p>
          <a:p>
            <a:pPr marL="0" indent="0">
              <a:buNone/>
            </a:pPr>
            <a:r>
              <a:rPr lang="en-US" sz="3300"/>
              <a:t>to ‘France’ :</a:t>
            </a:r>
          </a:p>
          <a:p>
            <a:pPr marL="0" indent="0">
              <a:buNone/>
            </a:pPr>
            <a:r>
              <a:rPr lang="en-US" sz="3300"/>
              <a:t>Spain 0.67, Belgium 0.66, Netherlands  0.65, Italy 0.63 ...</a:t>
            </a:r>
          </a:p>
          <a:p>
            <a:pPr marL="0" indent="0">
              <a:buNone/>
            </a:pPr>
            <a:endParaRPr lang="en-US" sz="3300"/>
          </a:p>
          <a:p>
            <a:pPr marL="0" indent="0">
              <a:buNone/>
            </a:pPr>
            <a:r>
              <a:rPr lang="en-US" sz="4200" b="1"/>
              <a:t>Word Clustering</a:t>
            </a:r>
          </a:p>
          <a:p>
            <a:pPr marL="0" indent="0">
              <a:buNone/>
            </a:pPr>
            <a:r>
              <a:rPr lang="en-US" sz="3300"/>
              <a:t>carnivores 234 carnivorous 234 cetaceans 234 cormorant 234 coyotes 234 ... </a:t>
            </a:r>
          </a:p>
          <a:p>
            <a:pPr marL="0" indent="0">
              <a:buNone/>
            </a:pPr>
            <a:r>
              <a:rPr lang="en-US" sz="3300"/>
              <a:t>acceptance 412 argue 412 argues 412 arguing 412 argument 412 arguments 412 ...</a:t>
            </a:r>
          </a:p>
          <a:p>
            <a:pPr marL="0" indent="0">
              <a:buNone/>
            </a:pPr>
            <a:endParaRPr lang="en-US" sz="3300"/>
          </a:p>
          <a:p>
            <a:pPr marL="0" indent="0">
              <a:buNone/>
            </a:pPr>
            <a:r>
              <a:rPr lang="en-US" sz="4200" b="1"/>
              <a:t>Word Distance as vector distance</a:t>
            </a:r>
          </a:p>
          <a:p>
            <a:pPr marL="0" indent="0">
              <a:buNone/>
            </a:pPr>
            <a:r>
              <a:rPr lang="en-US" sz="3300" err="1"/>
              <a:t>vec</a:t>
            </a:r>
            <a:r>
              <a:rPr lang="en-US" sz="3300"/>
              <a:t>('Paris') - </a:t>
            </a:r>
            <a:r>
              <a:rPr lang="en-US" sz="3300" err="1"/>
              <a:t>vec</a:t>
            </a:r>
            <a:r>
              <a:rPr lang="en-US" sz="3300"/>
              <a:t>('France') + </a:t>
            </a:r>
            <a:r>
              <a:rPr lang="en-US" sz="3300" err="1"/>
              <a:t>vec</a:t>
            </a:r>
            <a:r>
              <a:rPr lang="en-US" sz="3300"/>
              <a:t>('Italy') == [["Milan",0.72],["Rome",0.70],...]</a:t>
            </a:r>
          </a:p>
          <a:p>
            <a:pPr marL="0" indent="0">
              <a:buNone/>
            </a:pPr>
            <a:r>
              <a:rPr lang="en-US" sz="3300" err="1"/>
              <a:t>vec</a:t>
            </a:r>
            <a:r>
              <a:rPr lang="en-US" sz="3300"/>
              <a:t>('man') - </a:t>
            </a:r>
            <a:r>
              <a:rPr lang="en-US" sz="3300" err="1"/>
              <a:t>vec</a:t>
            </a:r>
            <a:r>
              <a:rPr lang="en-US" sz="3300"/>
              <a:t>('king') + </a:t>
            </a:r>
            <a:r>
              <a:rPr lang="en-US" sz="3300" err="1"/>
              <a:t>vec</a:t>
            </a:r>
            <a:r>
              <a:rPr lang="en-US" sz="3300"/>
              <a:t>('woman') == [[["queen",0.71],["princess",0.59],...]</a:t>
            </a:r>
          </a:p>
        </p:txBody>
      </p:sp>
    </p:spTree>
    <p:extLst>
      <p:ext uri="{BB962C8B-B14F-4D97-AF65-F5344CB8AC3E}">
        <p14:creationId xmlns:p14="http://schemas.microsoft.com/office/powerpoint/2010/main" val="5059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Tasks – Basic NL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193323" cy="47246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/>
              <a:t>Language Detection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Melinda Ann Gates (née French; born August 15, 1964), DBE is an American businesswoman and philanthropist.</a:t>
            </a:r>
          </a:p>
          <a:p>
            <a:pPr marL="0" indent="0">
              <a:buNone/>
            </a:pPr>
            <a:r>
              <a:rPr lang="en-US" b="1"/>
              <a:t>Definitely: English [</a:t>
            </a:r>
            <a:r>
              <a:rPr lang="en-US" b="1" err="1"/>
              <a:t>en</a:t>
            </a:r>
            <a:r>
              <a:rPr lang="en-US" b="1"/>
              <a:t>]: 2059/92.85%; </a:t>
            </a:r>
            <a:r>
              <a:rPr lang="en-US"/>
              <a:t>Maybe: French [</a:t>
            </a:r>
            <a:r>
              <a:rPr lang="en-US" err="1"/>
              <a:t>fr</a:t>
            </a:r>
            <a:r>
              <a:rPr lang="en-US"/>
              <a:t>]: 1160/78.57%; …</a:t>
            </a:r>
          </a:p>
          <a:p>
            <a:endParaRPr lang="en-US"/>
          </a:p>
          <a:p>
            <a:pPr marL="0" indent="0">
              <a:buNone/>
            </a:pPr>
            <a:r>
              <a:rPr lang="ja-JP" altLang="en-US"/>
              <a:t>梅琳达</a:t>
            </a:r>
            <a:r>
              <a:rPr lang="en-US" altLang="ja-JP"/>
              <a:t>·</a:t>
            </a:r>
            <a:r>
              <a:rPr lang="ja-JP" altLang="en-US"/>
              <a:t>盖茨（英语：</a:t>
            </a:r>
            <a:r>
              <a:rPr lang="en-US"/>
              <a:t>Melinda Gates，1964</a:t>
            </a:r>
            <a:r>
              <a:rPr lang="ja-JP" altLang="en-US"/>
              <a:t>年</a:t>
            </a:r>
            <a:r>
              <a:rPr lang="en-US" altLang="ja-JP"/>
              <a:t>8</a:t>
            </a:r>
            <a:r>
              <a:rPr lang="ja-JP" altLang="en-US"/>
              <a:t>月</a:t>
            </a:r>
            <a:r>
              <a:rPr lang="en-US" altLang="ja-JP"/>
              <a:t>15</a:t>
            </a:r>
            <a:r>
              <a:rPr lang="ja-JP" altLang="en-US"/>
              <a:t>日－），婚前原名梅琳达</a:t>
            </a:r>
            <a:r>
              <a:rPr lang="en-US" altLang="ja-JP"/>
              <a:t>·</a:t>
            </a:r>
            <a:r>
              <a:rPr lang="ja-JP" altLang="en-US"/>
              <a:t>安</a:t>
            </a:r>
            <a:r>
              <a:rPr lang="en-US" altLang="ja-JP"/>
              <a:t>·</a:t>
            </a:r>
            <a:r>
              <a:rPr lang="ja-JP" altLang="en-US"/>
              <a:t>法兰奇（英语：</a:t>
            </a:r>
            <a:r>
              <a:rPr lang="en-US"/>
              <a:t>Melinda Ann French）。</a:t>
            </a:r>
          </a:p>
          <a:p>
            <a:pPr marL="0" indent="0">
              <a:buNone/>
            </a:pPr>
            <a:r>
              <a:rPr lang="en-US" b="1"/>
              <a:t>Definitely: Chinese (Simplified) [</a:t>
            </a:r>
            <a:r>
              <a:rPr lang="en-US" b="1" err="1"/>
              <a:t>zh</a:t>
            </a:r>
            <a:r>
              <a:rPr lang="en-US" b="1"/>
              <a:t>-Hans]: 4857/82.14%; </a:t>
            </a:r>
            <a:r>
              <a:rPr lang="en-US"/>
              <a:t>English [</a:t>
            </a:r>
            <a:r>
              <a:rPr lang="en-US" err="1"/>
              <a:t>en</a:t>
            </a:r>
            <a:r>
              <a:rPr lang="en-US"/>
              <a:t>]: 813/17.85%; Maybe: Japanese [ja]: 4272/82.14%</a:t>
            </a:r>
          </a:p>
          <a:p>
            <a:endParaRPr lang="en-US"/>
          </a:p>
          <a:p>
            <a:pPr marL="0" indent="0">
              <a:buNone/>
            </a:pPr>
            <a:r>
              <a:rPr lang="fr-FR"/>
              <a:t>Melinda French Gates (née Melinda Ann French le 15 août 1964 à Dallas, Texas), est une philanthrope américaine.</a:t>
            </a:r>
          </a:p>
          <a:p>
            <a:pPr marL="0" indent="0">
              <a:buNone/>
            </a:pPr>
            <a:r>
              <a:rPr lang="en-US" b="1"/>
              <a:t>Definitely: French [</a:t>
            </a:r>
            <a:r>
              <a:rPr lang="en-US" b="1" err="1"/>
              <a:t>fr</a:t>
            </a:r>
            <a:r>
              <a:rPr lang="en-US" b="1"/>
              <a:t>]: 2198/100%; </a:t>
            </a:r>
            <a:r>
              <a:rPr lang="en-US"/>
              <a:t>Maybe: English [</a:t>
            </a:r>
            <a:r>
              <a:rPr lang="en-US" err="1"/>
              <a:t>en</a:t>
            </a:r>
            <a:r>
              <a:rPr lang="en-US"/>
              <a:t>]: 1527/68.75%; …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4436" y="1825623"/>
            <a:ext cx="5855679" cy="472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/>
              <a:t>Word segmentation, Sentence Segmentation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For Indexing:</a:t>
            </a:r>
          </a:p>
          <a:p>
            <a:pPr marL="0" indent="0">
              <a:buNone/>
            </a:pPr>
            <a:r>
              <a:rPr lang="en-US" err="1"/>
              <a:t>melinda</a:t>
            </a:r>
            <a:r>
              <a:rPr lang="en-US"/>
              <a:t> </a:t>
            </a:r>
            <a:r>
              <a:rPr lang="en-US" err="1"/>
              <a:t>ann</a:t>
            </a:r>
            <a:r>
              <a:rPr lang="en-US"/>
              <a:t> gates née </a:t>
            </a:r>
            <a:r>
              <a:rPr lang="en-US" err="1"/>
              <a:t>french</a:t>
            </a:r>
            <a:r>
              <a:rPr lang="en-US"/>
              <a:t> born august 15 1964 </a:t>
            </a:r>
            <a:r>
              <a:rPr lang="en-US" err="1"/>
              <a:t>dbe</a:t>
            </a:r>
            <a:r>
              <a:rPr lang="en-US"/>
              <a:t> is an </a:t>
            </a:r>
            <a:r>
              <a:rPr lang="en-US" err="1"/>
              <a:t>american</a:t>
            </a:r>
            <a:r>
              <a:rPr lang="en-US"/>
              <a:t> businesswoman and philanthropist</a:t>
            </a:r>
          </a:p>
          <a:p>
            <a:pPr marL="0" indent="0">
              <a:buNone/>
            </a:pPr>
            <a:r>
              <a:rPr lang="ja-JP" altLang="en-US"/>
              <a:t>梅 琳 达 </a:t>
            </a:r>
            <a:r>
              <a:rPr lang="en-US" altLang="ja-JP"/>
              <a:t>· </a:t>
            </a:r>
            <a:r>
              <a:rPr lang="ja-JP" altLang="en-US"/>
              <a:t>盖茨  英语  </a:t>
            </a:r>
            <a:r>
              <a:rPr lang="en-US" altLang="ja-JP" err="1"/>
              <a:t>m</a:t>
            </a:r>
            <a:r>
              <a:rPr lang="en-US" err="1"/>
              <a:t>elinda</a:t>
            </a:r>
            <a:r>
              <a:rPr lang="en-US"/>
              <a:t> gates  1964 </a:t>
            </a:r>
            <a:r>
              <a:rPr lang="ja-JP" altLang="en-US"/>
              <a:t>年 </a:t>
            </a:r>
            <a:r>
              <a:rPr lang="en-US" altLang="ja-JP"/>
              <a:t>8 </a:t>
            </a:r>
            <a:r>
              <a:rPr lang="ja-JP" altLang="en-US"/>
              <a:t>月 </a:t>
            </a:r>
            <a:r>
              <a:rPr lang="en-US" altLang="ja-JP"/>
              <a:t>15 </a:t>
            </a:r>
            <a:r>
              <a:rPr lang="ja-JP" altLang="en-US"/>
              <a:t>日 婚前 原名 梅 琳 达 </a:t>
            </a:r>
            <a:r>
              <a:rPr lang="en-US" altLang="ja-JP"/>
              <a:t>· </a:t>
            </a:r>
            <a:r>
              <a:rPr lang="ja-JP" altLang="en-US"/>
              <a:t>安 </a:t>
            </a:r>
            <a:r>
              <a:rPr lang="en-US" altLang="ja-JP"/>
              <a:t>· </a:t>
            </a:r>
            <a:r>
              <a:rPr lang="ja-JP" altLang="en-US"/>
              <a:t>法 兰 奇  英语  </a:t>
            </a:r>
            <a:r>
              <a:rPr lang="en-US" altLang="ja-JP" err="1"/>
              <a:t>m</a:t>
            </a:r>
            <a:r>
              <a:rPr lang="en-US" err="1"/>
              <a:t>elinda</a:t>
            </a:r>
            <a:r>
              <a:rPr lang="en-US"/>
              <a:t> </a:t>
            </a:r>
            <a:r>
              <a:rPr lang="en-US" err="1"/>
              <a:t>ann</a:t>
            </a:r>
            <a:r>
              <a:rPr lang="en-US"/>
              <a:t> </a:t>
            </a:r>
            <a:r>
              <a:rPr lang="en-US" err="1"/>
              <a:t>french</a:t>
            </a:r>
            <a:endParaRPr lang="en-US"/>
          </a:p>
          <a:p>
            <a:pPr marL="0" indent="0">
              <a:buNone/>
            </a:pPr>
            <a:r>
              <a:rPr lang="fr-FR" err="1"/>
              <a:t>melinda</a:t>
            </a:r>
            <a:r>
              <a:rPr lang="fr-FR"/>
              <a:t> french </a:t>
            </a:r>
            <a:r>
              <a:rPr lang="fr-FR" err="1"/>
              <a:t>gates</a:t>
            </a:r>
            <a:r>
              <a:rPr lang="fr-FR"/>
              <a:t> née </a:t>
            </a:r>
            <a:r>
              <a:rPr lang="fr-FR" err="1"/>
              <a:t>melinda</a:t>
            </a:r>
            <a:r>
              <a:rPr lang="fr-FR"/>
              <a:t> </a:t>
            </a:r>
            <a:r>
              <a:rPr lang="fr-FR" err="1"/>
              <a:t>ann</a:t>
            </a:r>
            <a:r>
              <a:rPr lang="fr-FR"/>
              <a:t> french le 15 août 1964 à dallas </a:t>
            </a:r>
            <a:r>
              <a:rPr lang="fr-FR" err="1"/>
              <a:t>texas</a:t>
            </a:r>
            <a:r>
              <a:rPr lang="fr-FR"/>
              <a:t> est une philanthrope américaine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For Text Understanding:</a:t>
            </a:r>
          </a:p>
          <a:p>
            <a:pPr marL="0" indent="0">
              <a:buNone/>
            </a:pPr>
            <a:r>
              <a:rPr lang="en-US"/>
              <a:t>Melinda Ann Gates ( née French ; born August 15 , 1964 ) , DBE is an American businesswoman and philanthropist .</a:t>
            </a:r>
          </a:p>
          <a:p>
            <a:pPr marL="0" indent="0">
              <a:buNone/>
            </a:pPr>
            <a:r>
              <a:rPr lang="ja-JP" altLang="en-US"/>
              <a:t>梅 琳 达 </a:t>
            </a:r>
            <a:r>
              <a:rPr lang="en-US" altLang="ja-JP"/>
              <a:t>· </a:t>
            </a:r>
            <a:r>
              <a:rPr lang="ja-JP" altLang="en-US"/>
              <a:t>盖茨 （ 英语 ： </a:t>
            </a:r>
            <a:r>
              <a:rPr lang="en-US"/>
              <a:t>Melinda Gates ， 1964 </a:t>
            </a:r>
            <a:r>
              <a:rPr lang="ja-JP" altLang="en-US"/>
              <a:t>年 </a:t>
            </a:r>
            <a:r>
              <a:rPr lang="en-US" altLang="ja-JP"/>
              <a:t>8 </a:t>
            </a:r>
            <a:r>
              <a:rPr lang="ja-JP" altLang="en-US"/>
              <a:t>月 </a:t>
            </a:r>
            <a:r>
              <a:rPr lang="en-US" altLang="ja-JP"/>
              <a:t>15 </a:t>
            </a:r>
            <a:r>
              <a:rPr lang="ja-JP" altLang="en-US"/>
              <a:t>日 － ） ， 婚前 原名 梅 琳 达 </a:t>
            </a:r>
            <a:r>
              <a:rPr lang="en-US" altLang="ja-JP"/>
              <a:t>· </a:t>
            </a:r>
            <a:r>
              <a:rPr lang="ja-JP" altLang="en-US"/>
              <a:t>安 </a:t>
            </a:r>
            <a:r>
              <a:rPr lang="en-US" altLang="ja-JP"/>
              <a:t>· </a:t>
            </a:r>
            <a:r>
              <a:rPr lang="ja-JP" altLang="en-US"/>
              <a:t>法 兰 奇 （ 英语 ： </a:t>
            </a:r>
            <a:r>
              <a:rPr lang="en-US"/>
              <a:t>Melinda Ann French ） 。</a:t>
            </a:r>
          </a:p>
          <a:p>
            <a:pPr marL="0" indent="0">
              <a:buNone/>
            </a:pPr>
            <a:r>
              <a:rPr lang="fr-FR"/>
              <a:t>Melinda French Gates ( née Melinda Ann French le 15 août 1964 à Dallas , Texas ) , est une philanthrope américaine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Tasks – Sequence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95647" cy="4749634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/>
              <a:t>Part-Of-Speech Tagging:</a:t>
            </a:r>
          </a:p>
          <a:p>
            <a:pPr marL="0" indent="0">
              <a:buNone/>
            </a:pPr>
            <a:r>
              <a:rPr lang="en-US"/>
              <a:t>Melinda/NNP Ann/NNP Gates/NNP (/( born/VBD August/NNP 15/CD ,/, 1964/CD )/) ,/, DBE/NN is/VBZ an/DT American/JJ businesswoman/NN and/CC philanthropist/NN ./.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sz="2900" b="1"/>
              <a:t>Named Entity Recognition:</a:t>
            </a:r>
          </a:p>
          <a:p>
            <a:pPr marL="0" indent="0">
              <a:buNone/>
            </a:pPr>
            <a:r>
              <a:rPr lang="en-US"/>
              <a:t>Melinda/B_PERSON Ann/I_PERSON Gates/I_PERSON (/O born/O August/B_DATE 15/I_DATE ,/I_DATE 1964/I_DATE )/O ,/O DBE/O is/O an/O American/O businesswoman/O and/O philanthropist/O ./O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Chunking (shallow parsing):</a:t>
            </a:r>
          </a:p>
          <a:p>
            <a:pPr marL="0" indent="0">
              <a:buNone/>
            </a:pPr>
            <a:r>
              <a:rPr lang="en-US" err="1"/>
              <a:t>NG_Prop</a:t>
            </a:r>
            <a:r>
              <a:rPr lang="en-US"/>
              <a:t>(( Melinda/NNP Ann/NNP Gates/NNP )) (/( VG(( born/VBD )) NG(( August/NNP)) 15/CD ,/, 1964/CD )/) ,/, </a:t>
            </a:r>
            <a:r>
              <a:rPr lang="en-US" err="1"/>
              <a:t>NG_Indef</a:t>
            </a:r>
            <a:r>
              <a:rPr lang="en-US"/>
              <a:t>(( DBE/NN )) VG(( is/VBZ )) </a:t>
            </a:r>
            <a:r>
              <a:rPr lang="en-US" err="1"/>
              <a:t>NG_Def</a:t>
            </a:r>
            <a:r>
              <a:rPr lang="en-US"/>
              <a:t>(( an/DT American/JJ businesswoman/NN and/CC philanthropist/NN )) ./.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3521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Tasks – Complex NL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62" y="1825624"/>
            <a:ext cx="10555438" cy="5081045"/>
          </a:xfrm>
        </p:spPr>
        <p:txBody>
          <a:bodyPr>
            <a:normAutofit/>
          </a:bodyPr>
          <a:lstStyle/>
          <a:p>
            <a:r>
              <a:rPr lang="en-US" sz="1800" b="1"/>
              <a:t>Dependency parsing: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1000" b="1"/>
          </a:p>
          <a:p>
            <a:r>
              <a:rPr lang="en-US" sz="1800" b="1"/>
              <a:t>Co-reference resolution: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000" b="1"/>
          </a:p>
          <a:p>
            <a:r>
              <a:rPr lang="en-US" sz="1800" b="1"/>
              <a:t>Entity Linking: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&lt;a class="wiki" 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href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="http://en.wikipedia.org/wiki/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Melinda_Gates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" &gt;</a:t>
            </a:r>
            <a:r>
              <a:rPr lang="en-US" sz="1800">
                <a:solidFill>
                  <a:srgbClr val="0070C0"/>
                </a:solidFill>
              </a:rPr>
              <a:t>Melinda Ann Gates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&lt;/a&gt;</a:t>
            </a:r>
            <a:r>
              <a:rPr lang="en-US" sz="1800"/>
              <a:t> (born 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&lt;a 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href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="http://en.wikipedia.org/wiki/August_15"&gt;</a:t>
            </a:r>
            <a:r>
              <a:rPr lang="en-US" sz="1800">
                <a:solidFill>
                  <a:srgbClr val="0070C0"/>
                </a:solidFill>
              </a:rPr>
              <a:t>August 15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&lt;/a&gt;</a:t>
            </a:r>
            <a:r>
              <a:rPr lang="en-US" sz="1800"/>
              <a:t>, 1964), 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&lt;a 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href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="http://en.wikipedia.org/wiki/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Order_of_the_British_Empire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" &gt;</a:t>
            </a:r>
            <a:r>
              <a:rPr lang="en-US" sz="1800">
                <a:solidFill>
                  <a:srgbClr val="0070C0"/>
                </a:solidFill>
              </a:rPr>
              <a:t>DBE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&lt;/a&gt;</a:t>
            </a:r>
            <a:r>
              <a:rPr lang="en-US" sz="1800"/>
              <a:t> is an 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&lt;a 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href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="http://en.wikipedia.org/wiki/</a:t>
            </a:r>
            <a:r>
              <a:rPr lang="en-US" sz="1800" err="1">
                <a:solidFill>
                  <a:schemeClr val="bg2">
                    <a:lumMod val="75000"/>
                  </a:schemeClr>
                </a:solidFill>
              </a:rPr>
              <a:t>United_States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" &gt;</a:t>
            </a:r>
            <a:r>
              <a:rPr lang="en-US" sz="1800">
                <a:solidFill>
                  <a:srgbClr val="0070C0"/>
                </a:solidFill>
              </a:rPr>
              <a:t>American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&lt;/a&gt;</a:t>
            </a:r>
            <a:r>
              <a:rPr lang="en-US" sz="1800"/>
              <a:t> businesswoman and philanthropist.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7" y="2115860"/>
            <a:ext cx="6075927" cy="165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07" y="4325223"/>
            <a:ext cx="8394166" cy="6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NLP FY17 Goals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17"/>
            <a:ext cx="11353800" cy="5348899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Combine Web, AI and NLP</a:t>
            </a:r>
          </a:p>
          <a:p>
            <a:pPr lvl="1"/>
            <a:r>
              <a:rPr lang="en-US"/>
              <a:t>Word2Vec: allow using existing embedding and train new ones</a:t>
            </a:r>
          </a:p>
          <a:p>
            <a:pPr lvl="1"/>
            <a:r>
              <a:rPr lang="en-US"/>
              <a:t>Automatic retrain for existing models using state of the art Machine Learning techniques, e.g. sequence labelling based on DNN (CNTK), VW</a:t>
            </a:r>
          </a:p>
          <a:p>
            <a:pPr lvl="1"/>
            <a:r>
              <a:rPr lang="en-US"/>
              <a:t>Incorporate whole document structure into NLP models (web documents are not sequential)</a:t>
            </a:r>
          </a:p>
          <a:p>
            <a:pPr lvl="1"/>
            <a:r>
              <a:rPr lang="en-US"/>
              <a:t>Benefit from the Big Data!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 err="1"/>
              <a:t>vNext</a:t>
            </a:r>
            <a:r>
              <a:rPr lang="en-US" b="1"/>
              <a:t> NLP API/SDK</a:t>
            </a:r>
          </a:p>
          <a:p>
            <a:pPr lvl="1"/>
            <a:r>
              <a:rPr lang="en-US"/>
              <a:t>Easy to use for main NLP Tasks (IndexGen, Relevance, </a:t>
            </a:r>
            <a:r>
              <a:rPr lang="en-US" err="1"/>
              <a:t>Aether</a:t>
            </a:r>
            <a:r>
              <a:rPr lang="en-US"/>
              <a:t>, COSMOS, Office, Bots, etc.)</a:t>
            </a:r>
          </a:p>
          <a:p>
            <a:pPr lvl="1"/>
            <a:r>
              <a:rPr lang="en-US"/>
              <a:t>ML friendly to use NLP output for more complex tasks</a:t>
            </a:r>
          </a:p>
          <a:p>
            <a:pPr lvl="1"/>
            <a:r>
              <a:rPr lang="en-US"/>
              <a:t>Seamlessly combine document level and text level understanding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Flexibility</a:t>
            </a:r>
          </a:p>
          <a:p>
            <a:pPr lvl="1"/>
            <a:r>
              <a:rPr lang="en-US"/>
              <a:t>Flexible approach for consuming and adding NLP models</a:t>
            </a:r>
          </a:p>
          <a:p>
            <a:pPr lvl="1"/>
            <a:r>
              <a:rPr lang="en-US"/>
              <a:t>Unified approach for retraining for the supported model types</a:t>
            </a:r>
          </a:p>
          <a:p>
            <a:pPr lvl="1"/>
            <a:r>
              <a:rPr lang="en-US"/>
              <a:t>Language agnostic approach for main NLP tasks</a:t>
            </a:r>
          </a:p>
          <a:p>
            <a:pPr lvl="1"/>
            <a:r>
              <a:rPr lang="en-US"/>
              <a:t>Grow language base over time: English, Spanish, Chinese, French, German, etc.</a:t>
            </a:r>
          </a:p>
        </p:txBody>
      </p:sp>
    </p:spTree>
    <p:extLst>
      <p:ext uri="{BB962C8B-B14F-4D97-AF65-F5344CB8AC3E}">
        <p14:creationId xmlns:p14="http://schemas.microsoft.com/office/powerpoint/2010/main" val="42917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64879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Word2Vec: </a:t>
            </a:r>
          </a:p>
          <a:p>
            <a:pPr lvl="1"/>
            <a:r>
              <a:rPr lang="en-US">
                <a:hlinkClick r:id="rId2"/>
              </a:rPr>
              <a:t>https://code.google.com/archive/p/word2vec/</a:t>
            </a:r>
            <a:r>
              <a:rPr lang="en-US"/>
              <a:t> </a:t>
            </a:r>
          </a:p>
          <a:p>
            <a:pPr lvl="1"/>
            <a:r>
              <a:rPr lang="en-US">
                <a:hlinkClick r:id="rId3"/>
              </a:rPr>
              <a:t>https://rare-technologies.com/word2vec-tutorial/#app</a:t>
            </a:r>
            <a:r>
              <a:rPr lang="en-US"/>
              <a:t> </a:t>
            </a:r>
          </a:p>
          <a:p>
            <a:pPr lvl="1"/>
            <a:r>
              <a:rPr lang="en-US">
                <a:hlinkClick r:id="rId4"/>
              </a:rPr>
              <a:t>https://radimrehurek.com/gensim/</a:t>
            </a:r>
            <a:endParaRPr lang="en-US"/>
          </a:p>
          <a:p>
            <a:pPr lvl="1"/>
            <a:r>
              <a:rPr lang="en-US"/>
              <a:t>Pretrained models: </a:t>
            </a:r>
            <a:r>
              <a:rPr lang="en-US">
                <a:hlinkClick r:id="rId5"/>
              </a:rPr>
              <a:t>https://github.com/3Top/word2vec-api#where-to-get-a-pretrained-models</a:t>
            </a:r>
            <a:r>
              <a:rPr lang="en-US"/>
              <a:t>  </a:t>
            </a:r>
          </a:p>
          <a:p>
            <a:r>
              <a:rPr lang="en-US"/>
              <a:t>NLP toolkits</a:t>
            </a:r>
          </a:p>
          <a:p>
            <a:pPr lvl="1"/>
            <a:r>
              <a:rPr lang="en-US" err="1"/>
              <a:t>spaCy</a:t>
            </a:r>
            <a:r>
              <a:rPr lang="en-US"/>
              <a:t> </a:t>
            </a:r>
            <a:r>
              <a:rPr lang="en-US">
                <a:hlinkClick r:id="rId6"/>
              </a:rPr>
              <a:t>https://spacy.io/</a:t>
            </a:r>
            <a:r>
              <a:rPr lang="en-US"/>
              <a:t> </a:t>
            </a:r>
          </a:p>
          <a:p>
            <a:pPr lvl="1"/>
            <a:r>
              <a:rPr lang="en-US"/>
              <a:t>NLTK: </a:t>
            </a:r>
            <a:r>
              <a:rPr lang="en-US">
                <a:hlinkClick r:id="rId7"/>
              </a:rPr>
              <a:t>http://www.nltk.org/</a:t>
            </a:r>
            <a:endParaRPr lang="en-US"/>
          </a:p>
          <a:p>
            <a:pPr lvl="2"/>
            <a:r>
              <a:rPr lang="en-US"/>
              <a:t>NLTK demos: </a:t>
            </a:r>
            <a:r>
              <a:rPr lang="en-US">
                <a:hlinkClick r:id="rId8"/>
              </a:rPr>
              <a:t>http://text-processing.com/demo/tag/</a:t>
            </a:r>
            <a:r>
              <a:rPr lang="en-US"/>
              <a:t> </a:t>
            </a:r>
          </a:p>
          <a:p>
            <a:pPr lvl="1"/>
            <a:r>
              <a:rPr lang="en-US"/>
              <a:t>Stanford NLP: </a:t>
            </a:r>
            <a:r>
              <a:rPr lang="en-US">
                <a:hlinkClick r:id="rId9"/>
              </a:rPr>
              <a:t>http://stanfordnlp.github.io/CoreNLP/</a:t>
            </a:r>
            <a:r>
              <a:rPr lang="en-US"/>
              <a:t> </a:t>
            </a:r>
          </a:p>
          <a:p>
            <a:pPr lvl="1"/>
            <a:r>
              <a:rPr lang="en-US"/>
              <a:t>Basis Tech: </a:t>
            </a:r>
            <a:r>
              <a:rPr lang="en-US">
                <a:hlinkClick r:id="rId10"/>
              </a:rPr>
              <a:t>https://www.rosette.com/</a:t>
            </a:r>
            <a:r>
              <a:rPr lang="en-US"/>
              <a:t> </a:t>
            </a:r>
          </a:p>
          <a:p>
            <a:r>
              <a:rPr lang="en-US"/>
              <a:t>CNTK: </a:t>
            </a:r>
            <a:r>
              <a:rPr lang="en-US">
                <a:hlinkClick r:id="rId11"/>
              </a:rPr>
              <a:t>https://github.com/Microsoft/CNTK/wiki</a:t>
            </a:r>
            <a:r>
              <a:rPr lang="en-US"/>
              <a:t> </a:t>
            </a:r>
          </a:p>
          <a:p>
            <a:r>
              <a:rPr lang="en-US" err="1"/>
              <a:t>Keras</a:t>
            </a:r>
            <a:r>
              <a:rPr lang="en-US"/>
              <a:t>: </a:t>
            </a:r>
            <a:r>
              <a:rPr lang="en-US">
                <a:hlinkClick r:id="rId12"/>
              </a:rPr>
              <a:t>https://keras.io/</a:t>
            </a:r>
            <a:r>
              <a:rPr lang="en-US"/>
              <a:t> </a:t>
            </a:r>
          </a:p>
          <a:p>
            <a:r>
              <a:rPr lang="en-US"/>
              <a:t>Wild ML: </a:t>
            </a:r>
            <a:r>
              <a:rPr lang="en-US">
                <a:hlinkClick r:id="rId13"/>
              </a:rPr>
              <a:t>http://www.wildml.com/</a:t>
            </a:r>
            <a:r>
              <a:rPr lang="en-US"/>
              <a:t> </a:t>
            </a:r>
          </a:p>
          <a:p>
            <a:r>
              <a:rPr lang="en-US"/>
              <a:t>Entity linking (</a:t>
            </a:r>
            <a:r>
              <a:rPr lang="en-US" err="1"/>
              <a:t>Wikifier</a:t>
            </a:r>
            <a:r>
              <a:rPr lang="en-US"/>
              <a:t>): </a:t>
            </a:r>
            <a:r>
              <a:rPr lang="en-US">
                <a:hlinkClick r:id="rId14"/>
              </a:rPr>
              <a:t>https://cogcomp.cs.illinois.edu/page/demo_view/Wikifier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8368" cy="1325563"/>
          </a:xfrm>
        </p:spPr>
        <p:txBody>
          <a:bodyPr/>
          <a:lstStyle/>
          <a:p>
            <a:r>
              <a:rPr lang="en-US" b="1"/>
              <a:t>Appendix: NLP Demo -- Word-breaking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825625"/>
            <a:ext cx="12060115" cy="4942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D:\SearchGold\deploy\builds\data\IndexGenData\ldbsrc&gt;echo Melinda Ann Gates (</a:t>
            </a:r>
            <a:r>
              <a:rPr lang="en-US" err="1"/>
              <a:t>bor</a:t>
            </a:r>
            <a:endParaRPr lang="en-US"/>
          </a:p>
          <a:p>
            <a:pPr marL="0" indent="0">
              <a:buNone/>
            </a:pPr>
            <a:r>
              <a:rPr lang="en-US"/>
              <a:t>n August 15, 1964), DBE is an American businesswoman and philanthropist.| </a:t>
            </a:r>
            <a:r>
              <a:rPr lang="en-US" err="1"/>
              <a:t>fa_lex</a:t>
            </a:r>
            <a:endParaRPr lang="en-US"/>
          </a:p>
          <a:p>
            <a:pPr marL="0" indent="0">
              <a:buNone/>
            </a:pPr>
            <a:r>
              <a:rPr lang="en-US"/>
              <a:t> --no-</a:t>
            </a:r>
            <a:r>
              <a:rPr lang="en-US" err="1"/>
              <a:t>postags</a:t>
            </a:r>
            <a:r>
              <a:rPr lang="en-US"/>
              <a:t> --</a:t>
            </a:r>
            <a:r>
              <a:rPr lang="en-US" err="1"/>
              <a:t>ldb</a:t>
            </a:r>
            <a:r>
              <a:rPr lang="en-US"/>
              <a:t>=</a:t>
            </a:r>
            <a:r>
              <a:rPr lang="en-US" err="1"/>
              <a:t>ldb</a:t>
            </a:r>
            <a:r>
              <a:rPr lang="en-US"/>
              <a:t>\</a:t>
            </a:r>
            <a:r>
              <a:rPr lang="en-US" err="1"/>
              <a:t>dupipeline_word_breaker</a:t>
            </a:r>
            <a:r>
              <a:rPr lang="en-US"/>
              <a:t>\</a:t>
            </a:r>
            <a:r>
              <a:rPr lang="en-US" err="1"/>
              <a:t>dupipeline_word_breaker.bin</a:t>
            </a:r>
            <a:r>
              <a:rPr lang="en-US"/>
              <a:t> --ta</a:t>
            </a:r>
          </a:p>
          <a:p>
            <a:pPr marL="0" indent="0">
              <a:buNone/>
            </a:pPr>
            <a:r>
              <a:rPr lang="en-US" err="1"/>
              <a:t>gset</a:t>
            </a:r>
            <a:r>
              <a:rPr lang="en-US"/>
              <a:t>=</a:t>
            </a:r>
            <a:r>
              <a:rPr lang="en-US" err="1"/>
              <a:t>dupipeline_word_breaker</a:t>
            </a:r>
            <a:r>
              <a:rPr lang="en-US"/>
              <a:t>\wbd.tagset.txt &gt; out1.txt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D:\SearchGold\deploy\builds\data\IndexGenData\ldbsrc&gt;cat out1.txt</a:t>
            </a:r>
          </a:p>
          <a:p>
            <a:pPr marL="0" indent="0">
              <a:buNone/>
            </a:pPr>
            <a:r>
              <a:rPr lang="en-US"/>
              <a:t>Melinda Ann Gates ( born August 15 , 1964 ) , DBE is an American businesswoman a</a:t>
            </a:r>
          </a:p>
          <a:p>
            <a:pPr marL="0" indent="0">
              <a:buNone/>
            </a:pPr>
            <a:r>
              <a:rPr lang="en-US" err="1"/>
              <a:t>nd</a:t>
            </a:r>
            <a:r>
              <a:rPr lang="en-US"/>
              <a:t> philanthropist .</a:t>
            </a:r>
          </a:p>
        </p:txBody>
      </p:sp>
    </p:spTree>
    <p:extLst>
      <p:ext uri="{BB962C8B-B14F-4D97-AF65-F5344CB8AC3E}">
        <p14:creationId xmlns:p14="http://schemas.microsoft.com/office/powerpoint/2010/main" val="1977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F770794A8E545A1B166345565E116" ma:contentTypeVersion="26" ma:contentTypeDescription="Create a new document." ma:contentTypeScope="" ma:versionID="4433349cc54feefbe55e5f99b5d41752">
  <xsd:schema xmlns:xsd="http://www.w3.org/2001/XMLSchema" xmlns:xs="http://www.w3.org/2001/XMLSchema" xmlns:p="http://schemas.microsoft.com/office/2006/metadata/properties" xmlns:ns1="http://schemas.microsoft.com/sharepoint/v3" xmlns:ns2="a28a00d6-d904-4c86-8c70-4476fbf7a200" xmlns:ns3="230e9df3-be65-4c73-a93b-d1236ebd677e" xmlns:ns4="56cf9b35-33dd-44e3-bd02-0c940a27c034" targetNamespace="http://schemas.microsoft.com/office/2006/metadata/properties" ma:root="true" ma:fieldsID="e0d9040d3d615bcf7e2bc95831b4736e" ns1:_="" ns2:_="" ns3:_="" ns4:_="">
    <xsd:import namespace="http://schemas.microsoft.com/sharepoint/v3"/>
    <xsd:import namespace="a28a00d6-d904-4c86-8c70-4476fbf7a200"/>
    <xsd:import namespace="230e9df3-be65-4c73-a93b-d1236ebd677e"/>
    <xsd:import namespace="56cf9b35-33dd-44e3-bd02-0c940a27c034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Component"/>
                <xsd:element ref="ns2:Project_x0020_Specific" minOccurs="0"/>
                <xsd:element ref="ns2:Release"/>
                <xsd:element ref="ns3:TaxCatchAll" minOccurs="0"/>
                <xsd:element ref="ns4:SharedWithUsers" minOccurs="0"/>
                <xsd:element ref="ns4:SharingHintHash" minOccurs="0"/>
                <xsd:element ref="ns4:SharedWithDetails" minOccurs="0"/>
                <xsd:element ref="ns1:_ip_UnifiedCompliancePolicyProperties" minOccurs="0"/>
                <xsd:element ref="ns1:_ip_UnifiedCompliancePolicyUIAction" minOccurs="0"/>
                <xsd:element ref="ns4:LastSharedByUser" minOccurs="0"/>
                <xsd:element ref="ns4:LastSharedByTim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a00d6-d904-4c86-8c70-4476fbf7a200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ma:displayName="Document Type" ma:format="Dropdown" ma:internalName="Document_x0020_Type">
      <xsd:simpleType>
        <xsd:restriction base="dms:Choice">
          <xsd:enumeration value="Data"/>
          <xsd:enumeration value="Design"/>
          <xsd:enumeration value="Documentation"/>
          <xsd:enumeration value="One Pager"/>
          <xsd:enumeration value="Other"/>
          <xsd:enumeration value="Planning&amp;Tracking"/>
          <xsd:enumeration value="Presentation"/>
          <xsd:enumeration value="Test"/>
          <xsd:enumeration value="Specification"/>
        </xsd:restriction>
      </xsd:simpleType>
    </xsd:element>
    <xsd:element name="Component" ma:index="3" ma:displayName="Component" ma:list="{42fee80a-e7c5-4833-9d5d-07c2132f9893}" ma:internalName="Component" ma:readOnly="false" ma:showField="Title">
      <xsd:simpleType>
        <xsd:restriction base="dms:Lookup"/>
      </xsd:simpleType>
    </xsd:element>
    <xsd:element name="Project_x0020_Specific" ma:index="4" nillable="true" ma:displayName="Project Specific" ma:list="{7d26222e-23af-4d5c-aaf8-5712d199a083}" ma:internalName="Project_x0020_Specific" ma:readOnly="false" ma:showField="Title">
      <xsd:simpleType>
        <xsd:restriction base="dms:Lookup"/>
      </xsd:simpleType>
    </xsd:element>
    <xsd:element name="Release" ma:index="5" ma:displayName="Release" ma:description="Release" ma:format="Dropdown" ma:indexed="true" ma:internalName="Release">
      <xsd:simpleType>
        <xsd:restriction base="dms:Choice">
          <xsd:enumeration value="2018 H2 - Titanium"/>
          <xsd:enumeration value="2018 H1 - Scandium"/>
          <xsd:enumeration value="2017 H2 - Calcium"/>
          <xsd:enumeration value="2017 H1 - Potassium"/>
          <xsd:enumeration value="2016 H2 - Argon"/>
          <xsd:enumeration value="2016 H1 - Chlorine"/>
          <xsd:enumeration value="2015 H2 - Sulfur"/>
          <xsd:enumeration value="2015 H1 - Phosphorus"/>
          <xsd:enumeration value="2014 H2 - Silicon"/>
          <xsd:enumeration value="2014 H1 - Aluminum"/>
          <xsd:enumeration value="2013 H2 - Magnesium"/>
          <xsd:enumeration value="2013 H1 - Sodium"/>
          <xsd:enumeration value="Legacy"/>
          <xsd:enumeration value="Not Release Specific"/>
        </xsd:restriction>
      </xsd:simpleType>
    </xsd:element>
    <xsd:element name="MediaServiceMetadata" ma:index="2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1358c11b-eecd-43b1-80bb-80aceb48f66d}" ma:internalName="TaxCatchAll" ma:showField="CatchAllData" ma:web="56cf9b35-33dd-44e3-bd02-0c940a27c0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9b35-33dd-44e3-bd02-0c940a27c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8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9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lease xmlns="a28a00d6-d904-4c86-8c70-4476fbf7a200">2017 H2 - Calcium</Release>
    <_ip_UnifiedCompliancePolicyUIAction xmlns="http://schemas.microsoft.com/sharepoint/v3" xsi:nil="true"/>
    <Document_x0020_Type xmlns="a28a00d6-d904-4c86-8c70-4476fbf7a200">Presentation</Document_x0020_Type>
    <_ip_UnifiedCompliancePolicyProperties xmlns="http://schemas.microsoft.com/sharepoint/v3" xsi:nil="true"/>
    <Component xmlns="a28a00d6-d904-4c86-8c70-4476fbf7a200">3</Component>
    <TaxCatchAll xmlns="230e9df3-be65-4c73-a93b-d1236ebd677e"/>
    <Project_x0020_Specific xmlns="a28a00d6-d904-4c86-8c70-4476fbf7a200">19</Project_x0020_Specific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06113-8786-42F9-8339-298A8430E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8a00d6-d904-4c86-8c70-4476fbf7a200"/>
    <ds:schemaRef ds:uri="230e9df3-be65-4c73-a93b-d1236ebd677e"/>
    <ds:schemaRef ds:uri="56cf9b35-33dd-44e3-bd02-0c940a27c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4F1919-CCCA-472D-ACBF-97B4986C93AA}">
  <ds:schemaRefs>
    <ds:schemaRef ds:uri="http://purl.org/dc/terms/"/>
    <ds:schemaRef ds:uri="a28a00d6-d904-4c86-8c70-4476fbf7a20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cf9b35-33dd-44e3-bd02-0c940a27c034"/>
    <ds:schemaRef ds:uri="http://schemas.microsoft.com/sharepoint/v3"/>
    <ds:schemaRef ds:uri="230e9df3-be65-4c73-a93b-d1236ebd677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22C369-BDB2-4913-9B19-54268A73A1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Natural Language Processing for Document Understanding</vt:lpstr>
      <vt:lpstr>NLP Tasks – Overview</vt:lpstr>
      <vt:lpstr>NLP Tasks – Word-Level Tasks</vt:lpstr>
      <vt:lpstr>NLP Tasks – Basic NL Tasks</vt:lpstr>
      <vt:lpstr>NLP Tasks – Sequence Tagging</vt:lpstr>
      <vt:lpstr>NLP Tasks – Complex NL Tasks</vt:lpstr>
      <vt:lpstr>NLP FY17 Goals (TBD)</vt:lpstr>
      <vt:lpstr>Links</vt:lpstr>
      <vt:lpstr>Appendix: NLP Demo -- Word-breaking</vt:lpstr>
      <vt:lpstr>Appendix: NLP Demo -- POS Tagging</vt:lpstr>
      <vt:lpstr>Appendix: NLP Demo -- Chunking</vt:lpstr>
      <vt:lpstr>Appendix: NLP Demo -- 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Document Understanding</dc:title>
  <cp:revision>1</cp:revision>
  <dcterms:modified xsi:type="dcterms:W3CDTF">2017-08-23T15:30:26Z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0x0101005A9F770794A8E545A1B166345565E116</vt:lpwstr>
  </property>
</Properties>
</file>