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1" r:id="rId5"/>
  </p:sldMasterIdLst>
  <p:notesMasterIdLst>
    <p:notesMasterId r:id="rId84"/>
  </p:notesMasterIdLst>
  <p:handoutMasterIdLst>
    <p:handoutMasterId r:id="rId85"/>
  </p:handout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Analytics &amp; Data Science Conference Template" id="{A073DAE3-B461-442F-A3D3-6642BD875E45}">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2050"/>
    <a:srgbClr val="E81123"/>
    <a:srgbClr val="000000"/>
    <a:srgbClr val="525252"/>
    <a:srgbClr val="0078D7"/>
    <a:srgbClr val="00188F"/>
    <a:srgbClr val="107C10"/>
    <a:srgbClr val="008272"/>
    <a:srgbClr val="B400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187" autoAdjust="0"/>
  </p:normalViewPr>
  <p:slideViewPr>
    <p:cSldViewPr>
      <p:cViewPr varScale="1">
        <p:scale>
          <a:sx n="117" d="100"/>
          <a:sy n="117" d="100"/>
        </p:scale>
        <p:origin x="84" y="13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notesMaster" Target="notesMasters/notesMaster1.xml"/><Relationship Id="rId89"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tableStyles" Target="tableStyles.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1"/>
          <c:order val="0"/>
          <c:tx>
            <c:v>CNTK</c:v>
          </c:tx>
          <c:spPr>
            <a:solidFill>
              <a:schemeClr val="accent6"/>
            </a:solidFill>
            <a:ln w="25400">
              <a:noFill/>
            </a:ln>
            <a:effectLst/>
          </c:spPr>
          <c:invertIfNegative val="0"/>
          <c:dPt>
            <c:idx val="0"/>
            <c:invertIfNegative val="0"/>
            <c:bubble3D val="0"/>
            <c:spPr>
              <a:solidFill>
                <a:schemeClr val="accent5">
                  <a:lumMod val="20000"/>
                  <a:lumOff val="80000"/>
                </a:schemeClr>
              </a:solidFill>
              <a:ln w="25400">
                <a:noFill/>
              </a:ln>
              <a:effectLst/>
            </c:spPr>
            <c:extLst>
              <c:ext xmlns:c16="http://schemas.microsoft.com/office/drawing/2014/chart" uri="{C3380CC4-5D6E-409C-BE32-E72D297353CC}">
                <c16:uniqueId val="{00000001-7AF9-4248-9256-FDA05FBDFBDF}"/>
              </c:ext>
            </c:extLst>
          </c:dPt>
          <c:xVal>
            <c:numRef>
              <c:f>Sheet1!$E$2</c:f>
              <c:numCache>
                <c:formatCode>General</c:formatCode>
                <c:ptCount val="1"/>
                <c:pt idx="0">
                  <c:v>2.2999999999999998</c:v>
                </c:pt>
              </c:numCache>
            </c:numRef>
          </c:xVal>
          <c:yVal>
            <c:numRef>
              <c:f>Sheet1!$F$2</c:f>
              <c:numCache>
                <c:formatCode>General</c:formatCode>
                <c:ptCount val="1"/>
                <c:pt idx="0">
                  <c:v>2.7</c:v>
                </c:pt>
              </c:numCache>
            </c:numRef>
          </c:yVal>
          <c:bubbleSize>
            <c:numRef>
              <c:f>Sheet1!$G$2</c:f>
              <c:numCache>
                <c:formatCode>General</c:formatCode>
                <c:ptCount val="1"/>
                <c:pt idx="0">
                  <c:v>2</c:v>
                </c:pt>
              </c:numCache>
            </c:numRef>
          </c:bubbleSize>
          <c:bubble3D val="0"/>
          <c:extLst>
            <c:ext xmlns:c16="http://schemas.microsoft.com/office/drawing/2014/chart" uri="{C3380CC4-5D6E-409C-BE32-E72D297353CC}">
              <c16:uniqueId val="{00000000-80F7-4F81-B09A-61B5590284BC}"/>
            </c:ext>
          </c:extLst>
        </c:ser>
        <c:ser>
          <c:idx val="0"/>
          <c:order val="1"/>
          <c:tx>
            <c:v>Caffe</c:v>
          </c:tx>
          <c:spPr>
            <a:solidFill>
              <a:schemeClr val="accent1"/>
            </a:solidFill>
            <a:ln w="25400">
              <a:noFill/>
            </a:ln>
            <a:effectLst/>
          </c:spPr>
          <c:invertIfNegative val="0"/>
          <c:xVal>
            <c:numRef>
              <c:f>Sheet1!$E$4</c:f>
              <c:numCache>
                <c:formatCode>General</c:formatCode>
                <c:ptCount val="1"/>
                <c:pt idx="0">
                  <c:v>0.5</c:v>
                </c:pt>
              </c:numCache>
            </c:numRef>
          </c:xVal>
          <c:yVal>
            <c:numRef>
              <c:f>Sheet1!$F$4</c:f>
              <c:numCache>
                <c:formatCode>General</c:formatCode>
                <c:ptCount val="1"/>
                <c:pt idx="0">
                  <c:v>2.8</c:v>
                </c:pt>
              </c:numCache>
            </c:numRef>
          </c:yVal>
          <c:bubbleSize>
            <c:numRef>
              <c:f>Sheet1!$G$4</c:f>
              <c:numCache>
                <c:formatCode>General</c:formatCode>
                <c:ptCount val="1"/>
                <c:pt idx="0">
                  <c:v>2</c:v>
                </c:pt>
              </c:numCache>
            </c:numRef>
          </c:bubbleSize>
          <c:bubble3D val="0"/>
          <c:extLst>
            <c:ext xmlns:c16="http://schemas.microsoft.com/office/drawing/2014/chart" uri="{C3380CC4-5D6E-409C-BE32-E72D297353CC}">
              <c16:uniqueId val="{00000001-80F7-4F81-B09A-61B5590284BC}"/>
            </c:ext>
          </c:extLst>
        </c:ser>
        <c:ser>
          <c:idx val="2"/>
          <c:order val="2"/>
          <c:tx>
            <c:v>Theano</c:v>
          </c:tx>
          <c:spPr>
            <a:solidFill>
              <a:schemeClr val="accent4"/>
            </a:solidFill>
            <a:ln w="25400">
              <a:noFill/>
            </a:ln>
            <a:effectLst/>
          </c:spPr>
          <c:invertIfNegative val="0"/>
          <c:xVal>
            <c:numRef>
              <c:f>Sheet1!$E$6</c:f>
              <c:numCache>
                <c:formatCode>General</c:formatCode>
                <c:ptCount val="1"/>
                <c:pt idx="0">
                  <c:v>2.8</c:v>
                </c:pt>
              </c:numCache>
            </c:numRef>
          </c:xVal>
          <c:yVal>
            <c:numRef>
              <c:f>Sheet1!$F$6</c:f>
              <c:numCache>
                <c:formatCode>General</c:formatCode>
                <c:ptCount val="1"/>
                <c:pt idx="0">
                  <c:v>0.5</c:v>
                </c:pt>
              </c:numCache>
            </c:numRef>
          </c:yVal>
          <c:bubbleSize>
            <c:numRef>
              <c:f>Sheet1!$G$6</c:f>
              <c:numCache>
                <c:formatCode>General</c:formatCode>
                <c:ptCount val="1"/>
                <c:pt idx="0">
                  <c:v>2</c:v>
                </c:pt>
              </c:numCache>
            </c:numRef>
          </c:bubbleSize>
          <c:bubble3D val="0"/>
          <c:extLst>
            <c:ext xmlns:c16="http://schemas.microsoft.com/office/drawing/2014/chart" uri="{C3380CC4-5D6E-409C-BE32-E72D297353CC}">
              <c16:uniqueId val="{00000002-80F7-4F81-B09A-61B5590284BC}"/>
            </c:ext>
          </c:extLst>
        </c:ser>
        <c:dLbls>
          <c:showLegendKey val="0"/>
          <c:showVal val="0"/>
          <c:showCatName val="0"/>
          <c:showSerName val="0"/>
          <c:showPercent val="0"/>
          <c:showBubbleSize val="0"/>
        </c:dLbls>
        <c:bubbleScale val="40"/>
        <c:showNegBubbles val="0"/>
        <c:axId val="702949888"/>
        <c:axId val="702960224"/>
      </c:bubbleChart>
      <c:valAx>
        <c:axId val="702949888"/>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smtClean="0"/>
                  <a:t>Flexibility</a:t>
                </a:r>
                <a:endParaRPr lang="en-US" sz="2000" dirty="0"/>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2960224"/>
        <c:crosses val="autoZero"/>
        <c:crossBetween val="midCat"/>
      </c:valAx>
      <c:valAx>
        <c:axId val="702960224"/>
        <c:scaling>
          <c:orientation val="minMax"/>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smtClean="0"/>
                  <a:t>Performance</a:t>
                </a:r>
                <a:endParaRPr lang="en-US" sz="2000" dirty="0"/>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294988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0.26935</cdr:x>
      <cdr:y>0.05619</cdr:y>
    </cdr:from>
    <cdr:to>
      <cdr:x>0.3631</cdr:x>
      <cdr:y>0.11376</cdr:y>
    </cdr:to>
    <cdr:sp macro="" textlink="">
      <cdr:nvSpPr>
        <cdr:cNvPr id="2" name="TextBox 19"/>
        <cdr:cNvSpPr txBox="1"/>
      </cdr:nvSpPr>
      <cdr:spPr>
        <a:xfrm xmlns:a="http://schemas.openxmlformats.org/drawingml/2006/main">
          <a:off x="1605962" y="300426"/>
          <a:ext cx="558936" cy="307777"/>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400" dirty="0" err="1" smtClean="0"/>
            <a:t>Caffe</a:t>
          </a:r>
          <a:endParaRPr lang="en-US" sz="1400" dirty="0"/>
        </a:p>
      </cdr:txBody>
    </cdr:sp>
  </cdr:relSizeAnchor>
  <cdr:relSizeAnchor xmlns:cdr="http://schemas.openxmlformats.org/drawingml/2006/chartDrawing">
    <cdr:from>
      <cdr:x>0.74441</cdr:x>
      <cdr:y>0.739</cdr:y>
    </cdr:from>
    <cdr:to>
      <cdr:x>0.86733</cdr:x>
      <cdr:y>0.79656</cdr:y>
    </cdr:to>
    <cdr:sp macro="" textlink="">
      <cdr:nvSpPr>
        <cdr:cNvPr id="3" name="TextBox 19"/>
        <cdr:cNvSpPr txBox="1"/>
      </cdr:nvSpPr>
      <cdr:spPr>
        <a:xfrm xmlns:a="http://schemas.openxmlformats.org/drawingml/2006/main">
          <a:off x="4438383" y="3950995"/>
          <a:ext cx="732893" cy="307777"/>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400" dirty="0" err="1" smtClean="0"/>
            <a:t>Theano</a:t>
          </a:r>
          <a:endParaRPr lang="en-US" sz="14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t>Machine Learning, Analytics &amp; Data Science Conference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12/7/2015 3:55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Machine Learning, Analytics &amp; Data Science Conference</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12/7/2015 3:54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Machine Learning, Analytics &amp; Data Science Conference</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12/7/2015 3:54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48113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D73643A-8017-4430-87CB-094DB612137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74470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Machine Learning, Analytics &amp; Data Science Conference</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12/7/2015 3:55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67060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D73643A-8017-4430-87CB-094DB612137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67995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D73643A-8017-4430-87CB-094DB612137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8674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D73643A-8017-4430-87CB-094DB612137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1126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D73643A-8017-4430-87CB-094DB612137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26529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D73643A-8017-4430-87CB-094DB612137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7970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D73643A-8017-4430-87CB-094DB612137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23649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D73643A-8017-4430-87CB-094DB612137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63890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D73643A-8017-4430-87CB-094DB612137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74510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12/7/2015 3:54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20456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D73643A-8017-4430-87CB-094DB612137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45862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D73643A-8017-4430-87CB-094DB612137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94920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6B8A660-CE31-46FF-961A-F10ACD06271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5506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6B8A660-CE31-46FF-961A-F10ACD06271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01074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12/7/2015 3:55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8176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12/7/2015 3:55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33141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E82BC82-8750-4FBE-93D3-93C35779230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12/7/2015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26945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D78EED3-F332-450A-A30D-601C0C0A993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83116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D78EED3-F332-450A-A30D-601C0C0A993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58023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D78EED3-F332-450A-A30D-601C0C0A993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97524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D78EED3-F332-450A-A30D-601C0C0A993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72856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Machine Learning, Analytics &amp; Data Science Conference</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12/7/2015 3:55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73318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Machine Learning, Analytics &amp; Data Science Conference</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12/7/2015 3:55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71367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D73643A-8017-4430-87CB-094DB612137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2761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No ti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userDrawn="1"/>
        </p:nvSpPr>
        <p:spPr bwMode="white">
          <a:xfrm>
            <a:off x="293688" y="2308555"/>
            <a:ext cx="11887200" cy="3619452"/>
          </a:xfrm>
          <a:prstGeom prst="rect">
            <a:avLst/>
          </a:prstGeom>
          <a:noFill/>
        </p:spPr>
        <p:txBody>
          <a:bodyPr wrap="square" lIns="182880" tIns="146304" rIns="182880" bIns="146304" rtlCol="0">
            <a:spAutoFit/>
          </a:bodyPr>
          <a:lstStyle/>
          <a:p>
            <a:pPr>
              <a:lnSpc>
                <a:spcPct val="90000"/>
              </a:lnSpc>
              <a:spcAft>
                <a:spcPts val="600"/>
              </a:spcAft>
            </a:pPr>
            <a:r>
              <a:rPr lang="en-US" sz="8000" dirty="0" smtClean="0">
                <a:gradFill>
                  <a:gsLst>
                    <a:gs pos="2917">
                      <a:schemeClr val="tx1"/>
                    </a:gs>
                    <a:gs pos="30000">
                      <a:schemeClr val="tx1"/>
                    </a:gs>
                  </a:gsLst>
                  <a:lin ang="5400000" scaled="0"/>
                </a:gradFill>
                <a:latin typeface="+mj-lt"/>
              </a:rPr>
              <a:t>Machine Learning, Analytics &amp; Data Science Conference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67957" y="489050"/>
            <a:ext cx="1552931" cy="332660"/>
          </a:xfrm>
          <a:prstGeom prst="rect">
            <a:avLst/>
          </a:prstGeom>
        </p:spPr>
      </p:pic>
      <p:sp>
        <p:nvSpPr>
          <p:cNvPr id="11" name="TextBox 10"/>
          <p:cNvSpPr txBox="1"/>
          <p:nvPr userDrawn="1"/>
        </p:nvSpPr>
        <p:spPr bwMode="white">
          <a:xfrm>
            <a:off x="293688" y="5776606"/>
            <a:ext cx="10195024" cy="932563"/>
          </a:xfrm>
          <a:prstGeom prst="rect">
            <a:avLst/>
          </a:prstGeom>
          <a:noFill/>
        </p:spPr>
        <p:txBody>
          <a:bodyPr wrap="square" lIns="182880" tIns="146304" rIns="182880" bIns="146304" rtlCol="0">
            <a:spAutoFit/>
          </a:bodyPr>
          <a:lstStyle/>
          <a:p>
            <a:pPr>
              <a:lnSpc>
                <a:spcPct val="90000"/>
              </a:lnSpc>
              <a:spcAft>
                <a:spcPts val="600"/>
              </a:spcAft>
            </a:pPr>
            <a:r>
              <a:rPr lang="en-US" sz="4600" dirty="0" smtClean="0">
                <a:gradFill>
                  <a:gsLst>
                    <a:gs pos="2917">
                      <a:schemeClr val="tx1"/>
                    </a:gs>
                    <a:gs pos="30000">
                      <a:schemeClr val="tx1"/>
                    </a:gs>
                  </a:gsLst>
                  <a:lin ang="5400000" scaled="0"/>
                </a:gradFill>
                <a:latin typeface="+mj-lt"/>
              </a:rPr>
              <a:t>December 7 – 8, 2015  •  MSCC</a:t>
            </a:r>
          </a:p>
        </p:txBody>
      </p:sp>
    </p:spTree>
    <p:extLst>
      <p:ext uri="{BB962C8B-B14F-4D97-AF65-F5344CB8AC3E}">
        <p14:creationId xmlns:p14="http://schemas.microsoft.com/office/powerpoint/2010/main" val="26559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274639" y="1209973"/>
            <a:ext cx="10056812" cy="3658890"/>
          </a:xfrm>
          <a:noFill/>
        </p:spPr>
        <p:txBody>
          <a:bodyPr tIns="91440" bIns="91440" anchor="t" anchorCtr="0">
            <a:no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2884901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893455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0869850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4">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66291156"/>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366974557"/>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4">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_Animate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274637" y="1211263"/>
            <a:ext cx="8229601" cy="3657600"/>
          </a:xfrm>
          <a:prstGeom prst="rect">
            <a:avLst/>
          </a:prstGeom>
          <a:solidFill>
            <a:srgbClr val="0072C6">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6182440"/>
            <a:ext cx="1552931" cy="332660"/>
          </a:xfrm>
          <a:prstGeom prst="rect">
            <a:avLst/>
          </a:prstGeom>
        </p:spPr>
      </p:pic>
      <p:pic>
        <p:nvPicPr>
          <p:cNvPr id="11" name="Picture 10"/>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7589822" y="0"/>
            <a:ext cx="4846900" cy="6995160"/>
          </a:xfrm>
          <a:prstGeom prst="rect">
            <a:avLst/>
          </a:prstGeom>
        </p:spPr>
      </p:pic>
      <p:sp>
        <p:nvSpPr>
          <p:cNvPr id="9" name="Title 1"/>
          <p:cNvSpPr>
            <a:spLocks noGrp="1"/>
          </p:cNvSpPr>
          <p:nvPr>
            <p:ph type="title" hasCustomPrompt="1"/>
          </p:nvPr>
        </p:nvSpPr>
        <p:spPr bwMode="auto">
          <a:xfrm>
            <a:off x="274702" y="1211263"/>
            <a:ext cx="82295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273050" y="3040063"/>
            <a:ext cx="82311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400"/>
                                  </p:stCondLst>
                                  <p:childTnLst>
                                    <p:set>
                                      <p:cBhvr>
                                        <p:cTn id="6" dur="1" fill="hold">
                                          <p:stCondLst>
                                            <p:cond delay="0"/>
                                          </p:stCondLst>
                                        </p:cTn>
                                        <p:tgtEl>
                                          <p:spTgt spid="8"/>
                                        </p:tgtEl>
                                        <p:attrNameLst>
                                          <p:attrName>style.visibility</p:attrName>
                                        </p:attrNameLst>
                                      </p:cBhvr>
                                      <p:to>
                                        <p:strVal val="visible"/>
                                      </p:to>
                                    </p:set>
                                  </p:childTnLst>
                                </p:cTn>
                              </p:par>
                              <p:par>
                                <p:cTn id="7" presetID="42" presetClass="path" presetSubtype="0" decel="100000" fill="hold" grpId="0" nodeType="withEffect">
                                  <p:stCondLst>
                                    <p:cond delay="400"/>
                                  </p:stCondLst>
                                  <p:childTnLst>
                                    <p:animMotion origin="layout" path="M -0.33099 -4.5892E-6 L 1.31478E-6 -4.5892E-6 " pathEditMode="relative" rAng="0" ptsTypes="AA">
                                      <p:cBhvr>
                                        <p:cTn id="8" dur="400" fill="hold"/>
                                        <p:tgtEl>
                                          <p:spTgt spid="8"/>
                                        </p:tgtEl>
                                        <p:attrNameLst>
                                          <p:attrName>ppt_x</p:attrName>
                                          <p:attrName>ppt_y</p:attrName>
                                        </p:attrNameLst>
                                      </p:cBhvr>
                                      <p:rCtr x="16543" y="0"/>
                                    </p:animMotion>
                                  </p:childTnLst>
                                </p:cTn>
                              </p:par>
                              <p:par>
                                <p:cTn id="9" presetID="6" presetClass="emph" presetSubtype="0" accel="100000" autoRev="1" fill="hold" grpId="1" nodeType="withEffect">
                                  <p:stCondLst>
                                    <p:cond delay="0"/>
                                  </p:stCondLst>
                                  <p:childTnLst>
                                    <p:animScale>
                                      <p:cBhvr>
                                        <p:cTn id="10" dur="400" fill="hold"/>
                                        <p:tgtEl>
                                          <p:spTgt spid="8"/>
                                        </p:tgtEl>
                                      </p:cBhvr>
                                      <p:by x="0" y="100000"/>
                                    </p:animScale>
                                  </p:childTnLst>
                                </p:cTn>
                              </p:par>
                              <p:par>
                                <p:cTn id="11" presetID="10" presetClass="entr" presetSubtype="0" fill="hold" nodeType="withEffect">
                                  <p:stCondLst>
                                    <p:cond delay="9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950"/>
                                        <p:tgtEl>
                                          <p:spTgt spid="10"/>
                                        </p:tgtEl>
                                      </p:cBhvr>
                                    </p:animEffect>
                                  </p:childTnLst>
                                </p:cTn>
                              </p:par>
                              <p:par>
                                <p:cTn id="14" presetID="63" presetClass="path" presetSubtype="0" decel="100000" fill="hold" nodeType="withEffect">
                                  <p:stCondLst>
                                    <p:cond delay="900"/>
                                  </p:stCondLst>
                                  <p:childTnLst>
                                    <p:animMotion origin="layout" path="M -0.01455 -1.34362E-6 L -3.90605E-7 -1.34362E-6 " pathEditMode="relative" rAng="0" ptsTypes="AA">
                                      <p:cBhvr>
                                        <p:cTn id="15" dur="950" fill="hold"/>
                                        <p:tgtEl>
                                          <p:spTgt spid="10"/>
                                        </p:tgtEl>
                                        <p:attrNameLst>
                                          <p:attrName>ppt_x</p:attrName>
                                          <p:attrName>ppt_y</p:attrName>
                                        </p:attrNameLst>
                                      </p:cBhvr>
                                      <p:rCtr x="728" y="0"/>
                                    </p:animMotion>
                                  </p:childTnLst>
                                </p:cTn>
                              </p:par>
                              <p:par>
                                <p:cTn id="16" presetID="6" presetClass="emph" presetSubtype="0" accel="100000" autoRev="1" fill="hold" nodeType="withEffect">
                                  <p:stCondLst>
                                    <p:cond delay="200"/>
                                  </p:stCondLst>
                                  <p:childTnLst>
                                    <p:animScale>
                                      <p:cBhvr>
                                        <p:cTn id="17" dur="500" fill="hold"/>
                                        <p:tgtEl>
                                          <p:spTgt spid="10"/>
                                        </p:tgtEl>
                                      </p:cBhvr>
                                      <p:by x="92000" y="92000"/>
                                    </p:animScale>
                                  </p:childTnLst>
                                </p:cTn>
                              </p:par>
                              <p:par>
                                <p:cTn id="18" presetID="10" presetClass="entr" presetSubtype="0" fill="hold" grpId="0" nodeType="withEffect">
                                  <p:stCondLst>
                                    <p:cond delay="7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950"/>
                                        <p:tgtEl>
                                          <p:spTgt spid="9"/>
                                        </p:tgtEl>
                                      </p:cBhvr>
                                    </p:animEffect>
                                  </p:childTnLst>
                                </p:cTn>
                              </p:par>
                              <p:par>
                                <p:cTn id="21" presetID="63" presetClass="path" presetSubtype="0" decel="100000" fill="hold" grpId="1" nodeType="withEffect">
                                  <p:stCondLst>
                                    <p:cond delay="700"/>
                                  </p:stCondLst>
                                  <p:childTnLst>
                                    <p:animMotion origin="layout" path="M -0.01455 -1.34362E-6 L -3.90605E-7 -1.34362E-6 " pathEditMode="relative" rAng="0" ptsTypes="AA">
                                      <p:cBhvr>
                                        <p:cTn id="22" dur="950" fill="hold"/>
                                        <p:tgtEl>
                                          <p:spTgt spid="9"/>
                                        </p:tgtEl>
                                        <p:attrNameLst>
                                          <p:attrName>ppt_x</p:attrName>
                                          <p:attrName>ppt_y</p:attrName>
                                        </p:attrNameLst>
                                      </p:cBhvr>
                                      <p:rCtr x="728" y="0"/>
                                    </p:animMotion>
                                  </p:childTnLst>
                                </p:cTn>
                              </p:par>
                              <p:par>
                                <p:cTn id="23" presetID="6" presetClass="emph" presetSubtype="0" accel="100000" autoRev="1" fill="hold" grpId="2" nodeType="withEffect">
                                  <p:stCondLst>
                                    <p:cond delay="0"/>
                                  </p:stCondLst>
                                  <p:childTnLst>
                                    <p:animScale>
                                      <p:cBhvr>
                                        <p:cTn id="24" dur="500" fill="hold"/>
                                        <p:tgtEl>
                                          <p:spTgt spid="9"/>
                                        </p:tgtEl>
                                      </p:cBhvr>
                                      <p:by x="92000" y="92000"/>
                                    </p:animScale>
                                  </p:childTnLst>
                                </p:cTn>
                              </p:par>
                              <p:par>
                                <p:cTn id="25" presetID="10" presetClass="entr" presetSubtype="0" fill="hold" grpId="0" nodeType="withEffect">
                                  <p:stCondLst>
                                    <p:cond delay="8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950"/>
                                        <p:tgtEl>
                                          <p:spTgt spid="3"/>
                                        </p:tgtEl>
                                      </p:cBhvr>
                                    </p:animEffect>
                                  </p:childTnLst>
                                </p:cTn>
                              </p:par>
                              <p:par>
                                <p:cTn id="28" presetID="63" presetClass="path" presetSubtype="0" decel="100000" fill="hold" grpId="1" nodeType="withEffect">
                                  <p:stCondLst>
                                    <p:cond delay="800"/>
                                  </p:stCondLst>
                                  <p:childTnLst>
                                    <p:animMotion origin="layout" path="M -0.01455 -1.34362E-6 L -3.90605E-7 -1.34362E-6 " pathEditMode="relative" rAng="0" ptsTypes="AA">
                                      <p:cBhvr>
                                        <p:cTn id="29" dur="950" fill="hold"/>
                                        <p:tgtEl>
                                          <p:spTgt spid="3"/>
                                        </p:tgtEl>
                                        <p:attrNameLst>
                                          <p:attrName>ppt_x</p:attrName>
                                          <p:attrName>ppt_y</p:attrName>
                                        </p:attrNameLst>
                                      </p:cBhvr>
                                      <p:rCtr x="728" y="0"/>
                                    </p:animMotion>
                                  </p:childTnLst>
                                </p:cTn>
                              </p:par>
                              <p:par>
                                <p:cTn id="30" presetID="6" presetClass="emph" presetSubtype="0" accel="100000" autoRev="1" fill="hold" grpId="2" nodeType="withEffect">
                                  <p:stCondLst>
                                    <p:cond delay="100"/>
                                  </p:stCondLst>
                                  <p:childTnLst>
                                    <p:animScale>
                                      <p:cBhvr>
                                        <p:cTn id="31" dur="500" fill="hold"/>
                                        <p:tgtEl>
                                          <p:spTgt spid="3"/>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p:bldP spid="9" grpId="1"/>
      <p:bldP spid="9" grpId="2"/>
      <p:bldP spid="3" grpId="0">
        <p:tmplLst>
          <p:tmpl>
            <p:tnLst>
              <p:par>
                <p:cTn presetID="10" presetClass="entr" presetSubtype="0" fill="hold" nodeType="withEffect">
                  <p:stCondLst>
                    <p:cond delay="800"/>
                  </p:stCondLst>
                  <p:childTnLst>
                    <p:set>
                      <p:cBhvr>
                        <p:cTn dur="1" fill="hold">
                          <p:stCondLst>
                            <p:cond delay="0"/>
                          </p:stCondLst>
                        </p:cTn>
                        <p:tgtEl>
                          <p:spTgt spid="3"/>
                        </p:tgtEl>
                        <p:attrNameLst>
                          <p:attrName>style.visibility</p:attrName>
                        </p:attrNameLst>
                      </p:cBhvr>
                      <p:to>
                        <p:strVal val="visible"/>
                      </p:to>
                    </p:set>
                    <p:animEffect transition="in" filter="fade">
                      <p:cBhvr>
                        <p:cTn dur="950"/>
                        <p:tgtEl>
                          <p:spTgt spid="3"/>
                        </p:tgtEl>
                      </p:cBhvr>
                    </p:animEffect>
                  </p:childTnLst>
                </p:cTn>
              </p:par>
            </p:tnLst>
          </p:tmpl>
        </p:tmplLst>
      </p:bldP>
      <p:bldP spid="3" grpId="1"/>
      <p:bldP spid="3" grpId="2"/>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2" y="3145040"/>
            <a:ext cx="3291840" cy="705836"/>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No ti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userDrawn="1"/>
        </p:nvSpPr>
        <p:spPr bwMode="white">
          <a:xfrm>
            <a:off x="293688" y="2308555"/>
            <a:ext cx="11887200" cy="3619452"/>
          </a:xfrm>
          <a:prstGeom prst="rect">
            <a:avLst/>
          </a:prstGeom>
          <a:noFill/>
        </p:spPr>
        <p:txBody>
          <a:bodyPr wrap="square" lIns="182880" tIns="146304" rIns="182880" bIns="146304" rtlCol="0">
            <a:spAutoFit/>
          </a:bodyPr>
          <a:lstStyle/>
          <a:p>
            <a:pPr>
              <a:lnSpc>
                <a:spcPct val="90000"/>
              </a:lnSpc>
              <a:spcAft>
                <a:spcPts val="600"/>
              </a:spcAft>
            </a:pPr>
            <a:r>
              <a:rPr lang="en-US" sz="8000" dirty="0" smtClean="0">
                <a:gradFill>
                  <a:gsLst>
                    <a:gs pos="2917">
                      <a:schemeClr val="tx1"/>
                    </a:gs>
                    <a:gs pos="30000">
                      <a:schemeClr val="tx1"/>
                    </a:gs>
                  </a:gsLst>
                  <a:lin ang="5400000" scaled="0"/>
                </a:gradFill>
                <a:latin typeface="+mj-lt"/>
              </a:rPr>
              <a:t>Machine Learning, Analytics &amp; Data Science Conference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67957" y="489050"/>
            <a:ext cx="1552931" cy="332660"/>
          </a:xfrm>
          <a:prstGeom prst="rect">
            <a:avLst/>
          </a:prstGeom>
        </p:spPr>
      </p:pic>
      <p:sp>
        <p:nvSpPr>
          <p:cNvPr id="11" name="TextBox 10"/>
          <p:cNvSpPr txBox="1"/>
          <p:nvPr userDrawn="1"/>
        </p:nvSpPr>
        <p:spPr bwMode="white">
          <a:xfrm>
            <a:off x="293688" y="5776606"/>
            <a:ext cx="10195024" cy="932563"/>
          </a:xfrm>
          <a:prstGeom prst="rect">
            <a:avLst/>
          </a:prstGeom>
          <a:noFill/>
        </p:spPr>
        <p:txBody>
          <a:bodyPr wrap="square" lIns="182880" tIns="146304" rIns="182880" bIns="146304" rtlCol="0">
            <a:spAutoFit/>
          </a:bodyPr>
          <a:lstStyle/>
          <a:p>
            <a:pPr>
              <a:lnSpc>
                <a:spcPct val="90000"/>
              </a:lnSpc>
              <a:spcAft>
                <a:spcPts val="600"/>
              </a:spcAft>
            </a:pPr>
            <a:r>
              <a:rPr lang="en-US" sz="4600" dirty="0" smtClean="0">
                <a:gradFill>
                  <a:gsLst>
                    <a:gs pos="2917">
                      <a:schemeClr val="tx1"/>
                    </a:gs>
                    <a:gs pos="30000">
                      <a:schemeClr val="tx1"/>
                    </a:gs>
                  </a:gsLst>
                  <a:lin ang="5400000" scaled="0"/>
                </a:gradFill>
                <a:latin typeface="+mj-lt"/>
              </a:rPr>
              <a:t>December 7 – 8, 2015  •  MSCC</a:t>
            </a:r>
          </a:p>
        </p:txBody>
      </p:sp>
    </p:spTree>
    <p:extLst>
      <p:ext uri="{BB962C8B-B14F-4D97-AF65-F5344CB8AC3E}">
        <p14:creationId xmlns:p14="http://schemas.microsoft.com/office/powerpoint/2010/main" val="71014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Animate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274637" y="1211263"/>
            <a:ext cx="8229601" cy="3657600"/>
          </a:xfrm>
          <a:prstGeom prst="rect">
            <a:avLst/>
          </a:prstGeom>
          <a:solidFill>
            <a:srgbClr val="0072C6">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6182440"/>
            <a:ext cx="1552931" cy="332660"/>
          </a:xfrm>
          <a:prstGeom prst="rect">
            <a:avLst/>
          </a:prstGeom>
        </p:spPr>
      </p:pic>
      <p:pic>
        <p:nvPicPr>
          <p:cNvPr id="11" name="Picture 10"/>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7589822" y="0"/>
            <a:ext cx="4846900" cy="6995160"/>
          </a:xfrm>
          <a:prstGeom prst="rect">
            <a:avLst/>
          </a:prstGeom>
        </p:spPr>
      </p:pic>
      <p:sp>
        <p:nvSpPr>
          <p:cNvPr id="9" name="Title 1"/>
          <p:cNvSpPr>
            <a:spLocks noGrp="1"/>
          </p:cNvSpPr>
          <p:nvPr>
            <p:ph type="title" hasCustomPrompt="1"/>
          </p:nvPr>
        </p:nvSpPr>
        <p:spPr bwMode="auto">
          <a:xfrm>
            <a:off x="274702" y="1211263"/>
            <a:ext cx="82295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273050" y="3040063"/>
            <a:ext cx="82311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spTree>
    <p:extLst>
      <p:ext uri="{BB962C8B-B14F-4D97-AF65-F5344CB8AC3E}">
        <p14:creationId xmlns:p14="http://schemas.microsoft.com/office/powerpoint/2010/main" val="43666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400"/>
                                  </p:stCondLst>
                                  <p:childTnLst>
                                    <p:set>
                                      <p:cBhvr>
                                        <p:cTn id="6" dur="1" fill="hold">
                                          <p:stCondLst>
                                            <p:cond delay="0"/>
                                          </p:stCondLst>
                                        </p:cTn>
                                        <p:tgtEl>
                                          <p:spTgt spid="8"/>
                                        </p:tgtEl>
                                        <p:attrNameLst>
                                          <p:attrName>style.visibility</p:attrName>
                                        </p:attrNameLst>
                                      </p:cBhvr>
                                      <p:to>
                                        <p:strVal val="visible"/>
                                      </p:to>
                                    </p:set>
                                  </p:childTnLst>
                                </p:cTn>
                              </p:par>
                              <p:par>
                                <p:cTn id="7" presetID="42" presetClass="path" presetSubtype="0" decel="100000" fill="hold" grpId="0" nodeType="withEffect">
                                  <p:stCondLst>
                                    <p:cond delay="400"/>
                                  </p:stCondLst>
                                  <p:childTnLst>
                                    <p:animMotion origin="layout" path="M -0.33099 -4.5892E-6 L 1.31478E-6 -4.5892E-6 " pathEditMode="relative" rAng="0" ptsTypes="AA">
                                      <p:cBhvr>
                                        <p:cTn id="8" dur="400" fill="hold"/>
                                        <p:tgtEl>
                                          <p:spTgt spid="8"/>
                                        </p:tgtEl>
                                        <p:attrNameLst>
                                          <p:attrName>ppt_x</p:attrName>
                                          <p:attrName>ppt_y</p:attrName>
                                        </p:attrNameLst>
                                      </p:cBhvr>
                                      <p:rCtr x="16543" y="0"/>
                                    </p:animMotion>
                                  </p:childTnLst>
                                </p:cTn>
                              </p:par>
                              <p:par>
                                <p:cTn id="9" presetID="6" presetClass="emph" presetSubtype="0" accel="100000" autoRev="1" fill="hold" grpId="1" nodeType="withEffect">
                                  <p:stCondLst>
                                    <p:cond delay="0"/>
                                  </p:stCondLst>
                                  <p:childTnLst>
                                    <p:animScale>
                                      <p:cBhvr>
                                        <p:cTn id="10" dur="400" fill="hold"/>
                                        <p:tgtEl>
                                          <p:spTgt spid="8"/>
                                        </p:tgtEl>
                                      </p:cBhvr>
                                      <p:by x="0" y="100000"/>
                                    </p:animScale>
                                  </p:childTnLst>
                                </p:cTn>
                              </p:par>
                              <p:par>
                                <p:cTn id="11" presetID="10" presetClass="entr" presetSubtype="0" fill="hold" nodeType="withEffect">
                                  <p:stCondLst>
                                    <p:cond delay="9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950"/>
                                        <p:tgtEl>
                                          <p:spTgt spid="10"/>
                                        </p:tgtEl>
                                      </p:cBhvr>
                                    </p:animEffect>
                                  </p:childTnLst>
                                </p:cTn>
                              </p:par>
                              <p:par>
                                <p:cTn id="14" presetID="63" presetClass="path" presetSubtype="0" decel="100000" fill="hold" nodeType="withEffect">
                                  <p:stCondLst>
                                    <p:cond delay="900"/>
                                  </p:stCondLst>
                                  <p:childTnLst>
                                    <p:animMotion origin="layout" path="M -0.01455 -1.34362E-6 L -3.90605E-7 -1.34362E-6 " pathEditMode="relative" rAng="0" ptsTypes="AA">
                                      <p:cBhvr>
                                        <p:cTn id="15" dur="950" fill="hold"/>
                                        <p:tgtEl>
                                          <p:spTgt spid="10"/>
                                        </p:tgtEl>
                                        <p:attrNameLst>
                                          <p:attrName>ppt_x</p:attrName>
                                          <p:attrName>ppt_y</p:attrName>
                                        </p:attrNameLst>
                                      </p:cBhvr>
                                      <p:rCtr x="728" y="0"/>
                                    </p:animMotion>
                                  </p:childTnLst>
                                </p:cTn>
                              </p:par>
                              <p:par>
                                <p:cTn id="16" presetID="6" presetClass="emph" presetSubtype="0" accel="100000" autoRev="1" fill="hold" nodeType="withEffect">
                                  <p:stCondLst>
                                    <p:cond delay="200"/>
                                  </p:stCondLst>
                                  <p:childTnLst>
                                    <p:animScale>
                                      <p:cBhvr>
                                        <p:cTn id="17" dur="500" fill="hold"/>
                                        <p:tgtEl>
                                          <p:spTgt spid="10"/>
                                        </p:tgtEl>
                                      </p:cBhvr>
                                      <p:by x="92000" y="92000"/>
                                    </p:animScale>
                                  </p:childTnLst>
                                </p:cTn>
                              </p:par>
                              <p:par>
                                <p:cTn id="18" presetID="10" presetClass="entr" presetSubtype="0" fill="hold" grpId="0" nodeType="withEffect">
                                  <p:stCondLst>
                                    <p:cond delay="7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950"/>
                                        <p:tgtEl>
                                          <p:spTgt spid="9"/>
                                        </p:tgtEl>
                                      </p:cBhvr>
                                    </p:animEffect>
                                  </p:childTnLst>
                                </p:cTn>
                              </p:par>
                              <p:par>
                                <p:cTn id="21" presetID="63" presetClass="path" presetSubtype="0" decel="100000" fill="hold" grpId="1" nodeType="withEffect">
                                  <p:stCondLst>
                                    <p:cond delay="700"/>
                                  </p:stCondLst>
                                  <p:childTnLst>
                                    <p:animMotion origin="layout" path="M -0.01455 -1.34362E-6 L -3.90605E-7 -1.34362E-6 " pathEditMode="relative" rAng="0" ptsTypes="AA">
                                      <p:cBhvr>
                                        <p:cTn id="22" dur="950" fill="hold"/>
                                        <p:tgtEl>
                                          <p:spTgt spid="9"/>
                                        </p:tgtEl>
                                        <p:attrNameLst>
                                          <p:attrName>ppt_x</p:attrName>
                                          <p:attrName>ppt_y</p:attrName>
                                        </p:attrNameLst>
                                      </p:cBhvr>
                                      <p:rCtr x="728" y="0"/>
                                    </p:animMotion>
                                  </p:childTnLst>
                                </p:cTn>
                              </p:par>
                              <p:par>
                                <p:cTn id="23" presetID="6" presetClass="emph" presetSubtype="0" accel="100000" autoRev="1" fill="hold" grpId="2" nodeType="withEffect">
                                  <p:stCondLst>
                                    <p:cond delay="0"/>
                                  </p:stCondLst>
                                  <p:childTnLst>
                                    <p:animScale>
                                      <p:cBhvr>
                                        <p:cTn id="24" dur="500" fill="hold"/>
                                        <p:tgtEl>
                                          <p:spTgt spid="9"/>
                                        </p:tgtEl>
                                      </p:cBhvr>
                                      <p:by x="92000" y="92000"/>
                                    </p:animScale>
                                  </p:childTnLst>
                                </p:cTn>
                              </p:par>
                              <p:par>
                                <p:cTn id="25" presetID="10" presetClass="entr" presetSubtype="0" fill="hold" grpId="0" nodeType="withEffect">
                                  <p:stCondLst>
                                    <p:cond delay="8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950"/>
                                        <p:tgtEl>
                                          <p:spTgt spid="3"/>
                                        </p:tgtEl>
                                      </p:cBhvr>
                                    </p:animEffect>
                                  </p:childTnLst>
                                </p:cTn>
                              </p:par>
                              <p:par>
                                <p:cTn id="28" presetID="63" presetClass="path" presetSubtype="0" decel="100000" fill="hold" grpId="1" nodeType="withEffect">
                                  <p:stCondLst>
                                    <p:cond delay="800"/>
                                  </p:stCondLst>
                                  <p:childTnLst>
                                    <p:animMotion origin="layout" path="M -0.01455 -1.34362E-6 L -3.90605E-7 -1.34362E-6 " pathEditMode="relative" rAng="0" ptsTypes="AA">
                                      <p:cBhvr>
                                        <p:cTn id="29" dur="950" fill="hold"/>
                                        <p:tgtEl>
                                          <p:spTgt spid="3"/>
                                        </p:tgtEl>
                                        <p:attrNameLst>
                                          <p:attrName>ppt_x</p:attrName>
                                          <p:attrName>ppt_y</p:attrName>
                                        </p:attrNameLst>
                                      </p:cBhvr>
                                      <p:rCtr x="728" y="0"/>
                                    </p:animMotion>
                                  </p:childTnLst>
                                </p:cTn>
                              </p:par>
                              <p:par>
                                <p:cTn id="30" presetID="6" presetClass="emph" presetSubtype="0" accel="100000" autoRev="1" fill="hold" grpId="2" nodeType="withEffect">
                                  <p:stCondLst>
                                    <p:cond delay="100"/>
                                  </p:stCondLst>
                                  <p:childTnLst>
                                    <p:animScale>
                                      <p:cBhvr>
                                        <p:cTn id="31" dur="500" fill="hold"/>
                                        <p:tgtEl>
                                          <p:spTgt spid="3"/>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p:bldP spid="9" grpId="1"/>
      <p:bldP spid="9" grpId="2"/>
      <p:bldP spid="3" grpId="0">
        <p:tmplLst>
          <p:tmpl>
            <p:tnLst>
              <p:par>
                <p:cTn presetID="10" presetClass="entr" presetSubtype="0" fill="hold" nodeType="withEffect">
                  <p:stCondLst>
                    <p:cond delay="800"/>
                  </p:stCondLst>
                  <p:childTnLst>
                    <p:set>
                      <p:cBhvr>
                        <p:cTn dur="1" fill="hold">
                          <p:stCondLst>
                            <p:cond delay="0"/>
                          </p:stCondLst>
                        </p:cTn>
                        <p:tgtEl>
                          <p:spTgt spid="3"/>
                        </p:tgtEl>
                        <p:attrNameLst>
                          <p:attrName>style.visibility</p:attrName>
                        </p:attrNameLst>
                      </p:cBhvr>
                      <p:to>
                        <p:strVal val="visible"/>
                      </p:to>
                    </p:set>
                    <p:animEffect transition="in" filter="fade">
                      <p:cBhvr>
                        <p:cTn dur="950"/>
                        <p:tgtEl>
                          <p:spTgt spid="3"/>
                        </p:tgtEl>
                      </p:cBhvr>
                    </p:animEffect>
                  </p:childTnLst>
                </p:cTn>
              </p:par>
            </p:tnLst>
          </p:tmpl>
        </p:tmplLst>
      </p:bldP>
      <p:bldP spid="3" grpId="1"/>
      <p:bldP spid="3" grpId="2"/>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hoto_Static">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274637" y="1211263"/>
            <a:ext cx="8229601" cy="3657600"/>
          </a:xfrm>
          <a:prstGeom prst="rect">
            <a:avLst/>
          </a:prstGeom>
          <a:solidFill>
            <a:srgbClr val="0072C6">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6182440"/>
            <a:ext cx="1552931" cy="332660"/>
          </a:xfrm>
          <a:prstGeom prst="rect">
            <a:avLst/>
          </a:prstGeom>
        </p:spPr>
      </p:pic>
      <p:pic>
        <p:nvPicPr>
          <p:cNvPr id="11" name="Picture 10"/>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7589822" y="0"/>
            <a:ext cx="4846900" cy="6995160"/>
          </a:xfrm>
          <a:prstGeom prst="rect">
            <a:avLst/>
          </a:prstGeom>
        </p:spPr>
      </p:pic>
      <p:sp>
        <p:nvSpPr>
          <p:cNvPr id="9" name="Title 1"/>
          <p:cNvSpPr>
            <a:spLocks noGrp="1"/>
          </p:cNvSpPr>
          <p:nvPr>
            <p:ph type="title" hasCustomPrompt="1"/>
          </p:nvPr>
        </p:nvSpPr>
        <p:spPr bwMode="auto">
          <a:xfrm>
            <a:off x="274702" y="1211263"/>
            <a:ext cx="82295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273050" y="3040063"/>
            <a:ext cx="82311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spTree>
    <p:extLst>
      <p:ext uri="{BB962C8B-B14F-4D97-AF65-F5344CB8AC3E}">
        <p14:creationId xmlns:p14="http://schemas.microsoft.com/office/powerpoint/2010/main" val="333209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400"/>
                                  </p:stCondLst>
                                  <p:childTnLst>
                                    <p:set>
                                      <p:cBhvr>
                                        <p:cTn id="6" dur="1" fill="hold">
                                          <p:stCondLst>
                                            <p:cond delay="0"/>
                                          </p:stCondLst>
                                        </p:cTn>
                                        <p:tgtEl>
                                          <p:spTgt spid="8"/>
                                        </p:tgtEl>
                                        <p:attrNameLst>
                                          <p:attrName>style.visibility</p:attrName>
                                        </p:attrNameLst>
                                      </p:cBhvr>
                                      <p:to>
                                        <p:strVal val="visible"/>
                                      </p:to>
                                    </p:set>
                                  </p:childTnLst>
                                </p:cTn>
                              </p:par>
                              <p:par>
                                <p:cTn id="7" presetID="42" presetClass="path" presetSubtype="0" decel="100000" fill="hold" grpId="0" nodeType="withEffect">
                                  <p:stCondLst>
                                    <p:cond delay="400"/>
                                  </p:stCondLst>
                                  <p:childTnLst>
                                    <p:animMotion origin="layout" path="M -0.33099 -4.5892E-6 L 1.31478E-6 -4.5892E-6 " pathEditMode="relative" rAng="0" ptsTypes="AA">
                                      <p:cBhvr>
                                        <p:cTn id="8" dur="400" fill="hold"/>
                                        <p:tgtEl>
                                          <p:spTgt spid="8"/>
                                        </p:tgtEl>
                                        <p:attrNameLst>
                                          <p:attrName>ppt_x</p:attrName>
                                          <p:attrName>ppt_y</p:attrName>
                                        </p:attrNameLst>
                                      </p:cBhvr>
                                      <p:rCtr x="16543" y="0"/>
                                    </p:animMotion>
                                  </p:childTnLst>
                                </p:cTn>
                              </p:par>
                              <p:par>
                                <p:cTn id="9" presetID="6" presetClass="emph" presetSubtype="0" accel="100000" autoRev="1" fill="hold" grpId="1" nodeType="withEffect">
                                  <p:stCondLst>
                                    <p:cond delay="0"/>
                                  </p:stCondLst>
                                  <p:childTnLst>
                                    <p:animScale>
                                      <p:cBhvr>
                                        <p:cTn id="10" dur="400" fill="hold"/>
                                        <p:tgtEl>
                                          <p:spTgt spid="8"/>
                                        </p:tgtEl>
                                      </p:cBhvr>
                                      <p:by x="0" y="100000"/>
                                    </p:animScale>
                                  </p:childTnLst>
                                </p:cTn>
                              </p:par>
                              <p:par>
                                <p:cTn id="11" presetID="10" presetClass="entr" presetSubtype="0" fill="hold" nodeType="withEffect">
                                  <p:stCondLst>
                                    <p:cond delay="9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950"/>
                                        <p:tgtEl>
                                          <p:spTgt spid="10"/>
                                        </p:tgtEl>
                                      </p:cBhvr>
                                    </p:animEffect>
                                  </p:childTnLst>
                                </p:cTn>
                              </p:par>
                              <p:par>
                                <p:cTn id="14" presetID="63" presetClass="path" presetSubtype="0" decel="100000" fill="hold" nodeType="withEffect">
                                  <p:stCondLst>
                                    <p:cond delay="900"/>
                                  </p:stCondLst>
                                  <p:childTnLst>
                                    <p:animMotion origin="layout" path="M -0.01455 -1.34362E-6 L -3.90605E-7 -1.34362E-6 " pathEditMode="relative" rAng="0" ptsTypes="AA">
                                      <p:cBhvr>
                                        <p:cTn id="15" dur="950" fill="hold"/>
                                        <p:tgtEl>
                                          <p:spTgt spid="10"/>
                                        </p:tgtEl>
                                        <p:attrNameLst>
                                          <p:attrName>ppt_x</p:attrName>
                                          <p:attrName>ppt_y</p:attrName>
                                        </p:attrNameLst>
                                      </p:cBhvr>
                                      <p:rCtr x="728" y="0"/>
                                    </p:animMotion>
                                  </p:childTnLst>
                                </p:cTn>
                              </p:par>
                              <p:par>
                                <p:cTn id="16" presetID="6" presetClass="emph" presetSubtype="0" accel="100000" autoRev="1" fill="hold" nodeType="withEffect">
                                  <p:stCondLst>
                                    <p:cond delay="200"/>
                                  </p:stCondLst>
                                  <p:childTnLst>
                                    <p:animScale>
                                      <p:cBhvr>
                                        <p:cTn id="17" dur="500" fill="hold"/>
                                        <p:tgtEl>
                                          <p:spTgt spid="10"/>
                                        </p:tgtEl>
                                      </p:cBhvr>
                                      <p:by x="92000" y="92000"/>
                                    </p:animScale>
                                  </p:childTnLst>
                                </p:cTn>
                              </p:par>
                              <p:par>
                                <p:cTn id="18" presetID="10" presetClass="entr" presetSubtype="0" fill="hold" grpId="0" nodeType="withEffect">
                                  <p:stCondLst>
                                    <p:cond delay="7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950"/>
                                        <p:tgtEl>
                                          <p:spTgt spid="9"/>
                                        </p:tgtEl>
                                      </p:cBhvr>
                                    </p:animEffect>
                                  </p:childTnLst>
                                </p:cTn>
                              </p:par>
                              <p:par>
                                <p:cTn id="21" presetID="63" presetClass="path" presetSubtype="0" decel="100000" fill="hold" grpId="1" nodeType="withEffect">
                                  <p:stCondLst>
                                    <p:cond delay="700"/>
                                  </p:stCondLst>
                                  <p:childTnLst>
                                    <p:animMotion origin="layout" path="M -0.01455 -1.34362E-6 L -3.90605E-7 -1.34362E-6 " pathEditMode="relative" rAng="0" ptsTypes="AA">
                                      <p:cBhvr>
                                        <p:cTn id="22" dur="950" fill="hold"/>
                                        <p:tgtEl>
                                          <p:spTgt spid="9"/>
                                        </p:tgtEl>
                                        <p:attrNameLst>
                                          <p:attrName>ppt_x</p:attrName>
                                          <p:attrName>ppt_y</p:attrName>
                                        </p:attrNameLst>
                                      </p:cBhvr>
                                      <p:rCtr x="728" y="0"/>
                                    </p:animMotion>
                                  </p:childTnLst>
                                </p:cTn>
                              </p:par>
                              <p:par>
                                <p:cTn id="23" presetID="6" presetClass="emph" presetSubtype="0" accel="100000" autoRev="1" fill="hold" grpId="2" nodeType="withEffect">
                                  <p:stCondLst>
                                    <p:cond delay="0"/>
                                  </p:stCondLst>
                                  <p:childTnLst>
                                    <p:animScale>
                                      <p:cBhvr>
                                        <p:cTn id="24" dur="500" fill="hold"/>
                                        <p:tgtEl>
                                          <p:spTgt spid="9"/>
                                        </p:tgtEl>
                                      </p:cBhvr>
                                      <p:by x="92000" y="92000"/>
                                    </p:animScale>
                                  </p:childTnLst>
                                </p:cTn>
                              </p:par>
                              <p:par>
                                <p:cTn id="25" presetID="10" presetClass="entr" presetSubtype="0" fill="hold" grpId="0" nodeType="withEffect">
                                  <p:stCondLst>
                                    <p:cond delay="8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950"/>
                                        <p:tgtEl>
                                          <p:spTgt spid="3"/>
                                        </p:tgtEl>
                                      </p:cBhvr>
                                    </p:animEffect>
                                  </p:childTnLst>
                                </p:cTn>
                              </p:par>
                              <p:par>
                                <p:cTn id="28" presetID="63" presetClass="path" presetSubtype="0" decel="100000" fill="hold" grpId="1" nodeType="withEffect">
                                  <p:stCondLst>
                                    <p:cond delay="800"/>
                                  </p:stCondLst>
                                  <p:childTnLst>
                                    <p:animMotion origin="layout" path="M -0.01455 -1.34362E-6 L -3.90605E-7 -1.34362E-6 " pathEditMode="relative" rAng="0" ptsTypes="AA">
                                      <p:cBhvr>
                                        <p:cTn id="29" dur="950" fill="hold"/>
                                        <p:tgtEl>
                                          <p:spTgt spid="3"/>
                                        </p:tgtEl>
                                        <p:attrNameLst>
                                          <p:attrName>ppt_x</p:attrName>
                                          <p:attrName>ppt_y</p:attrName>
                                        </p:attrNameLst>
                                      </p:cBhvr>
                                      <p:rCtr x="728" y="0"/>
                                    </p:animMotion>
                                  </p:childTnLst>
                                </p:cTn>
                              </p:par>
                              <p:par>
                                <p:cTn id="30" presetID="6" presetClass="emph" presetSubtype="0" accel="100000" autoRev="1" fill="hold" grpId="2" nodeType="withEffect">
                                  <p:stCondLst>
                                    <p:cond delay="100"/>
                                  </p:stCondLst>
                                  <p:childTnLst>
                                    <p:animScale>
                                      <p:cBhvr>
                                        <p:cTn id="31" dur="500" fill="hold"/>
                                        <p:tgtEl>
                                          <p:spTgt spid="3"/>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p:bldP spid="9" grpId="1"/>
      <p:bldP spid="9" grpId="2"/>
      <p:bldP spid="3" grpId="0">
        <p:tmplLst>
          <p:tmpl>
            <p:tnLst>
              <p:par>
                <p:cTn presetID="10" presetClass="entr" presetSubtype="0" fill="hold" nodeType="withEffect">
                  <p:stCondLst>
                    <p:cond delay="800"/>
                  </p:stCondLst>
                  <p:childTnLst>
                    <p:set>
                      <p:cBhvr>
                        <p:cTn dur="1" fill="hold">
                          <p:stCondLst>
                            <p:cond delay="0"/>
                          </p:stCondLst>
                        </p:cTn>
                        <p:tgtEl>
                          <p:spTgt spid="3"/>
                        </p:tgtEl>
                        <p:attrNameLst>
                          <p:attrName>style.visibility</p:attrName>
                        </p:attrNameLst>
                      </p:cBhvr>
                      <p:to>
                        <p:strVal val="visible"/>
                      </p:to>
                    </p:set>
                    <p:animEffect transition="in" filter="fade">
                      <p:cBhvr>
                        <p:cTn dur="950"/>
                        <p:tgtEl>
                          <p:spTgt spid="3"/>
                        </p:tgtEl>
                      </p:cBhvr>
                    </p:animEffect>
                  </p:childTnLst>
                </p:cTn>
              </p:par>
            </p:tnLst>
          </p:tmpl>
        </p:tmplLst>
      </p:bldP>
      <p:bldP spid="3" grpId="1"/>
      <p:bldP spid="3" grpId="2"/>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977585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8465513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934255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301405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_Static">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274637" y="1211263"/>
            <a:ext cx="8229601" cy="3657600"/>
          </a:xfrm>
          <a:prstGeom prst="rect">
            <a:avLst/>
          </a:prstGeom>
          <a:solidFill>
            <a:srgbClr val="0072C6">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6182440"/>
            <a:ext cx="1552931" cy="332660"/>
          </a:xfrm>
          <a:prstGeom prst="rect">
            <a:avLst/>
          </a:prstGeom>
        </p:spPr>
      </p:pic>
      <p:pic>
        <p:nvPicPr>
          <p:cNvPr id="11" name="Picture 10"/>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7589822" y="0"/>
            <a:ext cx="4846900" cy="6995160"/>
          </a:xfrm>
          <a:prstGeom prst="rect">
            <a:avLst/>
          </a:prstGeom>
        </p:spPr>
      </p:pic>
      <p:sp>
        <p:nvSpPr>
          <p:cNvPr id="9" name="Title 1"/>
          <p:cNvSpPr>
            <a:spLocks noGrp="1"/>
          </p:cNvSpPr>
          <p:nvPr>
            <p:ph type="title" hasCustomPrompt="1"/>
          </p:nvPr>
        </p:nvSpPr>
        <p:spPr bwMode="auto">
          <a:xfrm>
            <a:off x="274702" y="1211263"/>
            <a:ext cx="82295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273050" y="3040063"/>
            <a:ext cx="82311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spTree>
    <p:extLst>
      <p:ext uri="{BB962C8B-B14F-4D97-AF65-F5344CB8AC3E}">
        <p14:creationId xmlns:p14="http://schemas.microsoft.com/office/powerpoint/2010/main" val="331411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400"/>
                                  </p:stCondLst>
                                  <p:childTnLst>
                                    <p:set>
                                      <p:cBhvr>
                                        <p:cTn id="6" dur="1" fill="hold">
                                          <p:stCondLst>
                                            <p:cond delay="0"/>
                                          </p:stCondLst>
                                        </p:cTn>
                                        <p:tgtEl>
                                          <p:spTgt spid="8"/>
                                        </p:tgtEl>
                                        <p:attrNameLst>
                                          <p:attrName>style.visibility</p:attrName>
                                        </p:attrNameLst>
                                      </p:cBhvr>
                                      <p:to>
                                        <p:strVal val="visible"/>
                                      </p:to>
                                    </p:set>
                                  </p:childTnLst>
                                </p:cTn>
                              </p:par>
                              <p:par>
                                <p:cTn id="7" presetID="42" presetClass="path" presetSubtype="0" decel="100000" fill="hold" grpId="0" nodeType="withEffect">
                                  <p:stCondLst>
                                    <p:cond delay="400"/>
                                  </p:stCondLst>
                                  <p:childTnLst>
                                    <p:animMotion origin="layout" path="M -0.33099 -4.5892E-6 L 1.31478E-6 -4.5892E-6 " pathEditMode="relative" rAng="0" ptsTypes="AA">
                                      <p:cBhvr>
                                        <p:cTn id="8" dur="400" fill="hold"/>
                                        <p:tgtEl>
                                          <p:spTgt spid="8"/>
                                        </p:tgtEl>
                                        <p:attrNameLst>
                                          <p:attrName>ppt_x</p:attrName>
                                          <p:attrName>ppt_y</p:attrName>
                                        </p:attrNameLst>
                                      </p:cBhvr>
                                      <p:rCtr x="16543" y="0"/>
                                    </p:animMotion>
                                  </p:childTnLst>
                                </p:cTn>
                              </p:par>
                              <p:par>
                                <p:cTn id="9" presetID="6" presetClass="emph" presetSubtype="0" accel="100000" autoRev="1" fill="hold" grpId="1" nodeType="withEffect">
                                  <p:stCondLst>
                                    <p:cond delay="0"/>
                                  </p:stCondLst>
                                  <p:childTnLst>
                                    <p:animScale>
                                      <p:cBhvr>
                                        <p:cTn id="10" dur="400" fill="hold"/>
                                        <p:tgtEl>
                                          <p:spTgt spid="8"/>
                                        </p:tgtEl>
                                      </p:cBhvr>
                                      <p:by x="0" y="100000"/>
                                    </p:animScale>
                                  </p:childTnLst>
                                </p:cTn>
                              </p:par>
                              <p:par>
                                <p:cTn id="11" presetID="10" presetClass="entr" presetSubtype="0" fill="hold" nodeType="withEffect">
                                  <p:stCondLst>
                                    <p:cond delay="9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950"/>
                                        <p:tgtEl>
                                          <p:spTgt spid="10"/>
                                        </p:tgtEl>
                                      </p:cBhvr>
                                    </p:animEffect>
                                  </p:childTnLst>
                                </p:cTn>
                              </p:par>
                              <p:par>
                                <p:cTn id="14" presetID="63" presetClass="path" presetSubtype="0" decel="100000" fill="hold" nodeType="withEffect">
                                  <p:stCondLst>
                                    <p:cond delay="900"/>
                                  </p:stCondLst>
                                  <p:childTnLst>
                                    <p:animMotion origin="layout" path="M -0.01455 -1.34362E-6 L -3.90605E-7 -1.34362E-6 " pathEditMode="relative" rAng="0" ptsTypes="AA">
                                      <p:cBhvr>
                                        <p:cTn id="15" dur="950" fill="hold"/>
                                        <p:tgtEl>
                                          <p:spTgt spid="10"/>
                                        </p:tgtEl>
                                        <p:attrNameLst>
                                          <p:attrName>ppt_x</p:attrName>
                                          <p:attrName>ppt_y</p:attrName>
                                        </p:attrNameLst>
                                      </p:cBhvr>
                                      <p:rCtr x="728" y="0"/>
                                    </p:animMotion>
                                  </p:childTnLst>
                                </p:cTn>
                              </p:par>
                              <p:par>
                                <p:cTn id="16" presetID="6" presetClass="emph" presetSubtype="0" accel="100000" autoRev="1" fill="hold" nodeType="withEffect">
                                  <p:stCondLst>
                                    <p:cond delay="200"/>
                                  </p:stCondLst>
                                  <p:childTnLst>
                                    <p:animScale>
                                      <p:cBhvr>
                                        <p:cTn id="17" dur="500" fill="hold"/>
                                        <p:tgtEl>
                                          <p:spTgt spid="10"/>
                                        </p:tgtEl>
                                      </p:cBhvr>
                                      <p:by x="92000" y="92000"/>
                                    </p:animScale>
                                  </p:childTnLst>
                                </p:cTn>
                              </p:par>
                              <p:par>
                                <p:cTn id="18" presetID="10" presetClass="entr" presetSubtype="0" fill="hold" grpId="0" nodeType="withEffect">
                                  <p:stCondLst>
                                    <p:cond delay="7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950"/>
                                        <p:tgtEl>
                                          <p:spTgt spid="9"/>
                                        </p:tgtEl>
                                      </p:cBhvr>
                                    </p:animEffect>
                                  </p:childTnLst>
                                </p:cTn>
                              </p:par>
                              <p:par>
                                <p:cTn id="21" presetID="63" presetClass="path" presetSubtype="0" decel="100000" fill="hold" grpId="1" nodeType="withEffect">
                                  <p:stCondLst>
                                    <p:cond delay="700"/>
                                  </p:stCondLst>
                                  <p:childTnLst>
                                    <p:animMotion origin="layout" path="M -0.01455 -1.34362E-6 L -3.90605E-7 -1.34362E-6 " pathEditMode="relative" rAng="0" ptsTypes="AA">
                                      <p:cBhvr>
                                        <p:cTn id="22" dur="950" fill="hold"/>
                                        <p:tgtEl>
                                          <p:spTgt spid="9"/>
                                        </p:tgtEl>
                                        <p:attrNameLst>
                                          <p:attrName>ppt_x</p:attrName>
                                          <p:attrName>ppt_y</p:attrName>
                                        </p:attrNameLst>
                                      </p:cBhvr>
                                      <p:rCtr x="728" y="0"/>
                                    </p:animMotion>
                                  </p:childTnLst>
                                </p:cTn>
                              </p:par>
                              <p:par>
                                <p:cTn id="23" presetID="6" presetClass="emph" presetSubtype="0" accel="100000" autoRev="1" fill="hold" grpId="2" nodeType="withEffect">
                                  <p:stCondLst>
                                    <p:cond delay="0"/>
                                  </p:stCondLst>
                                  <p:childTnLst>
                                    <p:animScale>
                                      <p:cBhvr>
                                        <p:cTn id="24" dur="500" fill="hold"/>
                                        <p:tgtEl>
                                          <p:spTgt spid="9"/>
                                        </p:tgtEl>
                                      </p:cBhvr>
                                      <p:by x="92000" y="92000"/>
                                    </p:animScale>
                                  </p:childTnLst>
                                </p:cTn>
                              </p:par>
                              <p:par>
                                <p:cTn id="25" presetID="10" presetClass="entr" presetSubtype="0" fill="hold" grpId="0" nodeType="withEffect">
                                  <p:stCondLst>
                                    <p:cond delay="8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950"/>
                                        <p:tgtEl>
                                          <p:spTgt spid="3"/>
                                        </p:tgtEl>
                                      </p:cBhvr>
                                    </p:animEffect>
                                  </p:childTnLst>
                                </p:cTn>
                              </p:par>
                              <p:par>
                                <p:cTn id="28" presetID="63" presetClass="path" presetSubtype="0" decel="100000" fill="hold" grpId="1" nodeType="withEffect">
                                  <p:stCondLst>
                                    <p:cond delay="800"/>
                                  </p:stCondLst>
                                  <p:childTnLst>
                                    <p:animMotion origin="layout" path="M -0.01455 -1.34362E-6 L -3.90605E-7 -1.34362E-6 " pathEditMode="relative" rAng="0" ptsTypes="AA">
                                      <p:cBhvr>
                                        <p:cTn id="29" dur="950" fill="hold"/>
                                        <p:tgtEl>
                                          <p:spTgt spid="3"/>
                                        </p:tgtEl>
                                        <p:attrNameLst>
                                          <p:attrName>ppt_x</p:attrName>
                                          <p:attrName>ppt_y</p:attrName>
                                        </p:attrNameLst>
                                      </p:cBhvr>
                                      <p:rCtr x="728" y="0"/>
                                    </p:animMotion>
                                  </p:childTnLst>
                                </p:cTn>
                              </p:par>
                              <p:par>
                                <p:cTn id="30" presetID="6" presetClass="emph" presetSubtype="0" accel="100000" autoRev="1" fill="hold" grpId="2" nodeType="withEffect">
                                  <p:stCondLst>
                                    <p:cond delay="100"/>
                                  </p:stCondLst>
                                  <p:childTnLst>
                                    <p:animScale>
                                      <p:cBhvr>
                                        <p:cTn id="31" dur="500" fill="hold"/>
                                        <p:tgtEl>
                                          <p:spTgt spid="3"/>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p:bldP spid="9" grpId="1"/>
      <p:bldP spid="9" grpId="2"/>
      <p:bldP spid="3" grpId="0">
        <p:tmplLst>
          <p:tmpl>
            <p:tnLst>
              <p:par>
                <p:cTn presetID="10" presetClass="entr" presetSubtype="0" fill="hold" nodeType="withEffect">
                  <p:stCondLst>
                    <p:cond delay="800"/>
                  </p:stCondLst>
                  <p:childTnLst>
                    <p:set>
                      <p:cBhvr>
                        <p:cTn dur="1" fill="hold">
                          <p:stCondLst>
                            <p:cond delay="0"/>
                          </p:stCondLst>
                        </p:cTn>
                        <p:tgtEl>
                          <p:spTgt spid="3"/>
                        </p:tgtEl>
                        <p:attrNameLst>
                          <p:attrName>style.visibility</p:attrName>
                        </p:attrNameLst>
                      </p:cBhvr>
                      <p:to>
                        <p:strVal val="visible"/>
                      </p:to>
                    </p:set>
                    <p:animEffect transition="in" filter="fade">
                      <p:cBhvr>
                        <p:cTn dur="950"/>
                        <p:tgtEl>
                          <p:spTgt spid="3"/>
                        </p:tgtEl>
                      </p:cBhvr>
                    </p:animEffect>
                  </p:childTnLst>
                </p:cTn>
              </p:par>
            </p:tnLst>
          </p:tmpl>
        </p:tmplLst>
      </p:bldP>
      <p:bldP spid="3" grpId="1"/>
      <p:bldP spid="3" grpId="2"/>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47374034"/>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274639" y="1209973"/>
            <a:ext cx="10056812" cy="2744490"/>
          </a:xfrm>
          <a:noFill/>
        </p:spPr>
        <p:txBody>
          <a:bodyPr tIns="91440" bIns="91440" anchor="t" anchorCtr="0">
            <a:no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bwMode="white">
          <a:xfrm>
            <a:off x="274638" y="3954463"/>
            <a:ext cx="10058401" cy="1828800"/>
          </a:xfrm>
          <a:noFill/>
        </p:spPr>
        <p:txBody>
          <a:bodyPr lIns="182880" tIns="146304" rIns="182880" bIns="146304">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997892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274639" y="1209973"/>
            <a:ext cx="10056812" cy="3658890"/>
          </a:xfrm>
          <a:noFill/>
        </p:spPr>
        <p:txBody>
          <a:bodyPr tIns="91440" bIns="91440" anchor="t" anchorCtr="0">
            <a:no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39233853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36603259"/>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2472003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397185107"/>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4">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1616180"/>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426235571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93123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57355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4159540"/>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4">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2818093"/>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14619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2" y="3145040"/>
            <a:ext cx="3291840" cy="705836"/>
          </a:xfrm>
          <a:prstGeom prst="rect">
            <a:avLst/>
          </a:prstGeom>
        </p:spPr>
      </p:pic>
    </p:spTree>
    <p:extLst>
      <p:ext uri="{BB962C8B-B14F-4D97-AF65-F5344CB8AC3E}">
        <p14:creationId xmlns:p14="http://schemas.microsoft.com/office/powerpoint/2010/main" val="320626093"/>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0533330"/>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Slide_Accent 1">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1" y="2151539"/>
            <a:ext cx="10445796" cy="1017048"/>
          </a:xfrm>
        </p:spPr>
        <p:txBody>
          <a:bodyPr anchor="b" anchorCtr="0"/>
          <a:lstStyle>
            <a:lvl1pPr>
              <a:defRPr sz="5509" spc="-116"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1" y="3494026"/>
            <a:ext cx="10445796" cy="508524"/>
          </a:xfrm>
        </p:spPr>
        <p:txBody>
          <a:bodyPr>
            <a:noAutofit/>
          </a:bodyPr>
          <a:lstStyle>
            <a:lvl1pPr marL="0" indent="0">
              <a:spcBef>
                <a:spcPts val="0"/>
              </a:spcBef>
              <a:buNone/>
              <a:defRPr spc="-54" baseline="0">
                <a:solidFill>
                  <a:schemeClr val="bg1"/>
                </a:soli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11530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solidFill>
                  <a:schemeClr val="tx1"/>
                </a:solidFill>
              </a:defRPr>
            </a:lvl1pPr>
          </a:lstStyle>
          <a:p>
            <a:fld id="{ED2B2BE4-770C-4A49-A339-C2E12CC9FAA0}" type="slidenum">
              <a:rPr lang="en-US" smtClean="0"/>
              <a:pPr/>
              <a:t>‹#›</a:t>
            </a:fld>
            <a:endParaRPr lang="en-US"/>
          </a:p>
        </p:txBody>
      </p:sp>
      <p:sp>
        <p:nvSpPr>
          <p:cNvPr id="7" name="Title 1"/>
          <p:cNvSpPr txBox="1">
            <a:spLocks/>
          </p:cNvSpPr>
          <p:nvPr userDrawn="1"/>
        </p:nvSpPr>
        <p:spPr>
          <a:xfrm>
            <a:off x="77728" y="1632056"/>
            <a:ext cx="4663678" cy="5207035"/>
          </a:xfrm>
          <a:prstGeom prst="rect">
            <a:avLst/>
          </a:prstGeom>
        </p:spPr>
        <p:txBody>
          <a:bodyPr vert="horz" lIns="93260" tIns="46630" rIns="93260" bIns="46630" rtlCol="0" anchor="t">
            <a:normAutofit/>
          </a:bodyPr>
          <a:lstStyle>
            <a:lvl1pPr algn="l" defTabSz="914400" rtl="0" eaLnBrk="1" latinLnBrk="0" hangingPunct="1">
              <a:spcBef>
                <a:spcPct val="0"/>
              </a:spcBef>
              <a:buNone/>
              <a:defRPr sz="3600" b="0" kern="1200">
                <a:solidFill>
                  <a:schemeClr val="bg1"/>
                </a:solidFill>
                <a:latin typeface="Segoe UI Light" panose="020B0502040204020203" pitchFamily="34" charset="0"/>
                <a:ea typeface="+mj-ea"/>
                <a:cs typeface="Segoe UI Light" panose="020B0502040204020203" pitchFamily="34" charset="0"/>
              </a:defRPr>
            </a:lvl1pPr>
          </a:lstStyle>
          <a:p>
            <a:endParaRPr lang="en-US" sz="2448" dirty="0">
              <a:solidFill>
                <a:schemeClr val="tx1"/>
              </a:solidFill>
            </a:endParaRPr>
          </a:p>
        </p:txBody>
      </p:sp>
      <p:sp>
        <p:nvSpPr>
          <p:cNvPr id="12" name="Content Placeholder 11"/>
          <p:cNvSpPr>
            <a:spLocks noGrp="1"/>
          </p:cNvSpPr>
          <p:nvPr>
            <p:ph sz="quarter" idx="13"/>
          </p:nvPr>
        </p:nvSpPr>
        <p:spPr>
          <a:xfrm>
            <a:off x="155456" y="155436"/>
            <a:ext cx="4585950" cy="1877950"/>
          </a:xfrm>
          <a:prstGeom prst="rect">
            <a:avLst/>
          </a:prstGeom>
        </p:spPr>
        <p:txBody>
          <a:bodyPr/>
          <a:lstStyle>
            <a:lvl1pPr>
              <a:defRPr lang="en-US" sz="2448" b="0" kern="1200" smtClean="0">
                <a:solidFill>
                  <a:schemeClr val="tx1"/>
                </a:solidFill>
                <a:latin typeface="Segoe UI Light" panose="020B0502040204020203" pitchFamily="34" charset="0"/>
                <a:ea typeface="+mj-ea"/>
                <a:cs typeface="Segoe UI Light"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11"/>
          <p:cNvSpPr>
            <a:spLocks noGrp="1"/>
          </p:cNvSpPr>
          <p:nvPr>
            <p:ph sz="quarter" idx="14"/>
          </p:nvPr>
        </p:nvSpPr>
        <p:spPr>
          <a:xfrm>
            <a:off x="5207774" y="171627"/>
            <a:ext cx="6995517" cy="1877950"/>
          </a:xfrm>
          <a:prstGeom prst="rect">
            <a:avLst/>
          </a:prstGeom>
        </p:spPr>
        <p:txBody>
          <a:bodyPr/>
          <a:lstStyle>
            <a:lvl1pPr>
              <a:defRPr lang="en-US" sz="2448" b="0" kern="1200" smtClean="0">
                <a:solidFill>
                  <a:schemeClr val="tx1"/>
                </a:solidFill>
                <a:latin typeface="Segoe UI Light" panose="020B0502040204020203" pitchFamily="34" charset="0"/>
                <a:ea typeface="+mj-ea"/>
                <a:cs typeface="Segoe UI Light"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9506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326847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274639" y="1209973"/>
            <a:ext cx="10056812" cy="2744490"/>
          </a:xfrm>
          <a:noFill/>
        </p:spPr>
        <p:txBody>
          <a:bodyPr tIns="91440" bIns="91440" anchor="t" anchorCtr="0">
            <a:no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bwMode="white">
          <a:xfrm>
            <a:off x="274638" y="3954463"/>
            <a:ext cx="10058401" cy="1828800"/>
          </a:xfrm>
          <a:noFill/>
        </p:spPr>
        <p:txBody>
          <a:bodyPr lIns="182880" tIns="146304" rIns="182880" bIns="146304">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image" Target="../media/image1.png"/><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9" r:id="rId1"/>
    <p:sldLayoutId id="2147484268" r:id="rId2"/>
    <p:sldLayoutId id="2147484270" r:id="rId3"/>
    <p:sldLayoutId id="2147484240" r:id="rId4"/>
    <p:sldLayoutId id="2147484241" r:id="rId5"/>
    <p:sldLayoutId id="2147484244" r:id="rId6"/>
    <p:sldLayoutId id="2147484245" r:id="rId7"/>
    <p:sldLayoutId id="2147484247" r:id="rId8"/>
    <p:sldLayoutId id="2147484249" r:id="rId9"/>
    <p:sldLayoutId id="2147484250" r:id="rId10"/>
    <p:sldLayoutId id="2147484264" r:id="rId11"/>
    <p:sldLayoutId id="2147484251" r:id="rId12"/>
    <p:sldLayoutId id="2147484252" r:id="rId13"/>
    <p:sldLayoutId id="2147484253" r:id="rId14"/>
    <p:sldLayoutId id="2147484254" r:id="rId15"/>
    <p:sldLayoutId id="2147484256" r:id="rId16"/>
    <p:sldLayoutId id="2147484257" r:id="rId17"/>
    <p:sldLayoutId id="2147484258" r:id="rId18"/>
    <p:sldLayoutId id="2147484259" r:id="rId19"/>
    <p:sldLayoutId id="2147484260" r:id="rId20"/>
    <p:sldLayoutId id="2147484261" r:id="rId21"/>
    <p:sldLayoutId id="2147484263" r:id="rId22"/>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048026360"/>
      </p:ext>
    </p:extLst>
  </p:cSld>
  <p:clrMap bg1="dk1" tx1="lt1" bg2="dk2" tx2="lt2" accent1="accent1" accent2="accent2" accent3="accent3" accent4="accent4" accent5="accent5" accent6="accent6" hlink="hlink" folHlink="folHlink"/>
  <p:sldLayoutIdLst>
    <p:sldLayoutId id="2147484272" r:id="rId1"/>
    <p:sldLayoutId id="2147484273" r:id="rId2"/>
    <p:sldLayoutId id="2147484274" r:id="rId3"/>
    <p:sldLayoutId id="2147484275" r:id="rId4"/>
    <p:sldLayoutId id="2147484276" r:id="rId5"/>
    <p:sldLayoutId id="2147484277" r:id="rId6"/>
    <p:sldLayoutId id="2147484278" r:id="rId7"/>
    <p:sldLayoutId id="2147484279" r:id="rId8"/>
    <p:sldLayoutId id="2147484280" r:id="rId9"/>
    <p:sldLayoutId id="2147484281" r:id="rId10"/>
    <p:sldLayoutId id="2147484282" r:id="rId11"/>
    <p:sldLayoutId id="2147484283" r:id="rId12"/>
    <p:sldLayoutId id="2147484284" r:id="rId13"/>
    <p:sldLayoutId id="2147484285" r:id="rId14"/>
    <p:sldLayoutId id="2147484286" r:id="rId15"/>
    <p:sldLayoutId id="2147484287" r:id="rId16"/>
    <p:sldLayoutId id="2147484288" r:id="rId17"/>
    <p:sldLayoutId id="2147484289" r:id="rId18"/>
    <p:sldLayoutId id="2147484290" r:id="rId19"/>
    <p:sldLayoutId id="2147484291" r:id="rId20"/>
    <p:sldLayoutId id="2147484292" r:id="rId21"/>
    <p:sldLayoutId id="2147484293" r:id="rId22"/>
    <p:sldLayoutId id="2147484294" r:id="rId23"/>
    <p:sldLayoutId id="2147484295" r:id="rId24"/>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msrsplat/" TargetMode="External"/><Relationship Id="rId7" Type="http://schemas.openxmlformats.org/officeDocument/2006/relationships/hyperlink" Target="mailto:lucyv@microsoft.com" TargetMode="External"/><Relationship Id="rId2" Type="http://schemas.openxmlformats.org/officeDocument/2006/relationships/hyperlink" Target="http://msrsplatdemo.cloudapp.net/" TargetMode="External"/><Relationship Id="rId1" Type="http://schemas.openxmlformats.org/officeDocument/2006/relationships/slideLayout" Target="../slideLayouts/slideLayout27.xml"/><Relationship Id="rId6" Type="http://schemas.openxmlformats.org/officeDocument/2006/relationships/hyperlink" Target="mailto:chrisq@microsoft.com" TargetMode="External"/><Relationship Id="rId5" Type="http://schemas.openxmlformats.org/officeDocument/2006/relationships/hyperlink" Target="http://msrsplat.cloudapp.net/SplatService.svc" TargetMode="External"/><Relationship Id="rId4" Type="http://schemas.openxmlformats.org/officeDocument/2006/relationships/hyperlink" Target="http://msrsplat.cloudapp.net/SplatServiceJson.svc" TargetMode="External"/><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27.xml"/><Relationship Id="rId5" Type="http://schemas.openxmlformats.org/officeDocument/2006/relationships/image" Target="NULL"/><Relationship Id="rId4" Type="http://schemas.openxmlformats.org/officeDocument/2006/relationships/image" Target="NUL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hyperlink" Target="file://KRISTOUT-1/BrownClusters" TargetMode="Externa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NUL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3" Type="http://schemas.openxmlformats.org/officeDocument/2006/relationships/hyperlink" Target="http://nlp.stanford.edu/projects/glove/" TargetMode="External"/><Relationship Id="rId2" Type="http://schemas.openxmlformats.org/officeDocument/2006/relationships/notesSlide" Target="../notesSlides/notesSlide17.xml"/><Relationship Id="rId1" Type="http://schemas.openxmlformats.org/officeDocument/2006/relationships/slideLayout" Target="../slideLayouts/slideLayout27.xml"/><Relationship Id="rId6" Type="http://schemas.openxmlformats.org/officeDocument/2006/relationships/hyperlink" Target="http://msrcstr/Default.aspx" TargetMode="External"/><Relationship Id="rId5" Type="http://schemas.openxmlformats.org/officeDocument/2006/relationships/hyperlink" Target="https://microsoft.sharepoint.com/teams/wordembeddingresearch" TargetMode="External"/><Relationship Id="rId4" Type="http://schemas.openxmlformats.org/officeDocument/2006/relationships/hyperlink" Target="https://drive.google.com/file/d/0B7XkCwpI5KDYNlNUTTlSS21pQmM/edit?usp=sharing"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5.png"/><Relationship Id="rId1" Type="http://schemas.openxmlformats.org/officeDocument/2006/relationships/slideLayout" Target="../slideLayouts/slideLayout27.xml"/><Relationship Id="rId4" Type="http://schemas.openxmlformats.org/officeDocument/2006/relationships/image" Target="NUL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7.xml"/><Relationship Id="rId4" Type="http://schemas.openxmlformats.org/officeDocument/2006/relationships/image" Target="NUL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7.xml"/><Relationship Id="rId5" Type="http://schemas.openxmlformats.org/officeDocument/2006/relationships/image" Target="../media/image20.png"/><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7.xml"/><Relationship Id="rId5" Type="http://schemas.openxmlformats.org/officeDocument/2006/relationships/image" Target="../media/image20.png"/><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7.xml"/><Relationship Id="rId6" Type="http://schemas.openxmlformats.org/officeDocument/2006/relationships/image" Target="../media/image28.png"/><Relationship Id="rId5" Type="http://schemas.openxmlformats.org/officeDocument/2006/relationships/image" Target="NUL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hart" Target="../charts/chart1.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3" Type="http://schemas.openxmlformats.org/officeDocument/2006/relationships/hyperlink" Target="https://philly/" TargetMode="External"/><Relationship Id="rId2" Type="http://schemas.openxmlformats.org/officeDocument/2006/relationships/image" Target="../media/image34.png"/><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3" Type="http://schemas.openxmlformats.org/officeDocument/2006/relationships/hyperlink" Target="http://research.microsoft.com/apps/pubs/default.aspx?id=246721" TargetMode="External"/><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0.xml"/></Relationships>
</file>

<file path=ppt/slides/_rels/slide7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30.xml"/><Relationship Id="rId4" Type="http://schemas.openxmlformats.org/officeDocument/2006/relationships/image" Target="../media/image3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16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MSR Splat Service and other Tools</a:t>
            </a:r>
            <a:endParaRPr lang="en-US" dirty="0"/>
          </a:p>
        </p:txBody>
      </p:sp>
      <p:sp>
        <p:nvSpPr>
          <p:cNvPr id="3" name="Content Placeholder 2"/>
          <p:cNvSpPr>
            <a:spLocks noGrp="1"/>
          </p:cNvSpPr>
          <p:nvPr>
            <p:ph idx="4294967295"/>
          </p:nvPr>
        </p:nvSpPr>
        <p:spPr>
          <a:xfrm>
            <a:off x="595138" y="1668462"/>
            <a:ext cx="10724938" cy="4830432"/>
          </a:xfrm>
        </p:spPr>
        <p:txBody>
          <a:bodyPr>
            <a:normAutofit/>
          </a:bodyPr>
          <a:lstStyle/>
          <a:p>
            <a:r>
              <a:rPr lang="en-US" sz="2400" dirty="0" smtClean="0"/>
              <a:t>An implementation of commonly used linguistic analysis tools</a:t>
            </a:r>
          </a:p>
          <a:p>
            <a:r>
              <a:rPr lang="en-US" sz="2400" dirty="0" smtClean="0"/>
              <a:t>Tokenization, Stemming, Dependency Parsing, Semantic Roles …</a:t>
            </a:r>
          </a:p>
          <a:p>
            <a:r>
              <a:rPr lang="en-US" sz="2400" b="1" dirty="0" smtClean="0"/>
              <a:t>Demo URL: </a:t>
            </a:r>
            <a:r>
              <a:rPr lang="en-US" sz="2400" b="1" dirty="0" smtClean="0">
                <a:hlinkClick r:id="rId2"/>
              </a:rPr>
              <a:t>http://msrsplatdemo.cloudapp.net/</a:t>
            </a:r>
            <a:endParaRPr lang="en-US" sz="2400" b="1" dirty="0" smtClean="0"/>
          </a:p>
          <a:p>
            <a:r>
              <a:rPr lang="en-US" sz="2400" b="1" dirty="0" smtClean="0"/>
              <a:t>Microsoft </a:t>
            </a:r>
            <a:r>
              <a:rPr lang="en-US" sz="2400" b="1" dirty="0"/>
              <a:t>Internal Access: </a:t>
            </a:r>
            <a:r>
              <a:rPr lang="en-US" sz="2400" b="1" dirty="0">
                <a:hlinkClick r:id="rId3"/>
              </a:rPr>
              <a:t>http://msrsplat</a:t>
            </a:r>
            <a:r>
              <a:rPr lang="en-US" sz="2400" b="1" dirty="0" smtClean="0">
                <a:hlinkClick r:id="rId3"/>
              </a:rPr>
              <a:t>/</a:t>
            </a:r>
            <a:r>
              <a:rPr lang="en-US" sz="2400" b="1" dirty="0" smtClean="0"/>
              <a:t> </a:t>
            </a:r>
            <a:r>
              <a:rPr lang="en-US" sz="2400" dirty="0" smtClean="0"/>
              <a:t>(click Work tab for instructions)</a:t>
            </a:r>
          </a:p>
          <a:p>
            <a:r>
              <a:rPr lang="en-US" sz="2400" b="1" dirty="0" smtClean="0"/>
              <a:t>Service URL:</a:t>
            </a:r>
          </a:p>
          <a:p>
            <a:pPr lvl="1"/>
            <a:r>
              <a:rPr lang="en-US" sz="1600" dirty="0" smtClean="0"/>
              <a:t>RESTful Service Endpoint: </a:t>
            </a:r>
            <a:r>
              <a:rPr lang="en-US" sz="1600" dirty="0" smtClean="0">
                <a:hlinkClick r:id="rId4"/>
              </a:rPr>
              <a:t>http://msrsplat.cloudapp.net/SplatServiceJson.svc</a:t>
            </a:r>
            <a:r>
              <a:rPr lang="en-US" sz="1600" dirty="0" smtClean="0"/>
              <a:t> </a:t>
            </a:r>
          </a:p>
          <a:p>
            <a:pPr lvl="1"/>
            <a:r>
              <a:rPr lang="en-US" sz="1600" dirty="0" smtClean="0"/>
              <a:t>WCF Service Endpoint: </a:t>
            </a:r>
            <a:r>
              <a:rPr lang="en-US" sz="1600" dirty="0" smtClean="0">
                <a:hlinkClick r:id="rId5"/>
              </a:rPr>
              <a:t>http://msrsplat.cloudapp.net/SplatService.svc</a:t>
            </a:r>
            <a:endParaRPr lang="en-US" sz="1600" dirty="0" smtClean="0"/>
          </a:p>
          <a:p>
            <a:pPr lvl="1"/>
            <a:r>
              <a:rPr lang="en-US" sz="1600" dirty="0" smtClean="0"/>
              <a:t>Key for MLADS participants: </a:t>
            </a:r>
            <a:r>
              <a:rPr lang="en-US" sz="1600" dirty="0"/>
              <a:t>088D9EF7-F032-4E34-AA1C-AB23AECA8B80</a:t>
            </a:r>
            <a:endParaRPr lang="en-US" sz="1600" dirty="0" smtClean="0"/>
          </a:p>
          <a:p>
            <a:r>
              <a:rPr lang="en-US" sz="2400" b="1" dirty="0" smtClean="0"/>
              <a:t>Contacts:</a:t>
            </a:r>
          </a:p>
          <a:p>
            <a:pPr lvl="1"/>
            <a:r>
              <a:rPr lang="en-US" sz="1600" dirty="0" smtClean="0"/>
              <a:t>Chris Quirk: </a:t>
            </a:r>
            <a:r>
              <a:rPr lang="en-US" sz="1600" dirty="0" smtClean="0">
                <a:hlinkClick r:id="rId6"/>
              </a:rPr>
              <a:t>chrisq@microsoft.com</a:t>
            </a:r>
            <a:r>
              <a:rPr lang="en-US" sz="1600" dirty="0" smtClean="0"/>
              <a:t> </a:t>
            </a:r>
          </a:p>
          <a:p>
            <a:pPr lvl="1"/>
            <a:r>
              <a:rPr lang="en-US" sz="1600" dirty="0" smtClean="0"/>
              <a:t>Lucy Vanderwende: </a:t>
            </a:r>
            <a:r>
              <a:rPr lang="en-US" sz="1600" dirty="0" smtClean="0">
                <a:hlinkClick r:id="rId7"/>
              </a:rPr>
              <a:t>lucyv@microsoft.com</a:t>
            </a:r>
            <a:endParaRPr lang="en-US" sz="1600" dirty="0" smtClean="0"/>
          </a:p>
        </p:txBody>
      </p:sp>
      <p:pic>
        <p:nvPicPr>
          <p:cNvPr id="2050" name="Picture 2" descr="Chris Quir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03409" y="479431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ucy Vanderwend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45981" y="5116841"/>
            <a:ext cx="623253" cy="6232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52497" y="1216943"/>
            <a:ext cx="1944635"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MSR-SPLAT</a:t>
            </a:r>
          </a:p>
        </p:txBody>
      </p:sp>
      <p:sp>
        <p:nvSpPr>
          <p:cNvPr id="7" name="Rectangle 6"/>
          <p:cNvSpPr/>
          <p:nvPr/>
        </p:nvSpPr>
        <p:spPr>
          <a:xfrm>
            <a:off x="697096" y="6110654"/>
            <a:ext cx="6216650" cy="1200329"/>
          </a:xfrm>
          <a:prstGeom prst="rect">
            <a:avLst/>
          </a:prstGeom>
        </p:spPr>
        <p:txBody>
          <a:bodyPr>
            <a:spAutoFit/>
          </a:bodyPr>
          <a:lstStyle/>
          <a:p>
            <a:pPr marL="342900" marR="0" lvl="0" indent="-3429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Office NL toolkit http://officenltoolkit/</a:t>
            </a:r>
          </a:p>
          <a:p>
            <a:pPr marL="342900" marR="0" lvl="0" indent="-3429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NLTK python </a:t>
            </a:r>
            <a:r>
              <a:rPr kumimoji="0" lang="en-US" sz="1800" b="0" i="0" u="none" strike="noStrike" kern="1200" cap="none" spc="0" normalizeH="0" baseline="0" noProof="0" dirty="0" smtClean="0">
                <a:ln>
                  <a:noFill/>
                </a:ln>
                <a:solidFill>
                  <a:srgbClr val="FFFFFF"/>
                </a:solidFill>
                <a:effectLst/>
                <a:uLnTx/>
                <a:uFillTx/>
                <a:latin typeface="Segoe UI"/>
                <a:ea typeface="+mn-ea"/>
                <a:cs typeface="+mn-cs"/>
              </a:rPr>
              <a:t>library</a:t>
            </a:r>
          </a:p>
          <a:p>
            <a:pPr marL="342900" marR="0" lvl="0" indent="-3429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FFFFFF"/>
                </a:solidFill>
                <a:effectLst/>
                <a:uLnTx/>
                <a:uFillTx/>
                <a:latin typeface="Segoe UI"/>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p:cNvSpPr txBox="1"/>
          <p:nvPr/>
        </p:nvSpPr>
        <p:spPr>
          <a:xfrm>
            <a:off x="165375" y="5482790"/>
            <a:ext cx="1930978"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Other Tools</a:t>
            </a:r>
          </a:p>
        </p:txBody>
      </p:sp>
    </p:spTree>
    <p:extLst>
      <p:ext uri="{BB962C8B-B14F-4D97-AF65-F5344CB8AC3E}">
        <p14:creationId xmlns:p14="http://schemas.microsoft.com/office/powerpoint/2010/main" val="327302793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80613" y="1660077"/>
            <a:ext cx="9409624" cy="465658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80" tIns="457135" rIns="182854" bIns="146283" numCol="1" spcCol="0" rtlCol="0" fromWordArt="0" anchor="t"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The gorgeously elaborate continuation of </a:t>
            </a:r>
            <a:r>
              <a:rPr kumimoji="0" lang="en-US" sz="2400" b="0" i="0" u="none" strike="noStrike" kern="1200" cap="none" spc="0" normalizeH="0" baseline="0" noProof="0" dirty="0" smtClean="0">
                <a:ln>
                  <a:noFill/>
                </a:ln>
                <a:solidFill>
                  <a:srgbClr val="FFFFFF"/>
                </a:solidFill>
                <a:effectLst/>
                <a:uLnTx/>
                <a:uFillTx/>
                <a:latin typeface="Segoe UI"/>
                <a:ea typeface="+mn-ea"/>
                <a:cs typeface="+mn-cs"/>
              </a:rPr>
              <a:t>“ The </a:t>
            </a:r>
            <a:r>
              <a:rPr kumimoji="0" lang="en-US" sz="2400" b="0" i="0" u="none" strike="noStrike" kern="1200" cap="none" spc="0" normalizeH="0" baseline="0" noProof="0" dirty="0">
                <a:ln>
                  <a:noFill/>
                </a:ln>
                <a:solidFill>
                  <a:srgbClr val="FFFFFF"/>
                </a:solidFill>
                <a:effectLst/>
                <a:uLnTx/>
                <a:uFillTx/>
                <a:latin typeface="Segoe UI"/>
                <a:ea typeface="+mn-ea"/>
                <a:cs typeface="+mn-cs"/>
              </a:rPr>
              <a:t>Lord of the </a:t>
            </a:r>
            <a:r>
              <a:rPr kumimoji="0" lang="en-US" sz="2400" b="0" i="0" u="none" strike="noStrike" kern="1200" cap="none" spc="0" normalizeH="0" baseline="0" noProof="0" dirty="0" smtClean="0">
                <a:ln>
                  <a:noFill/>
                </a:ln>
                <a:solidFill>
                  <a:srgbClr val="FFFFFF"/>
                </a:solidFill>
                <a:effectLst/>
                <a:uLnTx/>
                <a:uFillTx/>
                <a:latin typeface="Segoe UI"/>
                <a:ea typeface="+mn-ea"/>
                <a:cs typeface="+mn-cs"/>
              </a:rPr>
              <a:t>Rings " </a:t>
            </a:r>
            <a:r>
              <a:rPr kumimoji="0" lang="en-US" sz="2400" b="0" i="0" u="none" strike="noStrike" kern="1200" cap="none" spc="0" normalizeH="0" baseline="0" noProof="0" dirty="0">
                <a:ln>
                  <a:noFill/>
                </a:ln>
                <a:solidFill>
                  <a:srgbClr val="FFFFFF"/>
                </a:solidFill>
                <a:effectLst/>
                <a:uLnTx/>
                <a:uFillTx/>
                <a:latin typeface="Segoe UI"/>
                <a:ea typeface="+mn-ea"/>
                <a:cs typeface="+mn-cs"/>
              </a:rPr>
              <a:t>trilogy is so huge that a column of words cannot adequately describe </a:t>
            </a:r>
            <a:r>
              <a:rPr kumimoji="0" lang="en-US" sz="2400" b="0" i="0" u="none" strike="noStrike" kern="1200" cap="none" spc="0" normalizeH="0" baseline="0" noProof="0" dirty="0" smtClean="0">
                <a:ln>
                  <a:noFill/>
                </a:ln>
                <a:solidFill>
                  <a:srgbClr val="BA141A">
                    <a:lumMod val="40000"/>
                    <a:lumOff val="60000"/>
                  </a:srgbClr>
                </a:solidFill>
                <a:effectLst/>
                <a:uLnTx/>
                <a:uFillTx/>
                <a:latin typeface="Segoe UI"/>
                <a:ea typeface="+mn-ea"/>
                <a:cs typeface="+mn-cs"/>
              </a:rPr>
              <a:t>co-writer / director </a:t>
            </a:r>
            <a:r>
              <a:rPr kumimoji="0" lang="en-US" sz="2400" b="0" i="0" u="none" strike="noStrike" kern="1200" cap="none" spc="0" normalizeH="0" baseline="0" noProof="0" dirty="0">
                <a:ln>
                  <a:noFill/>
                </a:ln>
                <a:solidFill>
                  <a:srgbClr val="FFFFFF"/>
                </a:solidFill>
                <a:effectLst/>
                <a:uLnTx/>
                <a:uFillTx/>
                <a:latin typeface="Segoe UI"/>
                <a:ea typeface="+mn-ea"/>
                <a:cs typeface="+mn-cs"/>
              </a:rPr>
              <a:t>Peter </a:t>
            </a:r>
            <a:r>
              <a:rPr kumimoji="0" lang="en-US" sz="2400" b="0" i="0" u="none" strike="noStrike" kern="1200" cap="none" spc="0" normalizeH="0" baseline="0" noProof="0" dirty="0" smtClean="0">
                <a:ln>
                  <a:noFill/>
                </a:ln>
                <a:solidFill>
                  <a:srgbClr val="FFFFFF"/>
                </a:solidFill>
                <a:effectLst/>
                <a:uLnTx/>
                <a:uFillTx/>
                <a:latin typeface="Segoe UI"/>
                <a:ea typeface="+mn-ea"/>
                <a:cs typeface="+mn-cs"/>
              </a:rPr>
              <a:t>Jackson 's </a:t>
            </a:r>
            <a:r>
              <a:rPr kumimoji="0" lang="en-US" sz="2400" b="0" i="0" u="none" strike="noStrike" kern="1200" cap="none" spc="0" normalizeH="0" baseline="0" noProof="0" dirty="0">
                <a:ln>
                  <a:noFill/>
                </a:ln>
                <a:solidFill>
                  <a:srgbClr val="FFFFFF"/>
                </a:solidFill>
                <a:effectLst/>
                <a:uLnTx/>
                <a:uFillTx/>
                <a:latin typeface="Segoe UI"/>
                <a:ea typeface="+mn-ea"/>
                <a:cs typeface="+mn-cs"/>
              </a:rPr>
              <a:t>expanded vision of </a:t>
            </a:r>
            <a:r>
              <a:rPr kumimoji="0" lang="en-US" sz="2400" b="0" i="0" u="none" strike="noStrike" kern="1200" cap="none" spc="0" normalizeH="0" baseline="0" noProof="0" dirty="0">
                <a:ln>
                  <a:noFill/>
                </a:ln>
                <a:solidFill>
                  <a:srgbClr val="FFC000"/>
                </a:solidFill>
                <a:effectLst/>
                <a:uLnTx/>
                <a:uFillTx/>
                <a:latin typeface="Segoe UI"/>
                <a:ea typeface="+mn-ea"/>
                <a:cs typeface="+mn-cs"/>
              </a:rPr>
              <a:t>J . R . R . </a:t>
            </a:r>
            <a:r>
              <a:rPr kumimoji="0" lang="en-US" sz="2400" b="0" i="0" u="none" strike="noStrike" kern="1200" cap="none" spc="0" normalizeH="0" baseline="0" noProof="0" dirty="0">
                <a:ln>
                  <a:noFill/>
                </a:ln>
                <a:solidFill>
                  <a:srgbClr val="FFFFFF"/>
                </a:solidFill>
                <a:effectLst/>
                <a:uLnTx/>
                <a:uFillTx/>
                <a:latin typeface="Segoe UI"/>
                <a:ea typeface="+mn-ea"/>
                <a:cs typeface="+mn-cs"/>
              </a:rPr>
              <a:t>Tolkien's </a:t>
            </a:r>
            <a:r>
              <a:rPr kumimoji="0" lang="en-US" sz="2400" b="0" i="0" u="none" strike="noStrike" kern="1200" cap="none" spc="0" normalizeH="0" baseline="0" noProof="0" dirty="0" smtClean="0">
                <a:ln>
                  <a:noFill/>
                </a:ln>
                <a:solidFill>
                  <a:srgbClr val="FFFFFF"/>
                </a:solidFill>
                <a:effectLst/>
                <a:uLnTx/>
                <a:uFillTx/>
                <a:latin typeface="Segoe UI"/>
                <a:ea typeface="+mn-ea"/>
                <a:cs typeface="+mn-cs"/>
              </a:rPr>
              <a:t>middle-earth . </a:t>
            </a:r>
            <a:r>
              <a:rPr kumimoji="0" lang="en-US" sz="2400" b="0" i="0" u="none" strike="noStrike" kern="1200" cap="none" spc="0" normalizeH="0" baseline="0" noProof="0" dirty="0" smtClean="0">
                <a:ln>
                  <a:noFill/>
                </a:ln>
                <a:solidFill>
                  <a:srgbClr val="FFC000"/>
                </a:solidFill>
                <a:effectLst/>
                <a:uLnTx/>
                <a:uFillTx/>
                <a:latin typeface="Segoe UI"/>
                <a:ea typeface="+mn-ea"/>
                <a:cs typeface="+mn-cs"/>
              </a:rPr>
              <a:t>&lt;</a:t>
            </a:r>
            <a:r>
              <a:rPr kumimoji="0" lang="en-US" sz="2400" b="0" i="0" u="none" strike="noStrike" kern="1200" cap="none" spc="0" normalizeH="0" baseline="0" noProof="0" dirty="0" err="1" smtClean="0">
                <a:ln>
                  <a:noFill/>
                </a:ln>
                <a:solidFill>
                  <a:srgbClr val="FFC000"/>
                </a:solidFill>
                <a:effectLst/>
                <a:uLnTx/>
                <a:uFillTx/>
                <a:latin typeface="Segoe UI"/>
                <a:ea typeface="+mn-ea"/>
                <a:cs typeface="+mn-cs"/>
              </a:rPr>
              <a:t>eos</a:t>
            </a:r>
            <a:r>
              <a:rPr kumimoji="0" lang="en-US" sz="2400" b="0" i="0" u="none" strike="noStrike" kern="1200" cap="none" spc="0" normalizeH="0" baseline="0" noProof="0" dirty="0" smtClean="0">
                <a:ln>
                  <a:noFill/>
                </a:ln>
                <a:solidFill>
                  <a:srgbClr val="FFC000"/>
                </a:solidFill>
                <a:effectLst/>
                <a:uLnTx/>
                <a:uFillTx/>
                <a:latin typeface="Segoe UI"/>
                <a:ea typeface="+mn-ea"/>
                <a:cs typeface="+mn-cs"/>
              </a:rPr>
              <a:t>&gt;</a:t>
            </a:r>
            <a:endParaRPr kumimoji="0" lang="en-US" sz="2400" b="0" i="0" u="none" strike="noStrike" kern="1200" cap="none" spc="0" normalizeH="0" baseline="0" noProof="0" dirty="0">
              <a:ln>
                <a:noFill/>
              </a:ln>
              <a:solidFill>
                <a:srgbClr val="FFC000"/>
              </a:solidFill>
              <a:effectLst/>
              <a:uLnTx/>
              <a:uFillTx/>
              <a:latin typeface="Segoe UI"/>
              <a:ea typeface="+mn-ea"/>
              <a:cs typeface="+mn-cs"/>
            </a:endParaRPr>
          </a:p>
          <a:p>
            <a:pPr marL="0" marR="0" lvl="2" indent="0" algn="l" defTabSz="932742" rtl="0" eaLnBrk="1" fontAlgn="auto" latinLnBrk="0" hangingPunct="1">
              <a:lnSpc>
                <a:spcPct val="90000"/>
              </a:lnSpc>
              <a:spcBef>
                <a:spcPts val="1199"/>
              </a:spcBef>
              <a:spcAft>
                <a:spcPts val="0"/>
              </a:spcAft>
              <a:buClrTx/>
              <a:buSzTx/>
              <a:buFontTx/>
              <a:buNone/>
              <a:tabLst/>
              <a:defRPr/>
            </a:pPr>
            <a:endParaRPr kumimoji="0" lang="en-US" sz="2400" b="0" i="0" u="none" strike="noStrike" kern="1200" cap="none" spc="0" normalizeH="0" baseline="0" noProof="0" dirty="0" smtClean="0">
              <a:ln>
                <a:noFill/>
              </a:ln>
              <a:solidFill>
                <a:srgbClr val="00B050"/>
              </a:solidFill>
              <a:effectLst/>
              <a:uLnTx/>
              <a:uFillTx/>
              <a:latin typeface="Segoe UI"/>
              <a:ea typeface="+mn-ea"/>
              <a:cs typeface="+mn-cs"/>
            </a:endParaRPr>
          </a:p>
          <a:p>
            <a:pPr marL="342900" marR="0" lvl="0" indent="-3429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Relatively simple and can be done pretty accurately with regular </a:t>
            </a:r>
            <a:r>
              <a:rPr kumimoji="0" lang="en-US" sz="2000" b="0" i="0" u="none" strike="noStrike" kern="1200" cap="none" spc="0" normalizeH="0" baseline="0" noProof="0" dirty="0" smtClean="0">
                <a:ln>
                  <a:noFill/>
                </a:ln>
                <a:solidFill>
                  <a:srgbClr val="FFFFFF"/>
                </a:solidFill>
                <a:effectLst/>
                <a:uLnTx/>
                <a:uFillTx/>
                <a:latin typeface="Segoe UI"/>
                <a:ea typeface="+mn-ea"/>
                <a:cs typeface="+mn-cs"/>
              </a:rPr>
              <a:t>expressions </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a:p>
            <a:pPr marL="342900" marR="0" lvl="0" indent="-3429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Not perfect though, can always do a little bit </a:t>
            </a:r>
            <a:r>
              <a:rPr kumimoji="0" lang="en-US" sz="2000" b="0" i="0" u="none" strike="noStrike" kern="1200" cap="none" spc="0" normalizeH="0" baseline="0" noProof="0" dirty="0" smtClean="0">
                <a:ln>
                  <a:noFill/>
                </a:ln>
                <a:solidFill>
                  <a:srgbClr val="FFFFFF"/>
                </a:solidFill>
                <a:effectLst/>
                <a:uLnTx/>
                <a:uFillTx/>
                <a:latin typeface="Segoe UI"/>
                <a:ea typeface="+mn-ea"/>
                <a:cs typeface="+mn-cs"/>
              </a:rPr>
              <a:t>better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a:p>
            <a:pPr marL="0" marR="0" lvl="2" indent="0" algn="l" defTabSz="932742" rtl="0" eaLnBrk="1" fontAlgn="auto" latinLnBrk="0" hangingPunct="1">
              <a:lnSpc>
                <a:spcPct val="90000"/>
              </a:lnSpc>
              <a:spcBef>
                <a:spcPts val="1199"/>
              </a:spcBef>
              <a:spcAft>
                <a:spcPts val="0"/>
              </a:spcAft>
              <a:buClrTx/>
              <a:buSzTx/>
              <a:buFontTx/>
              <a:buNone/>
              <a:tabLst/>
              <a:defRPr/>
            </a:pPr>
            <a:endParaRPr kumimoji="0" lang="en-US" sz="2800" b="0" i="0" u="none" strike="noStrike" kern="1200" cap="none" spc="0" normalizeH="0" baseline="0" noProof="0" dirty="0">
              <a:ln>
                <a:noFill/>
              </a:ln>
              <a:solidFill>
                <a:srgbClr val="00B050"/>
              </a:solidFill>
              <a:effectLst/>
              <a:uLnTx/>
              <a:uFillTx/>
              <a:latin typeface="Segoe UI"/>
              <a:ea typeface="+mn-ea"/>
              <a:cs typeface="+mn-cs"/>
            </a:endParaRPr>
          </a:p>
          <a:p>
            <a:pPr marL="0" marR="0" lvl="0" indent="0" algn="l" defTabSz="932742" rtl="0" eaLnBrk="1" fontAlgn="auto" latinLnBrk="0" hangingPunct="1">
              <a:lnSpc>
                <a:spcPct val="90000"/>
              </a:lnSpc>
              <a:spcBef>
                <a:spcPts val="1199"/>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Title 2"/>
          <p:cNvSpPr>
            <a:spLocks noGrp="1"/>
          </p:cNvSpPr>
          <p:nvPr>
            <p:ph type="title"/>
          </p:nvPr>
        </p:nvSpPr>
        <p:spPr>
          <a:xfrm>
            <a:off x="350837" y="373062"/>
            <a:ext cx="11889564" cy="917575"/>
          </a:xfrm>
        </p:spPr>
        <p:txBody>
          <a:bodyPr/>
          <a:lstStyle/>
          <a:p>
            <a:r>
              <a:rPr lang="en-US" sz="4400" dirty="0"/>
              <a:t>Tokenization (</a:t>
            </a:r>
            <a:r>
              <a:rPr lang="en-US" sz="3600" dirty="0"/>
              <a:t>getting words </a:t>
            </a:r>
            <a:r>
              <a:rPr lang="en-US" sz="3600" dirty="0" smtClean="0"/>
              <a:t>and sentences from </a:t>
            </a:r>
            <a:r>
              <a:rPr lang="en-US" sz="3600" dirty="0"/>
              <a:t>the raw text</a:t>
            </a:r>
            <a:r>
              <a:rPr lang="en-US" sz="4400" dirty="0"/>
              <a:t>)</a:t>
            </a:r>
          </a:p>
        </p:txBody>
      </p:sp>
      <p:pic>
        <p:nvPicPr>
          <p:cNvPr id="11" name="Picture 2" descr="MSR SPL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428" y="6080342"/>
            <a:ext cx="1133742" cy="42682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941637" y="6131996"/>
            <a:ext cx="1739772" cy="369332"/>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Segoe UI"/>
                <a:ea typeface="+mn-ea"/>
                <a:cs typeface="+mn-cs"/>
              </a:rPr>
              <a:t>Analyzer: Tokens</a:t>
            </a: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4078877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Bag-of-word text representation</a:t>
            </a:r>
            <a:endParaRPr lang="en-US" dirty="0"/>
          </a:p>
        </p:txBody>
      </p:sp>
      <p:sp>
        <p:nvSpPr>
          <p:cNvPr id="3" name="Content Placeholder 2"/>
          <p:cNvSpPr>
            <a:spLocks noGrp="1"/>
          </p:cNvSpPr>
          <p:nvPr>
            <p:ph idx="4294967295"/>
          </p:nvPr>
        </p:nvSpPr>
        <p:spPr>
          <a:xfrm>
            <a:off x="685439" y="1585509"/>
            <a:ext cx="4729076" cy="4437962"/>
          </a:xfrm>
        </p:spPr>
        <p:txBody>
          <a:bodyPr>
            <a:normAutofit/>
          </a:bodyPr>
          <a:lstStyle/>
          <a:p>
            <a:r>
              <a:rPr lang="en-US" sz="2040" dirty="0" smtClean="0"/>
              <a:t>What is the highest waterfall in the United States ?</a:t>
            </a:r>
            <a:endParaRPr lang="en-US" sz="2040" dirty="0"/>
          </a:p>
        </p:txBody>
      </p:sp>
      <p:graphicFrame>
        <p:nvGraphicFramePr>
          <p:cNvPr id="4" name="Table 3"/>
          <p:cNvGraphicFramePr>
            <a:graphicFrameLocks noGrp="1"/>
          </p:cNvGraphicFramePr>
          <p:nvPr>
            <p:extLst/>
          </p:nvPr>
        </p:nvGraphicFramePr>
        <p:xfrm>
          <a:off x="1240144" y="2430462"/>
          <a:ext cx="3062046" cy="3675800"/>
        </p:xfrm>
        <a:graphic>
          <a:graphicData uri="http://schemas.openxmlformats.org/drawingml/2006/table">
            <a:tbl>
              <a:tblPr firstRow="1" bandRow="1">
                <a:tableStyleId>{5C22544A-7EE6-4342-B048-85BDC9FD1C3A}</a:tableStyleId>
              </a:tblPr>
              <a:tblGrid>
                <a:gridCol w="1551282">
                  <a:extLst>
                    <a:ext uri="{9D8B030D-6E8A-4147-A177-3AD203B41FA5}">
                      <a16:colId xmlns:a16="http://schemas.microsoft.com/office/drawing/2014/main" val="3617326587"/>
                    </a:ext>
                  </a:extLst>
                </a:gridCol>
                <a:gridCol w="1510764">
                  <a:extLst>
                    <a:ext uri="{9D8B030D-6E8A-4147-A177-3AD203B41FA5}">
                      <a16:colId xmlns:a16="http://schemas.microsoft.com/office/drawing/2014/main" val="3698681015"/>
                    </a:ext>
                  </a:extLst>
                </a:gridCol>
              </a:tblGrid>
              <a:tr h="290544">
                <a:tc>
                  <a:txBody>
                    <a:bodyPr/>
                    <a:lstStyle/>
                    <a:p>
                      <a:r>
                        <a:rPr lang="en-US" sz="1800" dirty="0" smtClean="0"/>
                        <a:t>Token</a:t>
                      </a:r>
                      <a:endParaRPr lang="en-US" sz="1800" dirty="0"/>
                    </a:p>
                  </a:txBody>
                  <a:tcPr marL="93260" marR="93260" marT="46630" marB="46630"/>
                </a:tc>
                <a:tc>
                  <a:txBody>
                    <a:bodyPr/>
                    <a:lstStyle/>
                    <a:p>
                      <a:r>
                        <a:rPr lang="en-US" sz="1800" dirty="0" smtClean="0"/>
                        <a:t>Value</a:t>
                      </a:r>
                      <a:endParaRPr lang="en-US" sz="1800" dirty="0"/>
                    </a:p>
                  </a:txBody>
                  <a:tcPr marL="93260" marR="93260" marT="46630" marB="46630"/>
                </a:tc>
                <a:extLst>
                  <a:ext uri="{0D108BD9-81ED-4DB2-BD59-A6C34878D82A}">
                    <a16:rowId xmlns:a16="http://schemas.microsoft.com/office/drawing/2014/main" val="3897059053"/>
                  </a:ext>
                </a:extLst>
              </a:tr>
              <a:tr h="361907">
                <a:tc>
                  <a:txBody>
                    <a:bodyPr/>
                    <a:lstStyle/>
                    <a:p>
                      <a:r>
                        <a:rPr lang="en-US" sz="1800" dirty="0" smtClean="0"/>
                        <a:t>What</a:t>
                      </a:r>
                      <a:endParaRPr lang="en-US" sz="1800"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4012013275"/>
                  </a:ext>
                </a:extLst>
              </a:tr>
              <a:tr h="361907">
                <a:tc>
                  <a:txBody>
                    <a:bodyPr/>
                    <a:lstStyle/>
                    <a:p>
                      <a:r>
                        <a:rPr lang="en-US" sz="1800" dirty="0" smtClean="0"/>
                        <a:t>is</a:t>
                      </a:r>
                      <a:endParaRPr lang="en-US" sz="1800"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536522947"/>
                  </a:ext>
                </a:extLst>
              </a:tr>
              <a:tr h="361907">
                <a:tc>
                  <a:txBody>
                    <a:bodyPr/>
                    <a:lstStyle/>
                    <a:p>
                      <a:r>
                        <a:rPr lang="en-US" sz="1800" b="0" dirty="0" smtClean="0"/>
                        <a:t>the</a:t>
                      </a:r>
                      <a:endParaRPr lang="en-US" sz="1800" b="0" dirty="0"/>
                    </a:p>
                  </a:txBody>
                  <a:tcPr marL="93260" marR="93260" marT="46630" marB="46630"/>
                </a:tc>
                <a:tc>
                  <a:txBody>
                    <a:bodyPr/>
                    <a:lstStyle/>
                    <a:p>
                      <a:r>
                        <a:rPr lang="en-US" sz="1800" dirty="0" smtClean="0"/>
                        <a:t>2</a:t>
                      </a:r>
                      <a:endParaRPr lang="en-US" sz="1800" dirty="0"/>
                    </a:p>
                  </a:txBody>
                  <a:tcPr marL="93260" marR="93260" marT="46630" marB="46630"/>
                </a:tc>
                <a:extLst>
                  <a:ext uri="{0D108BD9-81ED-4DB2-BD59-A6C34878D82A}">
                    <a16:rowId xmlns:a16="http://schemas.microsoft.com/office/drawing/2014/main" val="3108347506"/>
                  </a:ext>
                </a:extLst>
              </a:tr>
              <a:tr h="361907">
                <a:tc>
                  <a:txBody>
                    <a:bodyPr/>
                    <a:lstStyle/>
                    <a:p>
                      <a:r>
                        <a:rPr lang="en-US" sz="1800" b="0" dirty="0" smtClean="0"/>
                        <a:t>highest</a:t>
                      </a:r>
                      <a:endParaRPr lang="en-US" sz="1800" b="0"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1773543904"/>
                  </a:ext>
                </a:extLst>
              </a:tr>
              <a:tr h="361907">
                <a:tc>
                  <a:txBody>
                    <a:bodyPr/>
                    <a:lstStyle/>
                    <a:p>
                      <a:r>
                        <a:rPr lang="en-US" sz="1800" dirty="0" smtClean="0"/>
                        <a:t>waterfall</a:t>
                      </a:r>
                      <a:endParaRPr lang="en-US" sz="1800"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2820205886"/>
                  </a:ext>
                </a:extLst>
              </a:tr>
              <a:tr h="361907">
                <a:tc>
                  <a:txBody>
                    <a:bodyPr/>
                    <a:lstStyle/>
                    <a:p>
                      <a:r>
                        <a:rPr lang="en-US" sz="1800" b="0" dirty="0" smtClean="0"/>
                        <a:t>in</a:t>
                      </a:r>
                      <a:endParaRPr lang="en-US" sz="1800" b="0"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1922046303"/>
                  </a:ext>
                </a:extLst>
              </a:tr>
              <a:tr h="361907">
                <a:tc>
                  <a:txBody>
                    <a:bodyPr/>
                    <a:lstStyle/>
                    <a:p>
                      <a:r>
                        <a:rPr lang="en-US" sz="1800" dirty="0" smtClean="0"/>
                        <a:t>United</a:t>
                      </a:r>
                      <a:endParaRPr lang="en-US" sz="1800" dirty="0"/>
                    </a:p>
                  </a:txBody>
                  <a:tcPr marL="93260" marR="93260" marT="46630" marB="46630"/>
                </a:tc>
                <a:tc>
                  <a:txBody>
                    <a:bodyPr/>
                    <a:lstStyle/>
                    <a:p>
                      <a:r>
                        <a:rPr lang="en-US" sz="1800" dirty="0" smtClean="0"/>
                        <a:t>1</a:t>
                      </a:r>
                    </a:p>
                  </a:txBody>
                  <a:tcPr marL="93260" marR="93260" marT="46630" marB="46630"/>
                </a:tc>
                <a:extLst>
                  <a:ext uri="{0D108BD9-81ED-4DB2-BD59-A6C34878D82A}">
                    <a16:rowId xmlns:a16="http://schemas.microsoft.com/office/drawing/2014/main" val="2181865784"/>
                  </a:ext>
                </a:extLst>
              </a:tr>
              <a:tr h="361907">
                <a:tc>
                  <a:txBody>
                    <a:bodyPr/>
                    <a:lstStyle/>
                    <a:p>
                      <a:r>
                        <a:rPr lang="en-US" sz="1800" dirty="0" smtClean="0"/>
                        <a:t>States</a:t>
                      </a:r>
                      <a:endParaRPr lang="en-US" sz="1800" dirty="0"/>
                    </a:p>
                  </a:txBody>
                  <a:tcPr marL="93260" marR="93260" marT="46630" marB="46630"/>
                </a:tc>
                <a:tc>
                  <a:txBody>
                    <a:bodyPr/>
                    <a:lstStyle/>
                    <a:p>
                      <a:r>
                        <a:rPr lang="en-US" sz="1800" dirty="0" smtClean="0"/>
                        <a:t>1</a:t>
                      </a:r>
                    </a:p>
                  </a:txBody>
                  <a:tcPr marL="93260" marR="93260" marT="46630" marB="46630"/>
                </a:tc>
                <a:extLst>
                  <a:ext uri="{0D108BD9-81ED-4DB2-BD59-A6C34878D82A}">
                    <a16:rowId xmlns:a16="http://schemas.microsoft.com/office/drawing/2014/main" val="3243870130"/>
                  </a:ext>
                </a:extLst>
              </a:tr>
              <a:tr h="361907">
                <a:tc>
                  <a:txBody>
                    <a:bodyPr/>
                    <a:lstStyle/>
                    <a:p>
                      <a:r>
                        <a:rPr lang="en-US" sz="1800" dirty="0" smtClean="0"/>
                        <a:t>?</a:t>
                      </a:r>
                      <a:endParaRPr lang="en-US" sz="1800" dirty="0"/>
                    </a:p>
                  </a:txBody>
                  <a:tcPr marL="93260" marR="93260" marT="46630" marB="46630"/>
                </a:tc>
                <a:tc>
                  <a:txBody>
                    <a:bodyPr/>
                    <a:lstStyle/>
                    <a:p>
                      <a:r>
                        <a:rPr lang="en-US" sz="1800" dirty="0" smtClean="0"/>
                        <a:t>1</a:t>
                      </a:r>
                    </a:p>
                  </a:txBody>
                  <a:tcPr marL="93260" marR="93260" marT="46630" marB="46630"/>
                </a:tc>
                <a:extLst>
                  <a:ext uri="{0D108BD9-81ED-4DB2-BD59-A6C34878D82A}">
                    <a16:rowId xmlns:a16="http://schemas.microsoft.com/office/drawing/2014/main" val="1532480683"/>
                  </a:ext>
                </a:extLst>
              </a:tr>
            </a:tbl>
          </a:graphicData>
        </a:graphic>
      </p:graphicFrame>
      <mc:AlternateContent xmlns:mc="http://schemas.openxmlformats.org/markup-compatibility/2006" xmlns:a14="http://schemas.microsoft.com/office/drawing/2010/main">
        <mc:Choice Requires="a14">
          <p:sp>
            <p:nvSpPr>
              <p:cNvPr id="10" name="TextBox 9"/>
              <p:cNvSpPr txBox="1"/>
              <p:nvPr/>
            </p:nvSpPr>
            <p:spPr>
              <a:xfrm>
                <a:off x="130735" y="3484309"/>
                <a:ext cx="1109409" cy="640363"/>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4080"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ctrlPr>
                        </m:sSubPr>
                        <m:e>
                          <m:r>
                            <a:rPr kumimoji="0" lang="en-US" sz="4080"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𝑣</m:t>
                          </m:r>
                        </m:e>
                        <m:sub>
                          <m:r>
                            <a:rPr kumimoji="0" lang="en-US" sz="4080"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1</m:t>
                          </m:r>
                        </m:sub>
                      </m:sSub>
                    </m:oMath>
                  </m:oMathPara>
                </a14:m>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30735" y="3484309"/>
                <a:ext cx="1109409" cy="64036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3896172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Bag-of-word text representation</a:t>
            </a:r>
            <a:endParaRPr lang="en-US" dirty="0"/>
          </a:p>
        </p:txBody>
      </p:sp>
      <p:sp>
        <p:nvSpPr>
          <p:cNvPr id="3" name="Content Placeholder 2"/>
          <p:cNvSpPr>
            <a:spLocks noGrp="1"/>
          </p:cNvSpPr>
          <p:nvPr>
            <p:ph idx="4294967295"/>
          </p:nvPr>
        </p:nvSpPr>
        <p:spPr>
          <a:xfrm>
            <a:off x="498596" y="1523109"/>
            <a:ext cx="4729076" cy="4437962"/>
          </a:xfrm>
        </p:spPr>
        <p:txBody>
          <a:bodyPr>
            <a:normAutofit/>
          </a:bodyPr>
          <a:lstStyle/>
          <a:p>
            <a:r>
              <a:rPr lang="en-US" sz="2040" dirty="0" smtClean="0"/>
              <a:t>What is the highest waterfall in the United States ?</a:t>
            </a:r>
            <a:endParaRPr lang="en-US" sz="2040" dirty="0"/>
          </a:p>
        </p:txBody>
      </p:sp>
      <p:graphicFrame>
        <p:nvGraphicFramePr>
          <p:cNvPr id="4" name="Table 3"/>
          <p:cNvGraphicFramePr>
            <a:graphicFrameLocks noGrp="1"/>
          </p:cNvGraphicFramePr>
          <p:nvPr>
            <p:extLst/>
          </p:nvPr>
        </p:nvGraphicFramePr>
        <p:xfrm>
          <a:off x="1120802" y="2353426"/>
          <a:ext cx="3062046" cy="3675800"/>
        </p:xfrm>
        <a:graphic>
          <a:graphicData uri="http://schemas.openxmlformats.org/drawingml/2006/table">
            <a:tbl>
              <a:tblPr firstRow="1" bandRow="1">
                <a:tableStyleId>{5C22544A-7EE6-4342-B048-85BDC9FD1C3A}</a:tableStyleId>
              </a:tblPr>
              <a:tblGrid>
                <a:gridCol w="1551282">
                  <a:extLst>
                    <a:ext uri="{9D8B030D-6E8A-4147-A177-3AD203B41FA5}">
                      <a16:colId xmlns:a16="http://schemas.microsoft.com/office/drawing/2014/main" val="3617326587"/>
                    </a:ext>
                  </a:extLst>
                </a:gridCol>
                <a:gridCol w="1510764">
                  <a:extLst>
                    <a:ext uri="{9D8B030D-6E8A-4147-A177-3AD203B41FA5}">
                      <a16:colId xmlns:a16="http://schemas.microsoft.com/office/drawing/2014/main" val="3698681015"/>
                    </a:ext>
                  </a:extLst>
                </a:gridCol>
              </a:tblGrid>
              <a:tr h="361907">
                <a:tc>
                  <a:txBody>
                    <a:bodyPr/>
                    <a:lstStyle/>
                    <a:p>
                      <a:r>
                        <a:rPr lang="en-US" sz="1800" dirty="0" smtClean="0"/>
                        <a:t>Token</a:t>
                      </a:r>
                      <a:endParaRPr lang="en-US" sz="1800" dirty="0"/>
                    </a:p>
                  </a:txBody>
                  <a:tcPr marL="93260" marR="93260" marT="46630" marB="46630"/>
                </a:tc>
                <a:tc>
                  <a:txBody>
                    <a:bodyPr/>
                    <a:lstStyle/>
                    <a:p>
                      <a:r>
                        <a:rPr lang="en-US" sz="1800" dirty="0" smtClean="0"/>
                        <a:t>Value</a:t>
                      </a:r>
                      <a:endParaRPr lang="en-US" sz="1800" dirty="0"/>
                    </a:p>
                  </a:txBody>
                  <a:tcPr marL="93260" marR="93260" marT="46630" marB="46630"/>
                </a:tc>
                <a:extLst>
                  <a:ext uri="{0D108BD9-81ED-4DB2-BD59-A6C34878D82A}">
                    <a16:rowId xmlns:a16="http://schemas.microsoft.com/office/drawing/2014/main" val="3897059053"/>
                  </a:ext>
                </a:extLst>
              </a:tr>
              <a:tr h="361907">
                <a:tc>
                  <a:txBody>
                    <a:bodyPr/>
                    <a:lstStyle/>
                    <a:p>
                      <a:r>
                        <a:rPr lang="en-US" sz="1800" dirty="0" smtClean="0"/>
                        <a:t>What</a:t>
                      </a:r>
                      <a:endParaRPr lang="en-US" sz="1800"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4012013275"/>
                  </a:ext>
                </a:extLst>
              </a:tr>
              <a:tr h="361907">
                <a:tc>
                  <a:txBody>
                    <a:bodyPr/>
                    <a:lstStyle/>
                    <a:p>
                      <a:r>
                        <a:rPr lang="en-US" sz="1800" dirty="0" smtClean="0"/>
                        <a:t>is</a:t>
                      </a:r>
                      <a:endParaRPr lang="en-US" sz="1800"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536522947"/>
                  </a:ext>
                </a:extLst>
              </a:tr>
              <a:tr h="361907">
                <a:tc>
                  <a:txBody>
                    <a:bodyPr/>
                    <a:lstStyle/>
                    <a:p>
                      <a:r>
                        <a:rPr lang="en-US" sz="1800" b="1" dirty="0" smtClean="0"/>
                        <a:t>the</a:t>
                      </a:r>
                      <a:endParaRPr lang="en-US" sz="1800" b="1" dirty="0"/>
                    </a:p>
                  </a:txBody>
                  <a:tcPr marL="93260" marR="93260" marT="46630" marB="46630"/>
                </a:tc>
                <a:tc>
                  <a:txBody>
                    <a:bodyPr/>
                    <a:lstStyle/>
                    <a:p>
                      <a:r>
                        <a:rPr lang="en-US" sz="1800" dirty="0" smtClean="0"/>
                        <a:t>2</a:t>
                      </a:r>
                      <a:endParaRPr lang="en-US" sz="1800" dirty="0"/>
                    </a:p>
                  </a:txBody>
                  <a:tcPr marL="93260" marR="93260" marT="46630" marB="46630"/>
                </a:tc>
                <a:extLst>
                  <a:ext uri="{0D108BD9-81ED-4DB2-BD59-A6C34878D82A}">
                    <a16:rowId xmlns:a16="http://schemas.microsoft.com/office/drawing/2014/main" val="3108347506"/>
                  </a:ext>
                </a:extLst>
              </a:tr>
              <a:tr h="361907">
                <a:tc>
                  <a:txBody>
                    <a:bodyPr/>
                    <a:lstStyle/>
                    <a:p>
                      <a:r>
                        <a:rPr lang="en-US" sz="1800" b="0" dirty="0" smtClean="0"/>
                        <a:t>highest</a:t>
                      </a:r>
                      <a:endParaRPr lang="en-US" sz="1800" b="0"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1773543904"/>
                  </a:ext>
                </a:extLst>
              </a:tr>
              <a:tr h="361907">
                <a:tc>
                  <a:txBody>
                    <a:bodyPr/>
                    <a:lstStyle/>
                    <a:p>
                      <a:r>
                        <a:rPr lang="en-US" sz="1800" dirty="0" smtClean="0"/>
                        <a:t>waterfall</a:t>
                      </a:r>
                      <a:endParaRPr lang="en-US" sz="1800"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2820205886"/>
                  </a:ext>
                </a:extLst>
              </a:tr>
              <a:tr h="361907">
                <a:tc>
                  <a:txBody>
                    <a:bodyPr/>
                    <a:lstStyle/>
                    <a:p>
                      <a:r>
                        <a:rPr lang="en-US" sz="1800" b="1" dirty="0" smtClean="0"/>
                        <a:t>in</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1922046303"/>
                  </a:ext>
                </a:extLst>
              </a:tr>
              <a:tr h="361907">
                <a:tc>
                  <a:txBody>
                    <a:bodyPr/>
                    <a:lstStyle/>
                    <a:p>
                      <a:r>
                        <a:rPr lang="en-US" sz="1800" dirty="0" smtClean="0"/>
                        <a:t>United</a:t>
                      </a:r>
                      <a:endParaRPr lang="en-US" sz="1800" dirty="0"/>
                    </a:p>
                  </a:txBody>
                  <a:tcPr marL="93260" marR="93260" marT="46630" marB="46630"/>
                </a:tc>
                <a:tc>
                  <a:txBody>
                    <a:bodyPr/>
                    <a:lstStyle/>
                    <a:p>
                      <a:r>
                        <a:rPr lang="en-US" sz="1800" dirty="0" smtClean="0"/>
                        <a:t>1</a:t>
                      </a:r>
                    </a:p>
                  </a:txBody>
                  <a:tcPr marL="93260" marR="93260" marT="46630" marB="46630"/>
                </a:tc>
                <a:extLst>
                  <a:ext uri="{0D108BD9-81ED-4DB2-BD59-A6C34878D82A}">
                    <a16:rowId xmlns:a16="http://schemas.microsoft.com/office/drawing/2014/main" val="2181865784"/>
                  </a:ext>
                </a:extLst>
              </a:tr>
              <a:tr h="361907">
                <a:tc>
                  <a:txBody>
                    <a:bodyPr/>
                    <a:lstStyle/>
                    <a:p>
                      <a:r>
                        <a:rPr lang="en-US" sz="1800" dirty="0" smtClean="0"/>
                        <a:t>States</a:t>
                      </a:r>
                      <a:endParaRPr lang="en-US" sz="1800" dirty="0"/>
                    </a:p>
                  </a:txBody>
                  <a:tcPr marL="93260" marR="93260" marT="46630" marB="46630"/>
                </a:tc>
                <a:tc>
                  <a:txBody>
                    <a:bodyPr/>
                    <a:lstStyle/>
                    <a:p>
                      <a:r>
                        <a:rPr lang="en-US" sz="1800" dirty="0" smtClean="0"/>
                        <a:t>1</a:t>
                      </a:r>
                    </a:p>
                  </a:txBody>
                  <a:tcPr marL="93260" marR="93260" marT="46630" marB="46630"/>
                </a:tc>
                <a:extLst>
                  <a:ext uri="{0D108BD9-81ED-4DB2-BD59-A6C34878D82A}">
                    <a16:rowId xmlns:a16="http://schemas.microsoft.com/office/drawing/2014/main" val="3243870130"/>
                  </a:ext>
                </a:extLst>
              </a:tr>
              <a:tr h="361907">
                <a:tc>
                  <a:txBody>
                    <a:bodyPr/>
                    <a:lstStyle/>
                    <a:p>
                      <a:r>
                        <a:rPr lang="en-US" sz="1800" dirty="0" smtClean="0"/>
                        <a:t>?</a:t>
                      </a:r>
                      <a:endParaRPr lang="en-US" sz="1800" dirty="0"/>
                    </a:p>
                  </a:txBody>
                  <a:tcPr marL="93260" marR="93260" marT="46630" marB="46630"/>
                </a:tc>
                <a:tc>
                  <a:txBody>
                    <a:bodyPr/>
                    <a:lstStyle/>
                    <a:p>
                      <a:r>
                        <a:rPr lang="en-US" sz="1800" dirty="0" smtClean="0"/>
                        <a:t>1</a:t>
                      </a:r>
                    </a:p>
                  </a:txBody>
                  <a:tcPr marL="93260" marR="93260" marT="46630" marB="46630"/>
                </a:tc>
                <a:extLst>
                  <a:ext uri="{0D108BD9-81ED-4DB2-BD59-A6C34878D82A}">
                    <a16:rowId xmlns:a16="http://schemas.microsoft.com/office/drawing/2014/main" val="1532480683"/>
                  </a:ext>
                </a:extLst>
              </a:tr>
            </a:tbl>
          </a:graphicData>
        </a:graphic>
      </p:graphicFrame>
      <p:graphicFrame>
        <p:nvGraphicFramePr>
          <p:cNvPr id="7" name="Table 6"/>
          <p:cNvGraphicFramePr>
            <a:graphicFrameLocks noGrp="1"/>
          </p:cNvGraphicFramePr>
          <p:nvPr>
            <p:extLst/>
          </p:nvPr>
        </p:nvGraphicFramePr>
        <p:xfrm>
          <a:off x="6255799" y="2353426"/>
          <a:ext cx="3456463" cy="3357369"/>
        </p:xfrm>
        <a:graphic>
          <a:graphicData uri="http://schemas.openxmlformats.org/drawingml/2006/table">
            <a:tbl>
              <a:tblPr firstRow="1" bandRow="1">
                <a:tableStyleId>{5C22544A-7EE6-4342-B048-85BDC9FD1C3A}</a:tableStyleId>
              </a:tblPr>
              <a:tblGrid>
                <a:gridCol w="2010392">
                  <a:extLst>
                    <a:ext uri="{9D8B030D-6E8A-4147-A177-3AD203B41FA5}">
                      <a16:colId xmlns:a16="http://schemas.microsoft.com/office/drawing/2014/main" val="3617326587"/>
                    </a:ext>
                  </a:extLst>
                </a:gridCol>
                <a:gridCol w="1446071">
                  <a:extLst>
                    <a:ext uri="{9D8B030D-6E8A-4147-A177-3AD203B41FA5}">
                      <a16:colId xmlns:a16="http://schemas.microsoft.com/office/drawing/2014/main" val="3698681015"/>
                    </a:ext>
                  </a:extLst>
                </a:gridCol>
              </a:tblGrid>
              <a:tr h="373041">
                <a:tc>
                  <a:txBody>
                    <a:bodyPr/>
                    <a:lstStyle/>
                    <a:p>
                      <a:r>
                        <a:rPr lang="en-US" sz="1800" dirty="0" smtClean="0"/>
                        <a:t>Token</a:t>
                      </a:r>
                      <a:endParaRPr lang="en-US" sz="1800" dirty="0"/>
                    </a:p>
                  </a:txBody>
                  <a:tcPr marL="93260" marR="93260" marT="46630" marB="46630"/>
                </a:tc>
                <a:tc>
                  <a:txBody>
                    <a:bodyPr/>
                    <a:lstStyle/>
                    <a:p>
                      <a:r>
                        <a:rPr lang="en-US" sz="1800" dirty="0" smtClean="0"/>
                        <a:t>Value</a:t>
                      </a:r>
                      <a:endParaRPr lang="en-US" sz="1800" dirty="0"/>
                    </a:p>
                  </a:txBody>
                  <a:tcPr marL="93260" marR="93260" marT="46630" marB="46630"/>
                </a:tc>
                <a:extLst>
                  <a:ext uri="{0D108BD9-81ED-4DB2-BD59-A6C34878D82A}">
                    <a16:rowId xmlns:a16="http://schemas.microsoft.com/office/drawing/2014/main" val="3897059053"/>
                  </a:ext>
                </a:extLst>
              </a:tr>
              <a:tr h="373041">
                <a:tc>
                  <a:txBody>
                    <a:bodyPr/>
                    <a:lstStyle/>
                    <a:p>
                      <a:r>
                        <a:rPr lang="en-US" sz="1800" dirty="0" smtClean="0"/>
                        <a:t>what</a:t>
                      </a:r>
                      <a:endParaRPr lang="en-US" sz="1800"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4012013275"/>
                  </a:ext>
                </a:extLst>
              </a:tr>
              <a:tr h="373041">
                <a:tc>
                  <a:txBody>
                    <a:bodyPr/>
                    <a:lstStyle/>
                    <a:p>
                      <a:r>
                        <a:rPr lang="en-US" sz="1800" dirty="0" smtClean="0"/>
                        <a:t>are</a:t>
                      </a:r>
                      <a:endParaRPr lang="en-US" sz="1800"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536522947"/>
                  </a:ext>
                </a:extLst>
              </a:tr>
              <a:tr h="373041">
                <a:tc>
                  <a:txBody>
                    <a:bodyPr/>
                    <a:lstStyle/>
                    <a:p>
                      <a:r>
                        <a:rPr lang="en-US" sz="1800" dirty="0" smtClean="0"/>
                        <a:t>high</a:t>
                      </a:r>
                      <a:endParaRPr lang="en-US" sz="1800"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3108347506"/>
                  </a:ext>
                </a:extLst>
              </a:tr>
              <a:tr h="373041">
                <a:tc>
                  <a:txBody>
                    <a:bodyPr/>
                    <a:lstStyle/>
                    <a:p>
                      <a:r>
                        <a:rPr lang="en-US" sz="1800" dirty="0" smtClean="0"/>
                        <a:t>waterfalls</a:t>
                      </a:r>
                      <a:endParaRPr lang="en-US" sz="1800"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1773543904"/>
                  </a:ext>
                </a:extLst>
              </a:tr>
              <a:tr h="373041">
                <a:tc>
                  <a:txBody>
                    <a:bodyPr/>
                    <a:lstStyle/>
                    <a:p>
                      <a:r>
                        <a:rPr lang="en-US" sz="1800" b="1" dirty="0" smtClean="0"/>
                        <a:t>in</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2820205886"/>
                  </a:ext>
                </a:extLst>
              </a:tr>
              <a:tr h="373041">
                <a:tc>
                  <a:txBody>
                    <a:bodyPr/>
                    <a:lstStyle/>
                    <a:p>
                      <a:r>
                        <a:rPr lang="en-US" sz="1800" b="1" dirty="0" smtClean="0"/>
                        <a:t>the</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1922046303"/>
                  </a:ext>
                </a:extLst>
              </a:tr>
              <a:tr h="373041">
                <a:tc>
                  <a:txBody>
                    <a:bodyPr/>
                    <a:lstStyle/>
                    <a:p>
                      <a:r>
                        <a:rPr lang="en-US" sz="1800" dirty="0" smtClean="0"/>
                        <a:t>united</a:t>
                      </a:r>
                      <a:endParaRPr lang="en-US" sz="1800"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293337779"/>
                  </a:ext>
                </a:extLst>
              </a:tr>
              <a:tr h="373041">
                <a:tc>
                  <a:txBody>
                    <a:bodyPr/>
                    <a:lstStyle/>
                    <a:p>
                      <a:r>
                        <a:rPr lang="en-US" sz="1800" b="0" dirty="0" smtClean="0"/>
                        <a:t>states</a:t>
                      </a:r>
                      <a:endParaRPr lang="en-US" sz="1800" b="0" dirty="0"/>
                    </a:p>
                  </a:txBody>
                  <a:tcPr marL="93260" marR="93260" marT="46630" marB="46630"/>
                </a:tc>
                <a:tc>
                  <a:txBody>
                    <a:bodyPr/>
                    <a:lstStyle/>
                    <a:p>
                      <a:r>
                        <a:rPr lang="en-US" sz="1800" dirty="0" smtClean="0"/>
                        <a:t>1</a:t>
                      </a:r>
                    </a:p>
                  </a:txBody>
                  <a:tcPr marL="93260" marR="93260" marT="46630" marB="46630"/>
                </a:tc>
                <a:extLst>
                  <a:ext uri="{0D108BD9-81ED-4DB2-BD59-A6C34878D82A}">
                    <a16:rowId xmlns:a16="http://schemas.microsoft.com/office/drawing/2014/main" val="2181865784"/>
                  </a:ext>
                </a:extLst>
              </a:tr>
            </a:tbl>
          </a:graphicData>
        </a:graphic>
      </p:graphicFrame>
      <mc:AlternateContent xmlns:mc="http://schemas.openxmlformats.org/markup-compatibility/2006" xmlns:a14="http://schemas.microsoft.com/office/drawing/2010/main">
        <mc:Choice Requires="a14">
          <p:sp>
            <p:nvSpPr>
              <p:cNvPr id="9" name="TextBox 8"/>
              <p:cNvSpPr txBox="1"/>
              <p:nvPr/>
            </p:nvSpPr>
            <p:spPr>
              <a:xfrm>
                <a:off x="4962783" y="6425172"/>
                <a:ext cx="2020641" cy="439479"/>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5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𝑂𝑛𝑙𝑦</m:t>
                      </m:r>
                      <m:r>
                        <a:rPr kumimoji="0" lang="en-US" sz="285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 </m:t>
                      </m:r>
                      <m:r>
                        <a:rPr kumimoji="0" lang="en-US" sz="285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𝑡𝑤𝑜</m:t>
                      </m:r>
                      <m:r>
                        <a:rPr kumimoji="0" lang="en-US" sz="285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 </m:t>
                      </m:r>
                      <m:r>
                        <a:rPr kumimoji="0" lang="en-US" sz="285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𝑡𝑜𝑘𝑒𝑛𝑠</m:t>
                      </m:r>
                      <m:r>
                        <a:rPr kumimoji="0" lang="en-US" sz="285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 </m:t>
                      </m:r>
                      <m:r>
                        <a:rPr kumimoji="0" lang="en-US" sz="285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𝑎𝑟𝑒</m:t>
                      </m:r>
                      <m:r>
                        <a:rPr kumimoji="0" lang="en-US" sz="285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 </m:t>
                      </m:r>
                      <m:r>
                        <a:rPr kumimoji="0" lang="en-US" sz="285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𝑠h𝑎𝑟𝑒𝑑</m:t>
                      </m:r>
                      <m:r>
                        <a:rPr kumimoji="0" lang="en-US" sz="285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 </m:t>
                      </m:r>
                    </m:oMath>
                  </m:oMathPara>
                </a14:m>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962783" y="6425172"/>
                <a:ext cx="2020641" cy="439479"/>
              </a:xfrm>
              <a:prstGeom prst="rect">
                <a:avLst/>
              </a:prstGeom>
              <a:blipFill>
                <a:blip r:embed="rId3"/>
                <a:stretch>
                  <a:fillRect r="-1268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30735" y="3484309"/>
                <a:ext cx="1109409" cy="640363"/>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4080"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ctrlPr>
                        </m:sSubPr>
                        <m:e>
                          <m:r>
                            <a:rPr kumimoji="0" lang="en-US" sz="4080"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𝑣</m:t>
                          </m:r>
                        </m:e>
                        <m:sub>
                          <m:r>
                            <a:rPr kumimoji="0" lang="en-US" sz="4080"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1</m:t>
                          </m:r>
                        </m:sub>
                      </m:sSub>
                    </m:oMath>
                  </m:oMathPara>
                </a14:m>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30735" y="3484309"/>
                <a:ext cx="1109409" cy="64036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427791" y="3484309"/>
                <a:ext cx="545313" cy="640363"/>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4080"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ctrlPr>
                        </m:sSubPr>
                        <m:e>
                          <m:r>
                            <a:rPr kumimoji="0" lang="en-US" sz="4080"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𝑣</m:t>
                          </m:r>
                        </m:e>
                        <m:sub>
                          <m:r>
                            <a:rPr kumimoji="0" lang="en-US" sz="4080" b="0" i="0" u="none" strike="noStrike" kern="1200" cap="none" spc="0" normalizeH="0" baseline="0" noProof="0">
                              <a:ln>
                                <a:noFill/>
                              </a:ln>
                              <a:solidFill>
                                <a:srgbClr val="FFFFFF"/>
                              </a:solidFill>
                              <a:effectLst/>
                              <a:uLnTx/>
                              <a:uFillTx/>
                              <a:latin typeface="Cambria Math" panose="02040503050406030204" pitchFamily="18" charset="0"/>
                              <a:ea typeface="+mn-ea"/>
                              <a:cs typeface="+mn-cs"/>
                            </a:rPr>
                            <m:t>2</m:t>
                          </m:r>
                        </m:sub>
                      </m:sSub>
                    </m:oMath>
                  </m:oMathPara>
                </a14:m>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427791" y="3484309"/>
                <a:ext cx="545313" cy="640363"/>
              </a:xfrm>
              <a:prstGeom prst="rect">
                <a:avLst/>
              </a:prstGeom>
              <a:blipFill>
                <a:blip r:embed="rId5"/>
                <a:stretch>
                  <a:fillRect/>
                </a:stretch>
              </a:blipFill>
            </p:spPr>
            <p:txBody>
              <a:bodyPr/>
              <a:lstStyle/>
              <a:p>
                <a:r>
                  <a:rPr lang="en-US">
                    <a:noFill/>
                  </a:rPr>
                  <a:t> </a:t>
                </a:r>
              </a:p>
            </p:txBody>
          </p:sp>
        </mc:Fallback>
      </mc:AlternateContent>
      <p:sp>
        <p:nvSpPr>
          <p:cNvPr id="12" name="Content Placeholder 2"/>
          <p:cNvSpPr txBox="1">
            <a:spLocks/>
          </p:cNvSpPr>
          <p:nvPr/>
        </p:nvSpPr>
        <p:spPr>
          <a:xfrm>
            <a:off x="5700448" y="1585509"/>
            <a:ext cx="4729076" cy="4437962"/>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040" b="0" i="0" u="none" strike="noStrike" kern="1200" cap="none" spc="0" normalizeH="0" baseline="0" noProof="0" dirty="0" smtClean="0">
                <a:ln>
                  <a:noFill/>
                </a:ln>
                <a:gradFill>
                  <a:gsLst>
                    <a:gs pos="1250">
                      <a:srgbClr val="FFFFFF"/>
                    </a:gs>
                    <a:gs pos="100000">
                      <a:srgbClr val="FFFFFF"/>
                    </a:gs>
                  </a:gsLst>
                  <a:lin ang="5400000" scaled="0"/>
                </a:gradFill>
                <a:effectLst/>
                <a:uLnTx/>
                <a:uFillTx/>
                <a:latin typeface="Segoe UI Light"/>
                <a:ea typeface="+mn-ea"/>
                <a:cs typeface="+mn-cs"/>
              </a:rPr>
              <a:t>what are high waterfalls in the united states</a:t>
            </a:r>
            <a:endParaRPr kumimoji="0" lang="en-US" sz="204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12482073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normalization and lemmatization</a:t>
            </a:r>
            <a:endParaRPr lang="en-US" dirty="0"/>
          </a:p>
        </p:txBody>
      </p:sp>
      <p:sp>
        <p:nvSpPr>
          <p:cNvPr id="13" name="Content Placeholder 2"/>
          <p:cNvSpPr txBox="1">
            <a:spLocks/>
          </p:cNvSpPr>
          <p:nvPr/>
        </p:nvSpPr>
        <p:spPr>
          <a:xfrm>
            <a:off x="498596" y="1523109"/>
            <a:ext cx="4729076" cy="4437962"/>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040" b="0" i="0" u="none" strike="noStrike" kern="1200" cap="none" spc="0" normalizeH="0" baseline="0" noProof="0" dirty="0" smtClean="0">
                <a:ln>
                  <a:noFill/>
                </a:ln>
                <a:gradFill>
                  <a:gsLst>
                    <a:gs pos="1250">
                      <a:srgbClr val="FFFFFF"/>
                    </a:gs>
                    <a:gs pos="100000">
                      <a:srgbClr val="FFFFFF"/>
                    </a:gs>
                  </a:gsLst>
                  <a:lin ang="5400000" scaled="0"/>
                </a:gradFill>
                <a:effectLst/>
                <a:uLnTx/>
                <a:uFillTx/>
                <a:latin typeface="Segoe UI Light"/>
                <a:ea typeface="+mn-ea"/>
                <a:cs typeface="+mn-cs"/>
              </a:rPr>
              <a:t>What is the highest waterfall in the United States ?</a:t>
            </a:r>
            <a:endParaRPr kumimoji="0" lang="en-US" sz="204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endParaRPr>
          </a:p>
        </p:txBody>
      </p:sp>
      <p:graphicFrame>
        <p:nvGraphicFramePr>
          <p:cNvPr id="14" name="Table 13"/>
          <p:cNvGraphicFramePr>
            <a:graphicFrameLocks noGrp="1"/>
          </p:cNvGraphicFramePr>
          <p:nvPr>
            <p:extLst/>
          </p:nvPr>
        </p:nvGraphicFramePr>
        <p:xfrm>
          <a:off x="6255799" y="2353426"/>
          <a:ext cx="3456463" cy="3357369"/>
        </p:xfrm>
        <a:graphic>
          <a:graphicData uri="http://schemas.openxmlformats.org/drawingml/2006/table">
            <a:tbl>
              <a:tblPr firstRow="1" bandRow="1">
                <a:tableStyleId>{5C22544A-7EE6-4342-B048-85BDC9FD1C3A}</a:tableStyleId>
              </a:tblPr>
              <a:tblGrid>
                <a:gridCol w="2010392">
                  <a:extLst>
                    <a:ext uri="{9D8B030D-6E8A-4147-A177-3AD203B41FA5}">
                      <a16:colId xmlns:a16="http://schemas.microsoft.com/office/drawing/2014/main" val="3617326587"/>
                    </a:ext>
                  </a:extLst>
                </a:gridCol>
                <a:gridCol w="1446071">
                  <a:extLst>
                    <a:ext uri="{9D8B030D-6E8A-4147-A177-3AD203B41FA5}">
                      <a16:colId xmlns:a16="http://schemas.microsoft.com/office/drawing/2014/main" val="3698681015"/>
                    </a:ext>
                  </a:extLst>
                </a:gridCol>
              </a:tblGrid>
              <a:tr h="373041">
                <a:tc>
                  <a:txBody>
                    <a:bodyPr/>
                    <a:lstStyle/>
                    <a:p>
                      <a:r>
                        <a:rPr lang="en-US" sz="1800" dirty="0" smtClean="0"/>
                        <a:t>Token</a:t>
                      </a:r>
                      <a:endParaRPr lang="en-US" sz="1800" dirty="0"/>
                    </a:p>
                  </a:txBody>
                  <a:tcPr marL="93260" marR="93260" marT="46630" marB="46630"/>
                </a:tc>
                <a:tc>
                  <a:txBody>
                    <a:bodyPr/>
                    <a:lstStyle/>
                    <a:p>
                      <a:r>
                        <a:rPr lang="en-US" sz="1800" dirty="0" smtClean="0"/>
                        <a:t>Value</a:t>
                      </a:r>
                      <a:endParaRPr lang="en-US" sz="1800" dirty="0"/>
                    </a:p>
                  </a:txBody>
                  <a:tcPr marL="93260" marR="93260" marT="46630" marB="46630"/>
                </a:tc>
                <a:extLst>
                  <a:ext uri="{0D108BD9-81ED-4DB2-BD59-A6C34878D82A}">
                    <a16:rowId xmlns:a16="http://schemas.microsoft.com/office/drawing/2014/main" val="3897059053"/>
                  </a:ext>
                </a:extLst>
              </a:tr>
              <a:tr h="373041">
                <a:tc>
                  <a:txBody>
                    <a:bodyPr/>
                    <a:lstStyle/>
                    <a:p>
                      <a:r>
                        <a:rPr lang="en-US" sz="1800" b="1" dirty="0" smtClean="0"/>
                        <a:t>what</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4012013275"/>
                  </a:ext>
                </a:extLst>
              </a:tr>
              <a:tr h="373041">
                <a:tc>
                  <a:txBody>
                    <a:bodyPr/>
                    <a:lstStyle/>
                    <a:p>
                      <a:r>
                        <a:rPr lang="en-US" sz="1800" dirty="0" smtClean="0"/>
                        <a:t>are</a:t>
                      </a:r>
                      <a:endParaRPr lang="en-US" sz="1800"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536522947"/>
                  </a:ext>
                </a:extLst>
              </a:tr>
              <a:tr h="373041">
                <a:tc>
                  <a:txBody>
                    <a:bodyPr/>
                    <a:lstStyle/>
                    <a:p>
                      <a:r>
                        <a:rPr lang="en-US" sz="1800" b="1" dirty="0" smtClean="0"/>
                        <a:t>high</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3108347506"/>
                  </a:ext>
                </a:extLst>
              </a:tr>
              <a:tr h="373041">
                <a:tc>
                  <a:txBody>
                    <a:bodyPr/>
                    <a:lstStyle/>
                    <a:p>
                      <a:r>
                        <a:rPr lang="en-US" sz="1800" b="1" dirty="0" smtClean="0"/>
                        <a:t>waterfall</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1773543904"/>
                  </a:ext>
                </a:extLst>
              </a:tr>
              <a:tr h="373041">
                <a:tc>
                  <a:txBody>
                    <a:bodyPr/>
                    <a:lstStyle/>
                    <a:p>
                      <a:r>
                        <a:rPr lang="en-US" sz="1800" b="1" dirty="0" smtClean="0"/>
                        <a:t>in</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2820205886"/>
                  </a:ext>
                </a:extLst>
              </a:tr>
              <a:tr h="373041">
                <a:tc>
                  <a:txBody>
                    <a:bodyPr/>
                    <a:lstStyle/>
                    <a:p>
                      <a:r>
                        <a:rPr lang="en-US" sz="1800" b="1" dirty="0" smtClean="0"/>
                        <a:t>the</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1922046303"/>
                  </a:ext>
                </a:extLst>
              </a:tr>
              <a:tr h="373041">
                <a:tc>
                  <a:txBody>
                    <a:bodyPr/>
                    <a:lstStyle/>
                    <a:p>
                      <a:r>
                        <a:rPr lang="en-US" sz="1800" b="1" dirty="0" smtClean="0"/>
                        <a:t>united</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293337779"/>
                  </a:ext>
                </a:extLst>
              </a:tr>
              <a:tr h="373041">
                <a:tc>
                  <a:txBody>
                    <a:bodyPr/>
                    <a:lstStyle/>
                    <a:p>
                      <a:r>
                        <a:rPr lang="en-US" sz="1800" b="1" dirty="0" smtClean="0"/>
                        <a:t>states</a:t>
                      </a:r>
                      <a:endParaRPr lang="en-US" sz="1800" b="1" dirty="0"/>
                    </a:p>
                  </a:txBody>
                  <a:tcPr marL="93260" marR="93260" marT="46630" marB="46630"/>
                </a:tc>
                <a:tc>
                  <a:txBody>
                    <a:bodyPr/>
                    <a:lstStyle/>
                    <a:p>
                      <a:r>
                        <a:rPr lang="en-US" sz="1800" dirty="0" smtClean="0"/>
                        <a:t>1</a:t>
                      </a:r>
                    </a:p>
                  </a:txBody>
                  <a:tcPr marL="93260" marR="93260" marT="46630" marB="46630"/>
                </a:tc>
                <a:extLst>
                  <a:ext uri="{0D108BD9-81ED-4DB2-BD59-A6C34878D82A}">
                    <a16:rowId xmlns:a16="http://schemas.microsoft.com/office/drawing/2014/main" val="2181865784"/>
                  </a:ext>
                </a:extLst>
              </a:tr>
            </a:tbl>
          </a:graphicData>
        </a:graphic>
      </p:graphicFrame>
      <p:sp>
        <p:nvSpPr>
          <p:cNvPr id="15" name="Content Placeholder 2"/>
          <p:cNvSpPr txBox="1">
            <a:spLocks/>
          </p:cNvSpPr>
          <p:nvPr/>
        </p:nvSpPr>
        <p:spPr>
          <a:xfrm>
            <a:off x="5684837" y="1523109"/>
            <a:ext cx="4729076" cy="4437962"/>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040" b="0" i="0" u="none" strike="noStrike" kern="1200" cap="none" spc="0" normalizeH="0" baseline="0" noProof="0" dirty="0" smtClean="0">
                <a:ln>
                  <a:noFill/>
                </a:ln>
                <a:gradFill>
                  <a:gsLst>
                    <a:gs pos="1250">
                      <a:srgbClr val="FFFFFF"/>
                    </a:gs>
                    <a:gs pos="100000">
                      <a:srgbClr val="FFFFFF"/>
                    </a:gs>
                  </a:gsLst>
                  <a:lin ang="5400000" scaled="0"/>
                </a:gradFill>
                <a:effectLst/>
                <a:uLnTx/>
                <a:uFillTx/>
                <a:latin typeface="Segoe UI Light"/>
                <a:ea typeface="+mn-ea"/>
                <a:cs typeface="+mn-cs"/>
              </a:rPr>
              <a:t>what are high waterfalls in the united states</a:t>
            </a:r>
            <a:endParaRPr kumimoji="0" lang="en-US" sz="204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endParaRPr>
          </a:p>
        </p:txBody>
      </p:sp>
      <p:graphicFrame>
        <p:nvGraphicFramePr>
          <p:cNvPr id="16" name="Table 15"/>
          <p:cNvGraphicFramePr>
            <a:graphicFrameLocks noGrp="1"/>
          </p:cNvGraphicFramePr>
          <p:nvPr>
            <p:extLst/>
          </p:nvPr>
        </p:nvGraphicFramePr>
        <p:xfrm>
          <a:off x="1112837" y="2353426"/>
          <a:ext cx="3062046" cy="3675800"/>
        </p:xfrm>
        <a:graphic>
          <a:graphicData uri="http://schemas.openxmlformats.org/drawingml/2006/table">
            <a:tbl>
              <a:tblPr firstRow="1" bandRow="1">
                <a:tableStyleId>{5C22544A-7EE6-4342-B048-85BDC9FD1C3A}</a:tableStyleId>
              </a:tblPr>
              <a:tblGrid>
                <a:gridCol w="1551282">
                  <a:extLst>
                    <a:ext uri="{9D8B030D-6E8A-4147-A177-3AD203B41FA5}">
                      <a16:colId xmlns:a16="http://schemas.microsoft.com/office/drawing/2014/main" val="3617326587"/>
                    </a:ext>
                  </a:extLst>
                </a:gridCol>
                <a:gridCol w="1510764">
                  <a:extLst>
                    <a:ext uri="{9D8B030D-6E8A-4147-A177-3AD203B41FA5}">
                      <a16:colId xmlns:a16="http://schemas.microsoft.com/office/drawing/2014/main" val="3698681015"/>
                    </a:ext>
                  </a:extLst>
                </a:gridCol>
              </a:tblGrid>
              <a:tr h="361907">
                <a:tc>
                  <a:txBody>
                    <a:bodyPr/>
                    <a:lstStyle/>
                    <a:p>
                      <a:r>
                        <a:rPr lang="en-US" sz="1800" dirty="0" smtClean="0"/>
                        <a:t>Token</a:t>
                      </a:r>
                      <a:endParaRPr lang="en-US" sz="1800" dirty="0"/>
                    </a:p>
                  </a:txBody>
                  <a:tcPr marL="93260" marR="93260" marT="46630" marB="46630"/>
                </a:tc>
                <a:tc>
                  <a:txBody>
                    <a:bodyPr/>
                    <a:lstStyle/>
                    <a:p>
                      <a:r>
                        <a:rPr lang="en-US" sz="1800" dirty="0" smtClean="0"/>
                        <a:t>Value</a:t>
                      </a:r>
                      <a:endParaRPr lang="en-US" sz="1800" dirty="0"/>
                    </a:p>
                  </a:txBody>
                  <a:tcPr marL="93260" marR="93260" marT="46630" marB="46630"/>
                </a:tc>
                <a:extLst>
                  <a:ext uri="{0D108BD9-81ED-4DB2-BD59-A6C34878D82A}">
                    <a16:rowId xmlns:a16="http://schemas.microsoft.com/office/drawing/2014/main" val="3897059053"/>
                  </a:ext>
                </a:extLst>
              </a:tr>
              <a:tr h="361907">
                <a:tc>
                  <a:txBody>
                    <a:bodyPr/>
                    <a:lstStyle/>
                    <a:p>
                      <a:r>
                        <a:rPr lang="en-US" sz="1800" b="1" dirty="0" smtClean="0"/>
                        <a:t>what</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4012013275"/>
                  </a:ext>
                </a:extLst>
              </a:tr>
              <a:tr h="361907">
                <a:tc>
                  <a:txBody>
                    <a:bodyPr/>
                    <a:lstStyle/>
                    <a:p>
                      <a:r>
                        <a:rPr lang="en-US" sz="1800" dirty="0" smtClean="0"/>
                        <a:t>is</a:t>
                      </a:r>
                      <a:endParaRPr lang="en-US" sz="1800"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536522947"/>
                  </a:ext>
                </a:extLst>
              </a:tr>
              <a:tr h="361907">
                <a:tc>
                  <a:txBody>
                    <a:bodyPr/>
                    <a:lstStyle/>
                    <a:p>
                      <a:r>
                        <a:rPr lang="en-US" sz="1800" b="1" dirty="0" smtClean="0"/>
                        <a:t>the</a:t>
                      </a:r>
                      <a:endParaRPr lang="en-US" sz="1800" b="1" dirty="0"/>
                    </a:p>
                  </a:txBody>
                  <a:tcPr marL="93260" marR="93260" marT="46630" marB="46630"/>
                </a:tc>
                <a:tc>
                  <a:txBody>
                    <a:bodyPr/>
                    <a:lstStyle/>
                    <a:p>
                      <a:r>
                        <a:rPr lang="en-US" sz="1800" dirty="0" smtClean="0"/>
                        <a:t>2</a:t>
                      </a:r>
                      <a:endParaRPr lang="en-US" sz="1800" dirty="0"/>
                    </a:p>
                  </a:txBody>
                  <a:tcPr marL="93260" marR="93260" marT="46630" marB="46630"/>
                </a:tc>
                <a:extLst>
                  <a:ext uri="{0D108BD9-81ED-4DB2-BD59-A6C34878D82A}">
                    <a16:rowId xmlns:a16="http://schemas.microsoft.com/office/drawing/2014/main" val="3108347506"/>
                  </a:ext>
                </a:extLst>
              </a:tr>
              <a:tr h="361907">
                <a:tc>
                  <a:txBody>
                    <a:bodyPr/>
                    <a:lstStyle/>
                    <a:p>
                      <a:r>
                        <a:rPr lang="en-US" sz="1800" b="1" dirty="0" smtClean="0"/>
                        <a:t>high</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1773543904"/>
                  </a:ext>
                </a:extLst>
              </a:tr>
              <a:tr h="361907">
                <a:tc>
                  <a:txBody>
                    <a:bodyPr/>
                    <a:lstStyle/>
                    <a:p>
                      <a:r>
                        <a:rPr lang="en-US" sz="1800" b="1" dirty="0" smtClean="0"/>
                        <a:t>waterfall</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2820205886"/>
                  </a:ext>
                </a:extLst>
              </a:tr>
              <a:tr h="361907">
                <a:tc>
                  <a:txBody>
                    <a:bodyPr/>
                    <a:lstStyle/>
                    <a:p>
                      <a:r>
                        <a:rPr lang="en-US" sz="1800" b="1" dirty="0" smtClean="0"/>
                        <a:t>in</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1922046303"/>
                  </a:ext>
                </a:extLst>
              </a:tr>
              <a:tr h="361907">
                <a:tc>
                  <a:txBody>
                    <a:bodyPr/>
                    <a:lstStyle/>
                    <a:p>
                      <a:r>
                        <a:rPr lang="en-US" sz="1800" b="1" dirty="0" smtClean="0"/>
                        <a:t>united</a:t>
                      </a:r>
                      <a:endParaRPr lang="en-US" sz="1800" b="1" dirty="0"/>
                    </a:p>
                  </a:txBody>
                  <a:tcPr marL="93260" marR="93260" marT="46630" marB="46630"/>
                </a:tc>
                <a:tc>
                  <a:txBody>
                    <a:bodyPr/>
                    <a:lstStyle/>
                    <a:p>
                      <a:r>
                        <a:rPr lang="en-US" sz="1800" dirty="0" smtClean="0"/>
                        <a:t>1</a:t>
                      </a:r>
                    </a:p>
                  </a:txBody>
                  <a:tcPr marL="93260" marR="93260" marT="46630" marB="46630"/>
                </a:tc>
                <a:extLst>
                  <a:ext uri="{0D108BD9-81ED-4DB2-BD59-A6C34878D82A}">
                    <a16:rowId xmlns:a16="http://schemas.microsoft.com/office/drawing/2014/main" val="2181865784"/>
                  </a:ext>
                </a:extLst>
              </a:tr>
              <a:tr h="361907">
                <a:tc>
                  <a:txBody>
                    <a:bodyPr/>
                    <a:lstStyle/>
                    <a:p>
                      <a:r>
                        <a:rPr lang="en-US" sz="1800" b="1" dirty="0" smtClean="0"/>
                        <a:t>states</a:t>
                      </a:r>
                      <a:endParaRPr lang="en-US" sz="1800" b="1" dirty="0"/>
                    </a:p>
                  </a:txBody>
                  <a:tcPr marL="93260" marR="93260" marT="46630" marB="46630"/>
                </a:tc>
                <a:tc>
                  <a:txBody>
                    <a:bodyPr/>
                    <a:lstStyle/>
                    <a:p>
                      <a:r>
                        <a:rPr lang="en-US" sz="1800" dirty="0" smtClean="0"/>
                        <a:t>1</a:t>
                      </a:r>
                    </a:p>
                  </a:txBody>
                  <a:tcPr marL="93260" marR="93260" marT="46630" marB="46630"/>
                </a:tc>
                <a:extLst>
                  <a:ext uri="{0D108BD9-81ED-4DB2-BD59-A6C34878D82A}">
                    <a16:rowId xmlns:a16="http://schemas.microsoft.com/office/drawing/2014/main" val="3243870130"/>
                  </a:ext>
                </a:extLst>
              </a:tr>
              <a:tr h="361907">
                <a:tc>
                  <a:txBody>
                    <a:bodyPr/>
                    <a:lstStyle/>
                    <a:p>
                      <a:r>
                        <a:rPr lang="en-US" sz="1800" dirty="0" smtClean="0"/>
                        <a:t>?</a:t>
                      </a:r>
                      <a:endParaRPr lang="en-US" sz="1800" dirty="0"/>
                    </a:p>
                  </a:txBody>
                  <a:tcPr marL="93260" marR="93260" marT="46630" marB="46630"/>
                </a:tc>
                <a:tc>
                  <a:txBody>
                    <a:bodyPr/>
                    <a:lstStyle/>
                    <a:p>
                      <a:r>
                        <a:rPr lang="en-US" sz="1800" dirty="0" smtClean="0"/>
                        <a:t>1</a:t>
                      </a:r>
                    </a:p>
                  </a:txBody>
                  <a:tcPr marL="93260" marR="93260" marT="46630" marB="46630"/>
                </a:tc>
                <a:extLst>
                  <a:ext uri="{0D108BD9-81ED-4DB2-BD59-A6C34878D82A}">
                    <a16:rowId xmlns:a16="http://schemas.microsoft.com/office/drawing/2014/main" val="1532480683"/>
                  </a:ext>
                </a:extLst>
              </a:tr>
            </a:tbl>
          </a:graphicData>
        </a:graphic>
      </p:graphicFrame>
      <mc:AlternateContent xmlns:mc="http://schemas.openxmlformats.org/markup-compatibility/2006" xmlns:a14="http://schemas.microsoft.com/office/drawing/2010/main">
        <mc:Choice Requires="a14">
          <p:sp>
            <p:nvSpPr>
              <p:cNvPr id="17" name="TextBox 16"/>
              <p:cNvSpPr txBox="1"/>
              <p:nvPr/>
            </p:nvSpPr>
            <p:spPr>
              <a:xfrm>
                <a:off x="130735" y="3484309"/>
                <a:ext cx="1109409" cy="640363"/>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4080"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ctrlPr>
                        </m:sSubPr>
                        <m:e>
                          <m:r>
                            <a:rPr kumimoji="0" lang="en-US" sz="4080"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𝑣</m:t>
                          </m:r>
                        </m:e>
                        <m:sub>
                          <m:r>
                            <a:rPr kumimoji="0" lang="en-US" sz="4080"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1</m:t>
                          </m:r>
                        </m:sub>
                      </m:sSub>
                    </m:oMath>
                  </m:oMathPara>
                </a14:m>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130735" y="3484309"/>
                <a:ext cx="1109409" cy="64036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962783" y="6425172"/>
                <a:ext cx="2020641" cy="439479"/>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5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𝑆𝑒𝑣𝑒𝑛</m:t>
                      </m:r>
                      <m:r>
                        <a:rPr kumimoji="0" lang="en-US" sz="285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 </m:t>
                      </m:r>
                      <m:r>
                        <a:rPr kumimoji="0" lang="en-US" sz="285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𝑡𝑜𝑘𝑒𝑛𝑠</m:t>
                      </m:r>
                      <m:r>
                        <a:rPr kumimoji="0" lang="en-US" sz="285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 </m:t>
                      </m:r>
                      <m:r>
                        <a:rPr kumimoji="0" lang="en-US" sz="285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𝑎𝑟𝑒</m:t>
                      </m:r>
                      <m:r>
                        <a:rPr kumimoji="0" lang="en-US" sz="285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 </m:t>
                      </m:r>
                      <m:r>
                        <a:rPr kumimoji="0" lang="en-US" sz="285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𝑠h𝑎𝑟𝑒𝑑</m:t>
                      </m:r>
                      <m:r>
                        <a:rPr kumimoji="0" lang="en-US" sz="285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 </m:t>
                      </m:r>
                    </m:oMath>
                  </m:oMathPara>
                </a14:m>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4962783" y="6425172"/>
                <a:ext cx="2020641" cy="439479"/>
              </a:xfrm>
              <a:prstGeom prst="rect">
                <a:avLst/>
              </a:prstGeom>
              <a:blipFill>
                <a:blip r:embed="rId3"/>
                <a:stretch>
                  <a:fillRect r="-101506"/>
                </a:stretch>
              </a:blipFill>
            </p:spPr>
            <p:txBody>
              <a:bodyPr/>
              <a:lstStyle/>
              <a:p>
                <a:r>
                  <a:rPr lang="en-US">
                    <a:noFill/>
                  </a:rPr>
                  <a:t> </a:t>
                </a:r>
              </a:p>
            </p:txBody>
          </p:sp>
        </mc:Fallback>
      </mc:AlternateContent>
    </p:spTree>
    <p:extLst>
      <p:ext uri="{BB962C8B-B14F-4D97-AF65-F5344CB8AC3E}">
        <p14:creationId xmlns:p14="http://schemas.microsoft.com/office/powerpoint/2010/main" val="401103631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Stemming/lemmatization/base forms </a:t>
            </a:r>
            <a:endParaRPr lang="en-US" dirty="0"/>
          </a:p>
        </p:txBody>
      </p:sp>
      <p:graphicFrame>
        <p:nvGraphicFramePr>
          <p:cNvPr id="4" name="Table 3"/>
          <p:cNvGraphicFramePr>
            <a:graphicFrameLocks noGrp="1"/>
          </p:cNvGraphicFramePr>
          <p:nvPr>
            <p:extLst/>
          </p:nvPr>
        </p:nvGraphicFramePr>
        <p:xfrm>
          <a:off x="726239" y="2278062"/>
          <a:ext cx="3989469" cy="1865208"/>
        </p:xfrm>
        <a:graphic>
          <a:graphicData uri="http://schemas.openxmlformats.org/drawingml/2006/table">
            <a:tbl>
              <a:tblPr firstRow="1" bandRow="1">
                <a:tableStyleId>{00A15C55-8517-42AA-B614-E9B94910E393}</a:tableStyleId>
              </a:tblPr>
              <a:tblGrid>
                <a:gridCol w="1955876">
                  <a:extLst>
                    <a:ext uri="{9D8B030D-6E8A-4147-A177-3AD203B41FA5}">
                      <a16:colId xmlns:a16="http://schemas.microsoft.com/office/drawing/2014/main" val="4131632339"/>
                    </a:ext>
                  </a:extLst>
                </a:gridCol>
                <a:gridCol w="2033593">
                  <a:extLst>
                    <a:ext uri="{9D8B030D-6E8A-4147-A177-3AD203B41FA5}">
                      <a16:colId xmlns:a16="http://schemas.microsoft.com/office/drawing/2014/main" val="3961302865"/>
                    </a:ext>
                  </a:extLst>
                </a:gridCol>
              </a:tblGrid>
              <a:tr h="466302">
                <a:tc>
                  <a:txBody>
                    <a:bodyPr/>
                    <a:lstStyle/>
                    <a:p>
                      <a:r>
                        <a:rPr lang="en-US" sz="2400" dirty="0" smtClean="0"/>
                        <a:t>Word</a:t>
                      </a:r>
                      <a:endParaRPr lang="en-US" sz="2400" dirty="0"/>
                    </a:p>
                  </a:txBody>
                  <a:tcPr marL="93260" marR="93260" marT="46630" marB="46630"/>
                </a:tc>
                <a:tc>
                  <a:txBody>
                    <a:bodyPr/>
                    <a:lstStyle/>
                    <a:p>
                      <a:r>
                        <a:rPr lang="en-US" sz="2400" dirty="0" smtClean="0"/>
                        <a:t>elaborately</a:t>
                      </a:r>
                      <a:endParaRPr lang="en-US" sz="2400" dirty="0"/>
                    </a:p>
                  </a:txBody>
                  <a:tcPr marL="93260" marR="93260" marT="46630" marB="46630"/>
                </a:tc>
                <a:extLst>
                  <a:ext uri="{0D108BD9-81ED-4DB2-BD59-A6C34878D82A}">
                    <a16:rowId xmlns:a16="http://schemas.microsoft.com/office/drawing/2014/main" val="3102273802"/>
                  </a:ext>
                </a:extLst>
              </a:tr>
              <a:tr h="466302">
                <a:tc>
                  <a:txBody>
                    <a:bodyPr/>
                    <a:lstStyle/>
                    <a:p>
                      <a:r>
                        <a:rPr lang="en-US" sz="2400" dirty="0" smtClean="0"/>
                        <a:t>Lemma</a:t>
                      </a:r>
                      <a:endParaRPr lang="en-US" sz="2400" dirty="0"/>
                    </a:p>
                  </a:txBody>
                  <a:tcPr marL="93260" marR="93260" marT="46630" marB="46630"/>
                </a:tc>
                <a:tc>
                  <a:txBody>
                    <a:bodyPr/>
                    <a:lstStyle/>
                    <a:p>
                      <a:r>
                        <a:rPr lang="en-US" sz="2400" dirty="0" smtClean="0"/>
                        <a:t>elaborately</a:t>
                      </a:r>
                      <a:endParaRPr lang="en-US" sz="2400" dirty="0"/>
                    </a:p>
                  </a:txBody>
                  <a:tcPr marL="93260" marR="93260" marT="46630" marB="46630"/>
                </a:tc>
                <a:extLst>
                  <a:ext uri="{0D108BD9-81ED-4DB2-BD59-A6C34878D82A}">
                    <a16:rowId xmlns:a16="http://schemas.microsoft.com/office/drawing/2014/main" val="2113505138"/>
                  </a:ext>
                </a:extLst>
              </a:tr>
              <a:tr h="466302">
                <a:tc>
                  <a:txBody>
                    <a:bodyPr/>
                    <a:lstStyle/>
                    <a:p>
                      <a:r>
                        <a:rPr lang="en-US" sz="2400" dirty="0" smtClean="0"/>
                        <a:t>Base Form</a:t>
                      </a:r>
                      <a:endParaRPr lang="en-US" sz="2400" dirty="0"/>
                    </a:p>
                  </a:txBody>
                  <a:tcPr marL="93260" marR="93260" marT="46630" marB="46630"/>
                </a:tc>
                <a:tc>
                  <a:txBody>
                    <a:bodyPr/>
                    <a:lstStyle/>
                    <a:p>
                      <a:r>
                        <a:rPr lang="en-US" sz="2400" dirty="0" smtClean="0"/>
                        <a:t>elaborate</a:t>
                      </a:r>
                      <a:endParaRPr lang="en-US" sz="2400" dirty="0"/>
                    </a:p>
                  </a:txBody>
                  <a:tcPr marL="93260" marR="93260" marT="46630" marB="46630"/>
                </a:tc>
                <a:extLst>
                  <a:ext uri="{0D108BD9-81ED-4DB2-BD59-A6C34878D82A}">
                    <a16:rowId xmlns:a16="http://schemas.microsoft.com/office/drawing/2014/main" val="1389239882"/>
                  </a:ext>
                </a:extLst>
              </a:tr>
              <a:tr h="466302">
                <a:tc>
                  <a:txBody>
                    <a:bodyPr/>
                    <a:lstStyle/>
                    <a:p>
                      <a:r>
                        <a:rPr lang="en-US" sz="2400" dirty="0" smtClean="0"/>
                        <a:t>Stem</a:t>
                      </a:r>
                      <a:endParaRPr lang="en-US" sz="2400" dirty="0"/>
                    </a:p>
                  </a:txBody>
                  <a:tcPr marL="93260" marR="93260" marT="46630" marB="46630"/>
                </a:tc>
                <a:tc>
                  <a:txBody>
                    <a:bodyPr/>
                    <a:lstStyle/>
                    <a:p>
                      <a:r>
                        <a:rPr lang="en-US" sz="2400" dirty="0" err="1" smtClean="0"/>
                        <a:t>elabor</a:t>
                      </a:r>
                      <a:endParaRPr lang="en-US" sz="2400" dirty="0"/>
                    </a:p>
                  </a:txBody>
                  <a:tcPr marL="93260" marR="93260" marT="46630" marB="46630"/>
                </a:tc>
                <a:extLst>
                  <a:ext uri="{0D108BD9-81ED-4DB2-BD59-A6C34878D82A}">
                    <a16:rowId xmlns:a16="http://schemas.microsoft.com/office/drawing/2014/main" val="1024862418"/>
                  </a:ext>
                </a:extLst>
              </a:tr>
            </a:tbl>
          </a:graphicData>
        </a:graphic>
      </p:graphicFrame>
      <p:graphicFrame>
        <p:nvGraphicFramePr>
          <p:cNvPr id="5" name="Table 4"/>
          <p:cNvGraphicFramePr>
            <a:graphicFrameLocks noGrp="1"/>
          </p:cNvGraphicFramePr>
          <p:nvPr>
            <p:extLst/>
          </p:nvPr>
        </p:nvGraphicFramePr>
        <p:xfrm>
          <a:off x="5402209" y="2278062"/>
          <a:ext cx="3989469" cy="1865208"/>
        </p:xfrm>
        <a:graphic>
          <a:graphicData uri="http://schemas.openxmlformats.org/drawingml/2006/table">
            <a:tbl>
              <a:tblPr firstRow="1" bandRow="1">
                <a:tableStyleId>{00A15C55-8517-42AA-B614-E9B94910E393}</a:tableStyleId>
              </a:tblPr>
              <a:tblGrid>
                <a:gridCol w="1955876">
                  <a:extLst>
                    <a:ext uri="{9D8B030D-6E8A-4147-A177-3AD203B41FA5}">
                      <a16:colId xmlns:a16="http://schemas.microsoft.com/office/drawing/2014/main" val="4131632339"/>
                    </a:ext>
                  </a:extLst>
                </a:gridCol>
                <a:gridCol w="2033593">
                  <a:extLst>
                    <a:ext uri="{9D8B030D-6E8A-4147-A177-3AD203B41FA5}">
                      <a16:colId xmlns:a16="http://schemas.microsoft.com/office/drawing/2014/main" val="3961302865"/>
                    </a:ext>
                  </a:extLst>
                </a:gridCol>
              </a:tblGrid>
              <a:tr h="466302">
                <a:tc>
                  <a:txBody>
                    <a:bodyPr/>
                    <a:lstStyle/>
                    <a:p>
                      <a:r>
                        <a:rPr lang="en-US" sz="2400" dirty="0" smtClean="0"/>
                        <a:t>Word</a:t>
                      </a:r>
                      <a:endParaRPr lang="en-US" sz="2400" dirty="0"/>
                    </a:p>
                  </a:txBody>
                  <a:tcPr marL="93260" marR="93260" marT="46630" marB="46630"/>
                </a:tc>
                <a:tc>
                  <a:txBody>
                    <a:bodyPr/>
                    <a:lstStyle/>
                    <a:p>
                      <a:r>
                        <a:rPr lang="en-US" sz="2400" dirty="0" smtClean="0"/>
                        <a:t>elaborate</a:t>
                      </a:r>
                      <a:endParaRPr lang="en-US" sz="2400" dirty="0"/>
                    </a:p>
                  </a:txBody>
                  <a:tcPr marL="93260" marR="93260" marT="46630" marB="46630"/>
                </a:tc>
                <a:extLst>
                  <a:ext uri="{0D108BD9-81ED-4DB2-BD59-A6C34878D82A}">
                    <a16:rowId xmlns:a16="http://schemas.microsoft.com/office/drawing/2014/main" val="3102273802"/>
                  </a:ext>
                </a:extLst>
              </a:tr>
              <a:tr h="466302">
                <a:tc>
                  <a:txBody>
                    <a:bodyPr/>
                    <a:lstStyle/>
                    <a:p>
                      <a:r>
                        <a:rPr lang="en-US" sz="2400" dirty="0" smtClean="0"/>
                        <a:t>Lemma</a:t>
                      </a:r>
                      <a:endParaRPr lang="en-US" sz="2400" dirty="0"/>
                    </a:p>
                  </a:txBody>
                  <a:tcPr marL="93260" marR="93260" marT="46630" marB="46630"/>
                </a:tc>
                <a:tc>
                  <a:txBody>
                    <a:bodyPr/>
                    <a:lstStyle/>
                    <a:p>
                      <a:r>
                        <a:rPr lang="en-US" sz="2400" dirty="0" smtClean="0"/>
                        <a:t>elaborate</a:t>
                      </a:r>
                      <a:endParaRPr lang="en-US" sz="2400" dirty="0"/>
                    </a:p>
                  </a:txBody>
                  <a:tcPr marL="93260" marR="93260" marT="46630" marB="46630"/>
                </a:tc>
                <a:extLst>
                  <a:ext uri="{0D108BD9-81ED-4DB2-BD59-A6C34878D82A}">
                    <a16:rowId xmlns:a16="http://schemas.microsoft.com/office/drawing/2014/main" val="2113505138"/>
                  </a:ext>
                </a:extLst>
              </a:tr>
              <a:tr h="466302">
                <a:tc>
                  <a:txBody>
                    <a:bodyPr/>
                    <a:lstStyle/>
                    <a:p>
                      <a:r>
                        <a:rPr lang="en-US" sz="2400" dirty="0" smtClean="0"/>
                        <a:t>Base Form</a:t>
                      </a:r>
                      <a:endParaRPr lang="en-US" sz="2400" dirty="0"/>
                    </a:p>
                  </a:txBody>
                  <a:tcPr marL="93260" marR="93260" marT="46630" marB="46630"/>
                </a:tc>
                <a:tc>
                  <a:txBody>
                    <a:bodyPr/>
                    <a:lstStyle/>
                    <a:p>
                      <a:r>
                        <a:rPr lang="en-US" sz="2400" dirty="0" smtClean="0"/>
                        <a:t>elaborate</a:t>
                      </a:r>
                      <a:endParaRPr lang="en-US" sz="2400" dirty="0"/>
                    </a:p>
                  </a:txBody>
                  <a:tcPr marL="93260" marR="93260" marT="46630" marB="46630"/>
                </a:tc>
                <a:extLst>
                  <a:ext uri="{0D108BD9-81ED-4DB2-BD59-A6C34878D82A}">
                    <a16:rowId xmlns:a16="http://schemas.microsoft.com/office/drawing/2014/main" val="1389239882"/>
                  </a:ext>
                </a:extLst>
              </a:tr>
              <a:tr h="466302">
                <a:tc>
                  <a:txBody>
                    <a:bodyPr/>
                    <a:lstStyle/>
                    <a:p>
                      <a:r>
                        <a:rPr lang="en-US" sz="2400" dirty="0" smtClean="0"/>
                        <a:t>Stem</a:t>
                      </a:r>
                      <a:endParaRPr lang="en-US" sz="2400" dirty="0"/>
                    </a:p>
                  </a:txBody>
                  <a:tcPr marL="93260" marR="93260" marT="46630" marB="46630"/>
                </a:tc>
                <a:tc>
                  <a:txBody>
                    <a:bodyPr/>
                    <a:lstStyle/>
                    <a:p>
                      <a:r>
                        <a:rPr lang="en-US" sz="2400" dirty="0" err="1" smtClean="0"/>
                        <a:t>elabor</a:t>
                      </a:r>
                      <a:endParaRPr lang="en-US" sz="2400" dirty="0"/>
                    </a:p>
                  </a:txBody>
                  <a:tcPr marL="93260" marR="93260" marT="46630" marB="46630"/>
                </a:tc>
                <a:extLst>
                  <a:ext uri="{0D108BD9-81ED-4DB2-BD59-A6C34878D82A}">
                    <a16:rowId xmlns:a16="http://schemas.microsoft.com/office/drawing/2014/main" val="1024862418"/>
                  </a:ext>
                </a:extLst>
              </a:tr>
            </a:tbl>
          </a:graphicData>
        </a:graphic>
      </p:graphicFrame>
      <p:sp>
        <p:nvSpPr>
          <p:cNvPr id="6" name="Rectangle 5"/>
          <p:cNvSpPr/>
          <p:nvPr/>
        </p:nvSpPr>
        <p:spPr>
          <a:xfrm>
            <a:off x="711316" y="4792984"/>
            <a:ext cx="11497321" cy="830997"/>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FFF"/>
                </a:solidFill>
                <a:effectLst/>
                <a:uLnTx/>
                <a:uFillTx/>
                <a:latin typeface="Segoe UI"/>
                <a:ea typeface="+mn-ea"/>
                <a:cs typeface="+mn-cs"/>
              </a:rPr>
              <a:t>Different definitions of related forms of words (stemming, lemmatization, and derivational morphology)</a:t>
            </a:r>
            <a:endParaRPr kumimoji="0" lang="en-US" sz="24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7" name="Picture 2" descr="MSR SPL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768" y="5855686"/>
            <a:ext cx="1180024" cy="44424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810349" y="5855686"/>
            <a:ext cx="6359837" cy="478376"/>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FFFFFF"/>
                </a:solidFill>
                <a:effectLst/>
                <a:uLnTx/>
                <a:uFillTx/>
                <a:latin typeface="Segoe UI"/>
                <a:ea typeface="+mn-ea"/>
                <a:cs typeface="+mn-cs"/>
              </a:rPr>
              <a:t>Analyzers: Lemmas, Base Forms, Stemmer </a:t>
            </a:r>
          </a:p>
        </p:txBody>
      </p:sp>
      <p:sp>
        <p:nvSpPr>
          <p:cNvPr id="9" name="TextBox 8"/>
          <p:cNvSpPr txBox="1"/>
          <p:nvPr/>
        </p:nvSpPr>
        <p:spPr>
          <a:xfrm>
            <a:off x="1036071" y="6441211"/>
            <a:ext cx="732573" cy="382308"/>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NLTK</a:t>
            </a:r>
          </a:p>
        </p:txBody>
      </p:sp>
    </p:spTree>
    <p:extLst>
      <p:ext uri="{BB962C8B-B14F-4D97-AF65-F5344CB8AC3E}">
        <p14:creationId xmlns:p14="http://schemas.microsoft.com/office/powerpoint/2010/main" val="12025221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Stemming/lemmatization/base forms </a:t>
            </a:r>
            <a:endParaRPr lang="en-US" dirty="0"/>
          </a:p>
        </p:txBody>
      </p:sp>
      <p:graphicFrame>
        <p:nvGraphicFramePr>
          <p:cNvPr id="8" name="Table 7"/>
          <p:cNvGraphicFramePr>
            <a:graphicFrameLocks noGrp="1"/>
          </p:cNvGraphicFramePr>
          <p:nvPr>
            <p:extLst/>
          </p:nvPr>
        </p:nvGraphicFramePr>
        <p:xfrm>
          <a:off x="726239" y="2577863"/>
          <a:ext cx="3989469" cy="1865208"/>
        </p:xfrm>
        <a:graphic>
          <a:graphicData uri="http://schemas.openxmlformats.org/drawingml/2006/table">
            <a:tbl>
              <a:tblPr firstRow="1" bandRow="1">
                <a:tableStyleId>{00A15C55-8517-42AA-B614-E9B94910E393}</a:tableStyleId>
              </a:tblPr>
              <a:tblGrid>
                <a:gridCol w="1955876">
                  <a:extLst>
                    <a:ext uri="{9D8B030D-6E8A-4147-A177-3AD203B41FA5}">
                      <a16:colId xmlns:a16="http://schemas.microsoft.com/office/drawing/2014/main" val="4131632339"/>
                    </a:ext>
                  </a:extLst>
                </a:gridCol>
                <a:gridCol w="2033593">
                  <a:extLst>
                    <a:ext uri="{9D8B030D-6E8A-4147-A177-3AD203B41FA5}">
                      <a16:colId xmlns:a16="http://schemas.microsoft.com/office/drawing/2014/main" val="3961302865"/>
                    </a:ext>
                  </a:extLst>
                </a:gridCol>
              </a:tblGrid>
              <a:tr h="466302">
                <a:tc>
                  <a:txBody>
                    <a:bodyPr/>
                    <a:lstStyle/>
                    <a:p>
                      <a:r>
                        <a:rPr lang="en-US" sz="2400" dirty="0" smtClean="0"/>
                        <a:t>Word</a:t>
                      </a:r>
                      <a:endParaRPr lang="en-US" sz="2400" dirty="0"/>
                    </a:p>
                  </a:txBody>
                  <a:tcPr marL="93260" marR="93260" marT="46630" marB="46630"/>
                </a:tc>
                <a:tc>
                  <a:txBody>
                    <a:bodyPr/>
                    <a:lstStyle/>
                    <a:p>
                      <a:r>
                        <a:rPr lang="en-US" sz="2400" dirty="0" smtClean="0"/>
                        <a:t>movement</a:t>
                      </a:r>
                      <a:endParaRPr lang="en-US" sz="2400" dirty="0"/>
                    </a:p>
                  </a:txBody>
                  <a:tcPr marL="93260" marR="93260" marT="46630" marB="46630"/>
                </a:tc>
                <a:extLst>
                  <a:ext uri="{0D108BD9-81ED-4DB2-BD59-A6C34878D82A}">
                    <a16:rowId xmlns:a16="http://schemas.microsoft.com/office/drawing/2014/main" val="3102273802"/>
                  </a:ext>
                </a:extLst>
              </a:tr>
              <a:tr h="466302">
                <a:tc>
                  <a:txBody>
                    <a:bodyPr/>
                    <a:lstStyle/>
                    <a:p>
                      <a:r>
                        <a:rPr lang="en-US" sz="2400" dirty="0" smtClean="0"/>
                        <a:t>Lemma</a:t>
                      </a:r>
                      <a:endParaRPr lang="en-US" sz="2400" dirty="0"/>
                    </a:p>
                  </a:txBody>
                  <a:tcPr marL="93260" marR="93260" marT="46630" marB="46630"/>
                </a:tc>
                <a:tc>
                  <a:txBody>
                    <a:bodyPr/>
                    <a:lstStyle/>
                    <a:p>
                      <a:r>
                        <a:rPr lang="en-US" sz="2400" dirty="0" smtClean="0"/>
                        <a:t>movement</a:t>
                      </a:r>
                      <a:endParaRPr lang="en-US" sz="2400" dirty="0"/>
                    </a:p>
                  </a:txBody>
                  <a:tcPr marL="93260" marR="93260" marT="46630" marB="46630"/>
                </a:tc>
                <a:extLst>
                  <a:ext uri="{0D108BD9-81ED-4DB2-BD59-A6C34878D82A}">
                    <a16:rowId xmlns:a16="http://schemas.microsoft.com/office/drawing/2014/main" val="2113505138"/>
                  </a:ext>
                </a:extLst>
              </a:tr>
              <a:tr h="466302">
                <a:tc>
                  <a:txBody>
                    <a:bodyPr/>
                    <a:lstStyle/>
                    <a:p>
                      <a:r>
                        <a:rPr lang="en-US" sz="2400" dirty="0" smtClean="0"/>
                        <a:t>Base Form</a:t>
                      </a:r>
                      <a:endParaRPr lang="en-US" sz="2400" dirty="0"/>
                    </a:p>
                  </a:txBody>
                  <a:tcPr marL="93260" marR="93260" marT="46630" marB="46630"/>
                </a:tc>
                <a:tc>
                  <a:txBody>
                    <a:bodyPr/>
                    <a:lstStyle/>
                    <a:p>
                      <a:r>
                        <a:rPr lang="en-US" sz="2400" dirty="0" smtClean="0"/>
                        <a:t>move</a:t>
                      </a:r>
                      <a:endParaRPr lang="en-US" sz="2400" dirty="0"/>
                    </a:p>
                  </a:txBody>
                  <a:tcPr marL="93260" marR="93260" marT="46630" marB="46630"/>
                </a:tc>
                <a:extLst>
                  <a:ext uri="{0D108BD9-81ED-4DB2-BD59-A6C34878D82A}">
                    <a16:rowId xmlns:a16="http://schemas.microsoft.com/office/drawing/2014/main" val="1389239882"/>
                  </a:ext>
                </a:extLst>
              </a:tr>
              <a:tr h="466302">
                <a:tc>
                  <a:txBody>
                    <a:bodyPr/>
                    <a:lstStyle/>
                    <a:p>
                      <a:r>
                        <a:rPr lang="en-US" sz="2400" dirty="0" smtClean="0"/>
                        <a:t>Stem</a:t>
                      </a:r>
                      <a:endParaRPr lang="en-US" sz="2400" dirty="0"/>
                    </a:p>
                  </a:txBody>
                  <a:tcPr marL="93260" marR="93260" marT="46630" marB="46630"/>
                </a:tc>
                <a:tc>
                  <a:txBody>
                    <a:bodyPr/>
                    <a:lstStyle/>
                    <a:p>
                      <a:r>
                        <a:rPr lang="en-US" sz="2400" dirty="0" smtClean="0"/>
                        <a:t>movement</a:t>
                      </a:r>
                      <a:endParaRPr lang="en-US" sz="2400" dirty="0"/>
                    </a:p>
                  </a:txBody>
                  <a:tcPr marL="93260" marR="93260" marT="46630" marB="46630"/>
                </a:tc>
                <a:extLst>
                  <a:ext uri="{0D108BD9-81ED-4DB2-BD59-A6C34878D82A}">
                    <a16:rowId xmlns:a16="http://schemas.microsoft.com/office/drawing/2014/main" val="1024862418"/>
                  </a:ext>
                </a:extLst>
              </a:tr>
            </a:tbl>
          </a:graphicData>
        </a:graphic>
      </p:graphicFrame>
      <p:graphicFrame>
        <p:nvGraphicFramePr>
          <p:cNvPr id="9" name="Table 8"/>
          <p:cNvGraphicFramePr>
            <a:graphicFrameLocks noGrp="1"/>
          </p:cNvGraphicFramePr>
          <p:nvPr>
            <p:extLst/>
          </p:nvPr>
        </p:nvGraphicFramePr>
        <p:xfrm>
          <a:off x="5408685" y="2577863"/>
          <a:ext cx="3989469" cy="1865208"/>
        </p:xfrm>
        <a:graphic>
          <a:graphicData uri="http://schemas.openxmlformats.org/drawingml/2006/table">
            <a:tbl>
              <a:tblPr firstRow="1" bandRow="1">
                <a:tableStyleId>{00A15C55-8517-42AA-B614-E9B94910E393}</a:tableStyleId>
              </a:tblPr>
              <a:tblGrid>
                <a:gridCol w="1955876">
                  <a:extLst>
                    <a:ext uri="{9D8B030D-6E8A-4147-A177-3AD203B41FA5}">
                      <a16:colId xmlns:a16="http://schemas.microsoft.com/office/drawing/2014/main" val="4131632339"/>
                    </a:ext>
                  </a:extLst>
                </a:gridCol>
                <a:gridCol w="2033593">
                  <a:extLst>
                    <a:ext uri="{9D8B030D-6E8A-4147-A177-3AD203B41FA5}">
                      <a16:colId xmlns:a16="http://schemas.microsoft.com/office/drawing/2014/main" val="3961302865"/>
                    </a:ext>
                  </a:extLst>
                </a:gridCol>
              </a:tblGrid>
              <a:tr h="466302">
                <a:tc>
                  <a:txBody>
                    <a:bodyPr/>
                    <a:lstStyle/>
                    <a:p>
                      <a:r>
                        <a:rPr lang="en-US" sz="2400" dirty="0" smtClean="0"/>
                        <a:t>Word</a:t>
                      </a:r>
                      <a:endParaRPr lang="en-US" sz="2400" dirty="0"/>
                    </a:p>
                  </a:txBody>
                  <a:tcPr marL="93260" marR="93260" marT="46630" marB="46630"/>
                </a:tc>
                <a:tc>
                  <a:txBody>
                    <a:bodyPr/>
                    <a:lstStyle/>
                    <a:p>
                      <a:r>
                        <a:rPr lang="en-US" sz="2400" dirty="0" smtClean="0"/>
                        <a:t>moving</a:t>
                      </a:r>
                      <a:endParaRPr lang="en-US" sz="2400" dirty="0"/>
                    </a:p>
                  </a:txBody>
                  <a:tcPr marL="93260" marR="93260" marT="46630" marB="46630"/>
                </a:tc>
                <a:extLst>
                  <a:ext uri="{0D108BD9-81ED-4DB2-BD59-A6C34878D82A}">
                    <a16:rowId xmlns:a16="http://schemas.microsoft.com/office/drawing/2014/main" val="3102273802"/>
                  </a:ext>
                </a:extLst>
              </a:tr>
              <a:tr h="466302">
                <a:tc>
                  <a:txBody>
                    <a:bodyPr/>
                    <a:lstStyle/>
                    <a:p>
                      <a:r>
                        <a:rPr lang="en-US" sz="2400" dirty="0" smtClean="0"/>
                        <a:t>Lemma</a:t>
                      </a:r>
                      <a:endParaRPr lang="en-US" sz="2400" dirty="0"/>
                    </a:p>
                  </a:txBody>
                  <a:tcPr marL="93260" marR="93260" marT="46630" marB="46630"/>
                </a:tc>
                <a:tc>
                  <a:txBody>
                    <a:bodyPr/>
                    <a:lstStyle/>
                    <a:p>
                      <a:r>
                        <a:rPr lang="en-US" sz="2400" dirty="0" smtClean="0"/>
                        <a:t>move</a:t>
                      </a:r>
                      <a:endParaRPr lang="en-US" sz="2400" dirty="0"/>
                    </a:p>
                  </a:txBody>
                  <a:tcPr marL="93260" marR="93260" marT="46630" marB="46630"/>
                </a:tc>
                <a:extLst>
                  <a:ext uri="{0D108BD9-81ED-4DB2-BD59-A6C34878D82A}">
                    <a16:rowId xmlns:a16="http://schemas.microsoft.com/office/drawing/2014/main" val="2113505138"/>
                  </a:ext>
                </a:extLst>
              </a:tr>
              <a:tr h="466302">
                <a:tc>
                  <a:txBody>
                    <a:bodyPr/>
                    <a:lstStyle/>
                    <a:p>
                      <a:r>
                        <a:rPr lang="en-US" sz="2400" dirty="0" smtClean="0"/>
                        <a:t>Base Form</a:t>
                      </a:r>
                      <a:endParaRPr lang="en-US" sz="2400" dirty="0"/>
                    </a:p>
                  </a:txBody>
                  <a:tcPr marL="93260" marR="93260" marT="46630" marB="46630"/>
                </a:tc>
                <a:tc>
                  <a:txBody>
                    <a:bodyPr/>
                    <a:lstStyle/>
                    <a:p>
                      <a:r>
                        <a:rPr lang="en-US" sz="2400" dirty="0" smtClean="0"/>
                        <a:t>move</a:t>
                      </a:r>
                      <a:endParaRPr lang="en-US" sz="2400" dirty="0"/>
                    </a:p>
                  </a:txBody>
                  <a:tcPr marL="93260" marR="93260" marT="46630" marB="46630"/>
                </a:tc>
                <a:extLst>
                  <a:ext uri="{0D108BD9-81ED-4DB2-BD59-A6C34878D82A}">
                    <a16:rowId xmlns:a16="http://schemas.microsoft.com/office/drawing/2014/main" val="1389239882"/>
                  </a:ext>
                </a:extLst>
              </a:tr>
              <a:tr h="466302">
                <a:tc>
                  <a:txBody>
                    <a:bodyPr/>
                    <a:lstStyle/>
                    <a:p>
                      <a:r>
                        <a:rPr lang="en-US" sz="2400" dirty="0" smtClean="0"/>
                        <a:t>Stem</a:t>
                      </a:r>
                      <a:endParaRPr lang="en-US" sz="2400" dirty="0"/>
                    </a:p>
                  </a:txBody>
                  <a:tcPr marL="93260" marR="93260" marT="46630" marB="46630"/>
                </a:tc>
                <a:tc>
                  <a:txBody>
                    <a:bodyPr/>
                    <a:lstStyle/>
                    <a:p>
                      <a:r>
                        <a:rPr lang="en-US" sz="2400" dirty="0" smtClean="0"/>
                        <a:t>move</a:t>
                      </a:r>
                      <a:endParaRPr lang="en-US" sz="2400" dirty="0"/>
                    </a:p>
                  </a:txBody>
                  <a:tcPr marL="93260" marR="93260" marT="46630" marB="46630"/>
                </a:tc>
                <a:extLst>
                  <a:ext uri="{0D108BD9-81ED-4DB2-BD59-A6C34878D82A}">
                    <a16:rowId xmlns:a16="http://schemas.microsoft.com/office/drawing/2014/main" val="1024862418"/>
                  </a:ext>
                </a:extLst>
              </a:tr>
            </a:tbl>
          </a:graphicData>
        </a:graphic>
      </p:graphicFrame>
      <p:sp>
        <p:nvSpPr>
          <p:cNvPr id="10" name="Rectangle 9"/>
          <p:cNvSpPr/>
          <p:nvPr/>
        </p:nvSpPr>
        <p:spPr>
          <a:xfrm>
            <a:off x="666882" y="5097462"/>
            <a:ext cx="11497321" cy="830997"/>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FFF"/>
                </a:solidFill>
                <a:effectLst/>
                <a:uLnTx/>
                <a:uFillTx/>
                <a:latin typeface="Segoe UI"/>
                <a:ea typeface="+mn-ea"/>
                <a:cs typeface="+mn-cs"/>
              </a:rPr>
              <a:t>Lemma is most conservative.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FFF"/>
                </a:solidFill>
                <a:effectLst/>
                <a:uLnTx/>
                <a:uFillTx/>
                <a:latin typeface="Segoe UI"/>
                <a:ea typeface="+mn-ea"/>
                <a:cs typeface="+mn-cs"/>
              </a:rPr>
              <a:t>Base Form results in most normalization.</a:t>
            </a:r>
          </a:p>
        </p:txBody>
      </p:sp>
    </p:spTree>
    <p:extLst>
      <p:ext uri="{BB962C8B-B14F-4D97-AF65-F5344CB8AC3E}">
        <p14:creationId xmlns:p14="http://schemas.microsoft.com/office/powerpoint/2010/main" val="28645419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stemming and normalization: manually defined word classes</a:t>
            </a:r>
            <a:endParaRPr lang="en-US" dirty="0"/>
          </a:p>
        </p:txBody>
      </p:sp>
      <p:sp>
        <p:nvSpPr>
          <p:cNvPr id="3" name="Content Placeholder 2"/>
          <p:cNvSpPr>
            <a:spLocks noGrp="1"/>
          </p:cNvSpPr>
          <p:nvPr>
            <p:ph idx="4294967295"/>
          </p:nvPr>
        </p:nvSpPr>
        <p:spPr>
          <a:xfrm>
            <a:off x="855768" y="1861967"/>
            <a:ext cx="10724938" cy="5132558"/>
          </a:xfrm>
        </p:spPr>
        <p:txBody>
          <a:bodyPr>
            <a:normAutofit/>
          </a:bodyPr>
          <a:lstStyle/>
          <a:p>
            <a:r>
              <a:rPr lang="en-US" sz="3672" i="1" dirty="0" smtClean="0"/>
              <a:t>waterfall</a:t>
            </a:r>
            <a:r>
              <a:rPr lang="en-US" sz="3672" dirty="0" smtClean="0"/>
              <a:t> </a:t>
            </a:r>
            <a:r>
              <a:rPr lang="en-US" sz="3672" dirty="0"/>
              <a:t>vs </a:t>
            </a:r>
            <a:r>
              <a:rPr lang="en-US" sz="3672" i="1" dirty="0" smtClean="0"/>
              <a:t>falls</a:t>
            </a:r>
            <a:endParaRPr lang="en-US" sz="3672" i="1" dirty="0"/>
          </a:p>
          <a:p>
            <a:r>
              <a:rPr lang="en-US" sz="3264" b="1" dirty="0"/>
              <a:t>WordNet</a:t>
            </a:r>
            <a:r>
              <a:rPr lang="en-US" sz="3264" dirty="0"/>
              <a:t> (manually built lexical resource)  </a:t>
            </a:r>
          </a:p>
          <a:p>
            <a:pPr lvl="1"/>
            <a:r>
              <a:rPr lang="en-US" sz="2856" i="1" dirty="0" smtClean="0"/>
              <a:t>waterfall </a:t>
            </a:r>
            <a:r>
              <a:rPr lang="en-US" sz="2856" i="1" dirty="0"/>
              <a:t>-&gt; </a:t>
            </a:r>
            <a:r>
              <a:rPr lang="en-US" sz="2856" i="1" dirty="0" smtClean="0"/>
              <a:t>falls </a:t>
            </a:r>
            <a:r>
              <a:rPr lang="en-US" sz="2856" dirty="0" smtClean="0"/>
              <a:t>(falls </a:t>
            </a:r>
            <a:r>
              <a:rPr lang="en-US" sz="2856" dirty="0"/>
              <a:t>is a </a:t>
            </a:r>
            <a:r>
              <a:rPr lang="en-US" sz="2856" dirty="0" smtClean="0"/>
              <a:t>synonym of waterfall)</a:t>
            </a:r>
            <a:endParaRPr lang="en-US" sz="2856" dirty="0"/>
          </a:p>
          <a:p>
            <a:r>
              <a:rPr lang="en-US" sz="3264" dirty="0"/>
              <a:t>Existing </a:t>
            </a:r>
            <a:r>
              <a:rPr lang="en-US" sz="3264" dirty="0" smtClean="0"/>
              <a:t>definitions </a:t>
            </a:r>
            <a:r>
              <a:rPr lang="en-US" sz="3264" dirty="0"/>
              <a:t>of groups of words belonging to the same class:</a:t>
            </a:r>
          </a:p>
          <a:p>
            <a:pPr lvl="1"/>
            <a:r>
              <a:rPr lang="en-US" sz="2856" dirty="0" smtClean="0"/>
              <a:t>Countries, cities, person names, …</a:t>
            </a:r>
          </a:p>
          <a:p>
            <a:pPr lvl="1"/>
            <a:r>
              <a:rPr lang="en-US" sz="2856" dirty="0" smtClean="0"/>
              <a:t>Part-of-speech tags</a:t>
            </a:r>
            <a:endParaRPr lang="en-US" sz="2856" dirty="0"/>
          </a:p>
        </p:txBody>
      </p:sp>
    </p:spTree>
    <p:extLst>
      <p:ext uri="{BB962C8B-B14F-4D97-AF65-F5344CB8AC3E}">
        <p14:creationId xmlns:p14="http://schemas.microsoft.com/office/powerpoint/2010/main" val="128742006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22396" y="1752545"/>
            <a:ext cx="4729076" cy="4437962"/>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040" b="0" i="0" u="none" strike="noStrike" kern="1200" cap="none" spc="0" normalizeH="0" baseline="0" noProof="0" dirty="0" smtClean="0">
                <a:ln>
                  <a:noFill/>
                </a:ln>
                <a:gradFill>
                  <a:gsLst>
                    <a:gs pos="1250">
                      <a:srgbClr val="FFFFFF"/>
                    </a:gs>
                    <a:gs pos="100000">
                      <a:srgbClr val="FFFFFF"/>
                    </a:gs>
                  </a:gsLst>
                  <a:lin ang="5400000" scaled="0"/>
                </a:gradFill>
                <a:effectLst/>
                <a:uLnTx/>
                <a:uFillTx/>
                <a:latin typeface="Segoe UI Light"/>
                <a:ea typeface="+mn-ea"/>
                <a:cs typeface="+mn-cs"/>
              </a:rPr>
              <a:t>What is the highest waterfall in the United States ?</a:t>
            </a:r>
            <a:endParaRPr kumimoji="0" lang="en-US" sz="204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endParaRPr>
          </a:p>
        </p:txBody>
      </p:sp>
      <p:graphicFrame>
        <p:nvGraphicFramePr>
          <p:cNvPr id="5" name="Table 4"/>
          <p:cNvGraphicFramePr>
            <a:graphicFrameLocks noGrp="1"/>
          </p:cNvGraphicFramePr>
          <p:nvPr>
            <p:extLst/>
          </p:nvPr>
        </p:nvGraphicFramePr>
        <p:xfrm>
          <a:off x="6179599" y="2582862"/>
          <a:ext cx="3456463" cy="3357369"/>
        </p:xfrm>
        <a:graphic>
          <a:graphicData uri="http://schemas.openxmlformats.org/drawingml/2006/table">
            <a:tbl>
              <a:tblPr firstRow="1" bandRow="1">
                <a:tableStyleId>{5C22544A-7EE6-4342-B048-85BDC9FD1C3A}</a:tableStyleId>
              </a:tblPr>
              <a:tblGrid>
                <a:gridCol w="2010392">
                  <a:extLst>
                    <a:ext uri="{9D8B030D-6E8A-4147-A177-3AD203B41FA5}">
                      <a16:colId xmlns:a16="http://schemas.microsoft.com/office/drawing/2014/main" val="3617326587"/>
                    </a:ext>
                  </a:extLst>
                </a:gridCol>
                <a:gridCol w="1446071">
                  <a:extLst>
                    <a:ext uri="{9D8B030D-6E8A-4147-A177-3AD203B41FA5}">
                      <a16:colId xmlns:a16="http://schemas.microsoft.com/office/drawing/2014/main" val="3698681015"/>
                    </a:ext>
                  </a:extLst>
                </a:gridCol>
              </a:tblGrid>
              <a:tr h="373041">
                <a:tc>
                  <a:txBody>
                    <a:bodyPr/>
                    <a:lstStyle/>
                    <a:p>
                      <a:r>
                        <a:rPr lang="en-US" sz="1800" dirty="0" smtClean="0"/>
                        <a:t>Token</a:t>
                      </a:r>
                      <a:endParaRPr lang="en-US" sz="1800" dirty="0"/>
                    </a:p>
                  </a:txBody>
                  <a:tcPr marL="93260" marR="93260" marT="46630" marB="46630"/>
                </a:tc>
                <a:tc>
                  <a:txBody>
                    <a:bodyPr/>
                    <a:lstStyle/>
                    <a:p>
                      <a:r>
                        <a:rPr lang="en-US" sz="1800" dirty="0" smtClean="0"/>
                        <a:t>Value</a:t>
                      </a:r>
                      <a:endParaRPr lang="en-US" sz="1800" dirty="0"/>
                    </a:p>
                  </a:txBody>
                  <a:tcPr marL="93260" marR="93260" marT="46630" marB="46630"/>
                </a:tc>
                <a:extLst>
                  <a:ext uri="{0D108BD9-81ED-4DB2-BD59-A6C34878D82A}">
                    <a16:rowId xmlns:a16="http://schemas.microsoft.com/office/drawing/2014/main" val="3897059053"/>
                  </a:ext>
                </a:extLst>
              </a:tr>
              <a:tr h="373041">
                <a:tc>
                  <a:txBody>
                    <a:bodyPr/>
                    <a:lstStyle/>
                    <a:p>
                      <a:r>
                        <a:rPr lang="en-US" sz="1800" b="1" dirty="0" smtClean="0"/>
                        <a:t>what</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4012013275"/>
                  </a:ext>
                </a:extLst>
              </a:tr>
              <a:tr h="373041">
                <a:tc>
                  <a:txBody>
                    <a:bodyPr/>
                    <a:lstStyle/>
                    <a:p>
                      <a:r>
                        <a:rPr lang="en-US" sz="1800" b="1" dirty="0" smtClean="0"/>
                        <a:t>is</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536522947"/>
                  </a:ext>
                </a:extLst>
              </a:tr>
              <a:tr h="373041">
                <a:tc>
                  <a:txBody>
                    <a:bodyPr/>
                    <a:lstStyle/>
                    <a:p>
                      <a:r>
                        <a:rPr lang="en-US" sz="1800" b="1" dirty="0" smtClean="0"/>
                        <a:t>the</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3108347506"/>
                  </a:ext>
                </a:extLst>
              </a:tr>
              <a:tr h="373041">
                <a:tc>
                  <a:txBody>
                    <a:bodyPr/>
                    <a:lstStyle/>
                    <a:p>
                      <a:r>
                        <a:rPr lang="en-US" sz="1800" b="1" dirty="0" err="1" smtClean="0"/>
                        <a:t>AdjS</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1773543904"/>
                  </a:ext>
                </a:extLst>
              </a:tr>
              <a:tr h="373041">
                <a:tc>
                  <a:txBody>
                    <a:bodyPr/>
                    <a:lstStyle/>
                    <a:p>
                      <a:r>
                        <a:rPr lang="en-US" sz="1800" b="1" dirty="0" smtClean="0"/>
                        <a:t>river</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2820205886"/>
                  </a:ext>
                </a:extLst>
              </a:tr>
              <a:tr h="373041">
                <a:tc>
                  <a:txBody>
                    <a:bodyPr/>
                    <a:lstStyle/>
                    <a:p>
                      <a:r>
                        <a:rPr lang="en-US" sz="1800" b="1" dirty="0" smtClean="0"/>
                        <a:t>in</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1922046303"/>
                  </a:ext>
                </a:extLst>
              </a:tr>
              <a:tr h="373041">
                <a:tc>
                  <a:txBody>
                    <a:bodyPr/>
                    <a:lstStyle/>
                    <a:p>
                      <a:r>
                        <a:rPr lang="en-US" sz="1800" b="1" dirty="0" smtClean="0"/>
                        <a:t>Country</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293337779"/>
                  </a:ext>
                </a:extLst>
              </a:tr>
              <a:tr h="373041">
                <a:tc>
                  <a:txBody>
                    <a:bodyPr/>
                    <a:lstStyle/>
                    <a:p>
                      <a:r>
                        <a:rPr lang="en-US" sz="1800" b="1" dirty="0" smtClean="0"/>
                        <a:t>?</a:t>
                      </a:r>
                      <a:endParaRPr lang="en-US" sz="1800" b="1" dirty="0"/>
                    </a:p>
                  </a:txBody>
                  <a:tcPr marL="93260" marR="93260" marT="46630" marB="46630"/>
                </a:tc>
                <a:tc>
                  <a:txBody>
                    <a:bodyPr/>
                    <a:lstStyle/>
                    <a:p>
                      <a:r>
                        <a:rPr lang="en-US" sz="1800" dirty="0" smtClean="0"/>
                        <a:t>1</a:t>
                      </a:r>
                    </a:p>
                  </a:txBody>
                  <a:tcPr marL="93260" marR="93260" marT="46630" marB="46630"/>
                </a:tc>
                <a:extLst>
                  <a:ext uri="{0D108BD9-81ED-4DB2-BD59-A6C34878D82A}">
                    <a16:rowId xmlns:a16="http://schemas.microsoft.com/office/drawing/2014/main" val="2181865784"/>
                  </a:ext>
                </a:extLst>
              </a:tr>
            </a:tbl>
          </a:graphicData>
        </a:graphic>
      </p:graphicFrame>
      <p:sp>
        <p:nvSpPr>
          <p:cNvPr id="6" name="Content Placeholder 2"/>
          <p:cNvSpPr txBox="1">
            <a:spLocks/>
          </p:cNvSpPr>
          <p:nvPr/>
        </p:nvSpPr>
        <p:spPr>
          <a:xfrm>
            <a:off x="5608637" y="1752545"/>
            <a:ext cx="4729076" cy="4437962"/>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040" b="0" i="0" u="none" strike="noStrike" kern="1200" cap="none" spc="0" normalizeH="0" baseline="0" noProof="0" dirty="0" smtClean="0">
                <a:ln>
                  <a:noFill/>
                </a:ln>
                <a:gradFill>
                  <a:gsLst>
                    <a:gs pos="1250">
                      <a:srgbClr val="FFFFFF"/>
                    </a:gs>
                    <a:gs pos="100000">
                      <a:srgbClr val="FFFFFF"/>
                    </a:gs>
                  </a:gsLst>
                  <a:lin ang="5400000" scaled="0"/>
                </a:gradFill>
                <a:effectLst/>
                <a:uLnTx/>
                <a:uFillTx/>
                <a:latin typeface="Segoe UI Light"/>
                <a:ea typeface="+mn-ea"/>
                <a:cs typeface="+mn-cs"/>
              </a:rPr>
              <a:t>What is the longest river in Canada ?</a:t>
            </a:r>
            <a:endParaRPr kumimoji="0" lang="en-US" sz="204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endParaRPr>
          </a:p>
        </p:txBody>
      </p:sp>
      <p:graphicFrame>
        <p:nvGraphicFramePr>
          <p:cNvPr id="7" name="Table 6"/>
          <p:cNvGraphicFramePr>
            <a:graphicFrameLocks noGrp="1"/>
          </p:cNvGraphicFramePr>
          <p:nvPr>
            <p:extLst/>
          </p:nvPr>
        </p:nvGraphicFramePr>
        <p:xfrm>
          <a:off x="1036637" y="2582862"/>
          <a:ext cx="3733800" cy="3308220"/>
        </p:xfrm>
        <a:graphic>
          <a:graphicData uri="http://schemas.openxmlformats.org/drawingml/2006/table">
            <a:tbl>
              <a:tblPr firstRow="1" bandRow="1">
                <a:tableStyleId>{5C22544A-7EE6-4342-B048-85BDC9FD1C3A}</a:tableStyleId>
              </a:tblPr>
              <a:tblGrid>
                <a:gridCol w="1891603">
                  <a:extLst>
                    <a:ext uri="{9D8B030D-6E8A-4147-A177-3AD203B41FA5}">
                      <a16:colId xmlns:a16="http://schemas.microsoft.com/office/drawing/2014/main" val="3617326587"/>
                    </a:ext>
                  </a:extLst>
                </a:gridCol>
                <a:gridCol w="1842197">
                  <a:extLst>
                    <a:ext uri="{9D8B030D-6E8A-4147-A177-3AD203B41FA5}">
                      <a16:colId xmlns:a16="http://schemas.microsoft.com/office/drawing/2014/main" val="3698681015"/>
                    </a:ext>
                  </a:extLst>
                </a:gridCol>
              </a:tblGrid>
              <a:tr h="367145">
                <a:tc>
                  <a:txBody>
                    <a:bodyPr/>
                    <a:lstStyle/>
                    <a:p>
                      <a:r>
                        <a:rPr lang="en-US" sz="1800" dirty="0" smtClean="0"/>
                        <a:t>Token</a:t>
                      </a:r>
                      <a:endParaRPr lang="en-US" sz="1800" dirty="0"/>
                    </a:p>
                  </a:txBody>
                  <a:tcPr marL="93260" marR="93260" marT="46630" marB="46630"/>
                </a:tc>
                <a:tc>
                  <a:txBody>
                    <a:bodyPr/>
                    <a:lstStyle/>
                    <a:p>
                      <a:r>
                        <a:rPr lang="en-US" sz="1800" dirty="0" smtClean="0"/>
                        <a:t>Value</a:t>
                      </a:r>
                      <a:endParaRPr lang="en-US" sz="1800" dirty="0"/>
                    </a:p>
                  </a:txBody>
                  <a:tcPr marL="93260" marR="93260" marT="46630" marB="46630"/>
                </a:tc>
                <a:extLst>
                  <a:ext uri="{0D108BD9-81ED-4DB2-BD59-A6C34878D82A}">
                    <a16:rowId xmlns:a16="http://schemas.microsoft.com/office/drawing/2014/main" val="3897059053"/>
                  </a:ext>
                </a:extLst>
              </a:tr>
              <a:tr h="367145">
                <a:tc>
                  <a:txBody>
                    <a:bodyPr/>
                    <a:lstStyle/>
                    <a:p>
                      <a:r>
                        <a:rPr lang="en-US" sz="1800" b="1" dirty="0" smtClean="0"/>
                        <a:t>what</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4012013275"/>
                  </a:ext>
                </a:extLst>
              </a:tr>
              <a:tr h="367145">
                <a:tc>
                  <a:txBody>
                    <a:bodyPr/>
                    <a:lstStyle/>
                    <a:p>
                      <a:r>
                        <a:rPr lang="en-US" sz="1800" b="1" dirty="0" smtClean="0"/>
                        <a:t>is</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536522947"/>
                  </a:ext>
                </a:extLst>
              </a:tr>
              <a:tr h="367145">
                <a:tc>
                  <a:txBody>
                    <a:bodyPr/>
                    <a:lstStyle/>
                    <a:p>
                      <a:r>
                        <a:rPr lang="en-US" sz="1800" b="1" dirty="0" smtClean="0"/>
                        <a:t>the</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3108347506"/>
                  </a:ext>
                </a:extLst>
              </a:tr>
              <a:tr h="367145">
                <a:tc>
                  <a:txBody>
                    <a:bodyPr/>
                    <a:lstStyle/>
                    <a:p>
                      <a:r>
                        <a:rPr lang="en-US" sz="1800" b="1" dirty="0" err="1" smtClean="0"/>
                        <a:t>AdjS</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1773543904"/>
                  </a:ext>
                </a:extLst>
              </a:tr>
              <a:tr h="367145">
                <a:tc>
                  <a:txBody>
                    <a:bodyPr/>
                    <a:lstStyle/>
                    <a:p>
                      <a:r>
                        <a:rPr lang="en-US" sz="1800" b="1" dirty="0" smtClean="0"/>
                        <a:t>waterfall</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2820205886"/>
                  </a:ext>
                </a:extLst>
              </a:tr>
              <a:tr h="367145">
                <a:tc>
                  <a:txBody>
                    <a:bodyPr/>
                    <a:lstStyle/>
                    <a:p>
                      <a:r>
                        <a:rPr lang="en-US" sz="1800" b="1" dirty="0" smtClean="0"/>
                        <a:t>in</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1922046303"/>
                  </a:ext>
                </a:extLst>
              </a:tr>
              <a:tr h="367145">
                <a:tc>
                  <a:txBody>
                    <a:bodyPr/>
                    <a:lstStyle/>
                    <a:p>
                      <a:r>
                        <a:rPr lang="en-US" sz="1800" b="1" dirty="0" smtClean="0"/>
                        <a:t>Country</a:t>
                      </a:r>
                      <a:endParaRPr lang="en-US" sz="1800" b="1" dirty="0"/>
                    </a:p>
                  </a:txBody>
                  <a:tcPr marL="93260" marR="93260" marT="46630" marB="46630"/>
                </a:tc>
                <a:tc>
                  <a:txBody>
                    <a:bodyPr/>
                    <a:lstStyle/>
                    <a:p>
                      <a:r>
                        <a:rPr lang="en-US" sz="1800" dirty="0" smtClean="0"/>
                        <a:t>1</a:t>
                      </a:r>
                      <a:endParaRPr lang="en-US" sz="1800" dirty="0"/>
                    </a:p>
                  </a:txBody>
                  <a:tcPr marL="93260" marR="93260" marT="46630" marB="46630"/>
                </a:tc>
                <a:extLst>
                  <a:ext uri="{0D108BD9-81ED-4DB2-BD59-A6C34878D82A}">
                    <a16:rowId xmlns:a16="http://schemas.microsoft.com/office/drawing/2014/main" val="293337779"/>
                  </a:ext>
                </a:extLst>
              </a:tr>
              <a:tr h="367145">
                <a:tc>
                  <a:txBody>
                    <a:bodyPr/>
                    <a:lstStyle/>
                    <a:p>
                      <a:r>
                        <a:rPr lang="en-US" sz="1800" dirty="0" smtClean="0"/>
                        <a:t>?</a:t>
                      </a:r>
                      <a:endParaRPr lang="en-US" sz="1800" dirty="0"/>
                    </a:p>
                  </a:txBody>
                  <a:tcPr marL="93260" marR="93260" marT="46630" marB="46630"/>
                </a:tc>
                <a:tc>
                  <a:txBody>
                    <a:bodyPr/>
                    <a:lstStyle/>
                    <a:p>
                      <a:r>
                        <a:rPr lang="en-US" sz="1800" dirty="0" smtClean="0"/>
                        <a:t>1</a:t>
                      </a:r>
                    </a:p>
                  </a:txBody>
                  <a:tcPr marL="93260" marR="93260" marT="46630" marB="46630"/>
                </a:tc>
                <a:extLst>
                  <a:ext uri="{0D108BD9-81ED-4DB2-BD59-A6C34878D82A}">
                    <a16:rowId xmlns:a16="http://schemas.microsoft.com/office/drawing/2014/main" val="1532480683"/>
                  </a:ext>
                </a:extLst>
              </a:tr>
            </a:tbl>
          </a:graphicData>
        </a:graphic>
      </p:graphicFrame>
      <p:sp>
        <p:nvSpPr>
          <p:cNvPr id="8" name="Title 1"/>
          <p:cNvSpPr>
            <a:spLocks noGrp="1"/>
          </p:cNvSpPr>
          <p:nvPr>
            <p:ph type="title"/>
          </p:nvPr>
        </p:nvSpPr>
        <p:spPr>
          <a:xfrm>
            <a:off x="808037" y="296862"/>
            <a:ext cx="11889564" cy="917575"/>
          </a:xfrm>
        </p:spPr>
        <p:txBody>
          <a:bodyPr/>
          <a:lstStyle/>
          <a:p>
            <a:r>
              <a:rPr lang="en-US" dirty="0" smtClean="0"/>
              <a:t>Named entity and Part-of-speech normalization</a:t>
            </a:r>
            <a:endParaRPr lang="en-US" dirty="0"/>
          </a:p>
        </p:txBody>
      </p:sp>
      <p:sp>
        <p:nvSpPr>
          <p:cNvPr id="10" name="Rectangle 9"/>
          <p:cNvSpPr/>
          <p:nvPr/>
        </p:nvSpPr>
        <p:spPr>
          <a:xfrm>
            <a:off x="430938" y="6190507"/>
            <a:ext cx="11497321" cy="830997"/>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FFF"/>
                </a:solidFill>
                <a:effectLst/>
                <a:uLnTx/>
                <a:uFillTx/>
                <a:latin typeface="Segoe UI"/>
                <a:ea typeface="+mn-ea"/>
                <a:cs typeface="+mn-cs"/>
              </a:rPr>
              <a:t>Mapping some words to their part-of-speech or named entity type can help reveal patterns in the text.</a:t>
            </a:r>
            <a:endParaRPr kumimoji="0" lang="en-US" sz="24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12619903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stemming and normalization-automatically learned clusters</a:t>
            </a:r>
            <a:endParaRPr lang="en-US" dirty="0"/>
          </a:p>
        </p:txBody>
      </p:sp>
      <p:sp>
        <p:nvSpPr>
          <p:cNvPr id="3" name="Content Placeholder 2"/>
          <p:cNvSpPr>
            <a:spLocks noGrp="1"/>
          </p:cNvSpPr>
          <p:nvPr>
            <p:ph idx="4294967295"/>
          </p:nvPr>
        </p:nvSpPr>
        <p:spPr>
          <a:xfrm>
            <a:off x="503237" y="2049462"/>
            <a:ext cx="10724938" cy="5132558"/>
          </a:xfrm>
        </p:spPr>
        <p:txBody>
          <a:bodyPr>
            <a:normAutofit/>
          </a:bodyPr>
          <a:lstStyle/>
          <a:p>
            <a:r>
              <a:rPr lang="en-US" i="1" dirty="0" smtClean="0"/>
              <a:t>waterfall versus river</a:t>
            </a:r>
          </a:p>
          <a:p>
            <a:r>
              <a:rPr lang="en-US" sz="2800" dirty="0"/>
              <a:t>Automatically built word </a:t>
            </a:r>
            <a:r>
              <a:rPr lang="en-US" sz="2800" dirty="0" smtClean="0"/>
              <a:t>clusters, </a:t>
            </a:r>
            <a:r>
              <a:rPr lang="en-US" sz="2800" dirty="0"/>
              <a:t>e.g. Brown </a:t>
            </a:r>
            <a:r>
              <a:rPr lang="en-US" sz="2800" dirty="0" smtClean="0"/>
              <a:t>Clusters</a:t>
            </a:r>
            <a:r>
              <a:rPr lang="en-US" sz="2800" dirty="0"/>
              <a:t>.</a:t>
            </a:r>
            <a:endParaRPr lang="en-US" sz="2800" dirty="0" smtClean="0"/>
          </a:p>
          <a:p>
            <a:r>
              <a:rPr lang="en-US" sz="2800" dirty="0"/>
              <a:t>Hierarchical hard clustering based on the context of word co-occurrence in a large text collection</a:t>
            </a:r>
            <a:r>
              <a:rPr lang="en-US" sz="2800" dirty="0" smtClean="0"/>
              <a:t>.</a:t>
            </a:r>
            <a:endParaRPr lang="en-US" sz="2800" dirty="0"/>
          </a:p>
          <a:p>
            <a:pPr lvl="1"/>
            <a:endParaRPr lang="en-US" sz="2040" dirty="0" smtClean="0"/>
          </a:p>
          <a:p>
            <a:pPr lvl="1"/>
            <a:r>
              <a:rPr lang="en-US" sz="2040" dirty="0" smtClean="0"/>
              <a:t>waterfall</a:t>
            </a:r>
            <a:r>
              <a:rPr lang="en-US" sz="2040" dirty="0"/>
              <a:t>:      cluster 011111001011100</a:t>
            </a:r>
          </a:p>
          <a:p>
            <a:pPr lvl="1"/>
            <a:r>
              <a:rPr lang="en-US" sz="2040" dirty="0" smtClean="0"/>
              <a:t>river:             cluster 011111001011000</a:t>
            </a:r>
            <a:endParaRPr lang="en-US" sz="2040" dirty="0"/>
          </a:p>
          <a:p>
            <a:pPr lvl="1"/>
            <a:endParaRPr lang="en-US" sz="2040" dirty="0" smtClean="0"/>
          </a:p>
          <a:p>
            <a:pPr lvl="1"/>
            <a:endParaRPr lang="en-US" sz="2040" dirty="0" smtClean="0"/>
          </a:p>
          <a:p>
            <a:pPr lvl="1"/>
            <a:r>
              <a:rPr lang="en-US" sz="2040" dirty="0" smtClean="0"/>
              <a:t>words </a:t>
            </a:r>
            <a:r>
              <a:rPr lang="en-US" sz="2040" dirty="0"/>
              <a:t>clustered into 8,192 clusters available at </a:t>
            </a:r>
            <a:r>
              <a:rPr lang="en-US" sz="2040" dirty="0">
                <a:hlinkClick r:id="rId2" action="ppaction://hlinkfile"/>
              </a:rPr>
              <a:t>\\</a:t>
            </a:r>
            <a:r>
              <a:rPr lang="en-US" sz="2040" dirty="0" smtClean="0">
                <a:hlinkClick r:id="rId2" action="ppaction://hlinkfile"/>
              </a:rPr>
              <a:t>KRISTOUT-1\BrownClusters</a:t>
            </a:r>
            <a:endParaRPr lang="en-US" sz="2040" dirty="0"/>
          </a:p>
          <a:p>
            <a:pPr marL="342900" lvl="1" indent="0">
              <a:buNone/>
            </a:pPr>
            <a:r>
              <a:rPr lang="en-US" sz="2040" dirty="0" smtClean="0"/>
              <a:t>Code </a:t>
            </a:r>
            <a:r>
              <a:rPr lang="en-US" sz="2040" dirty="0"/>
              <a:t>developed by </a:t>
            </a:r>
            <a:r>
              <a:rPr lang="en-US" sz="2040" dirty="0" err="1"/>
              <a:t>Veljko</a:t>
            </a:r>
            <a:r>
              <a:rPr lang="en-US" sz="2040" dirty="0"/>
              <a:t> </a:t>
            </a:r>
            <a:r>
              <a:rPr lang="en-US" sz="2040" dirty="0" err="1"/>
              <a:t>Miljanic</a:t>
            </a:r>
            <a:r>
              <a:rPr lang="en-US" sz="2040" dirty="0"/>
              <a:t>, clusters trained by Hany </a:t>
            </a:r>
            <a:r>
              <a:rPr lang="en-US" sz="2040" dirty="0" smtClean="0"/>
              <a:t>Hassan</a:t>
            </a:r>
            <a:endParaRPr lang="en-US" sz="2040" dirty="0"/>
          </a:p>
        </p:txBody>
      </p:sp>
      <p:sp>
        <p:nvSpPr>
          <p:cNvPr id="4" name="TextBox 3"/>
          <p:cNvSpPr txBox="1"/>
          <p:nvPr/>
        </p:nvSpPr>
        <p:spPr>
          <a:xfrm>
            <a:off x="6275175" y="4259262"/>
            <a:ext cx="4953000" cy="971292"/>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56" b="0" i="0" u="none" strike="noStrike" kern="1200" cap="none" spc="0" normalizeH="0" baseline="0" noProof="0" dirty="0" smtClean="0">
                <a:ln>
                  <a:noFill/>
                </a:ln>
                <a:solidFill>
                  <a:srgbClr val="DC3C00">
                    <a:lumMod val="75000"/>
                  </a:srgbClr>
                </a:solidFill>
                <a:effectLst/>
                <a:uLnTx/>
                <a:uFillTx/>
                <a:latin typeface="Segoe UI"/>
                <a:ea typeface="+mn-ea"/>
                <a:cs typeface="+mn-cs"/>
              </a:rPr>
              <a:t>Clusters are the same  up to a prefix of 11 bits!</a:t>
            </a:r>
            <a:endParaRPr kumimoji="0" lang="en-US" sz="2856" b="0" i="0" u="none" strike="noStrike" kern="1200" cap="none" spc="0" normalizeH="0" baseline="0" noProof="0" dirty="0">
              <a:ln>
                <a:noFill/>
              </a:ln>
              <a:solidFill>
                <a:srgbClr val="DC3C00">
                  <a:lumMod val="75000"/>
                </a:srgbClr>
              </a:solidFill>
              <a:effectLst/>
              <a:uLnTx/>
              <a:uFillTx/>
              <a:latin typeface="Segoe UI"/>
              <a:ea typeface="+mn-ea"/>
              <a:cs typeface="+mn-cs"/>
            </a:endParaRPr>
          </a:p>
        </p:txBody>
      </p:sp>
    </p:spTree>
    <p:extLst>
      <p:ext uri="{BB962C8B-B14F-4D97-AF65-F5344CB8AC3E}">
        <p14:creationId xmlns:p14="http://schemas.microsoft.com/office/powerpoint/2010/main" val="140328000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Natural Language Processing for Text </a:t>
            </a:r>
            <a:r>
              <a:rPr lang="en-US" sz="4800" dirty="0" smtClean="0"/>
              <a:t>Classification and Beyond</a:t>
            </a:r>
            <a:r>
              <a:rPr lang="en-US" sz="4800" dirty="0">
                <a:solidFill>
                  <a:schemeClr val="accent5"/>
                </a:solidFill>
              </a:rPr>
              <a:t/>
            </a:r>
            <a:br>
              <a:rPr lang="en-US" sz="4800" dirty="0">
                <a:solidFill>
                  <a:schemeClr val="accent5"/>
                </a:solidFill>
              </a:rPr>
            </a:br>
            <a:endParaRPr lang="en-US" sz="4800" dirty="0"/>
          </a:p>
        </p:txBody>
      </p:sp>
      <p:sp>
        <p:nvSpPr>
          <p:cNvPr id="5" name="Text Placeholder 4"/>
          <p:cNvSpPr>
            <a:spLocks noGrp="1"/>
          </p:cNvSpPr>
          <p:nvPr>
            <p:ph type="body" sz="quarter" idx="14"/>
          </p:nvPr>
        </p:nvSpPr>
        <p:spPr/>
        <p:txBody>
          <a:bodyPr/>
          <a:lstStyle/>
          <a:p>
            <a:r>
              <a:rPr lang="en-US" dirty="0" smtClean="0"/>
              <a:t>Kristina Toutanova, Alexey Kamenev</a:t>
            </a:r>
          </a:p>
          <a:p>
            <a:endParaRPr lang="en-US" dirty="0" smtClean="0"/>
          </a:p>
          <a:p>
            <a:pPr algn="ctr"/>
            <a:r>
              <a:rPr lang="en-US" dirty="0" smtClean="0"/>
              <a:t>Microsoft Research</a:t>
            </a:r>
            <a:endParaRPr lang="en-US" dirty="0"/>
          </a:p>
        </p:txBody>
      </p:sp>
    </p:spTree>
    <p:extLst>
      <p:ext uri="{BB962C8B-B14F-4D97-AF65-F5344CB8AC3E}">
        <p14:creationId xmlns:p14="http://schemas.microsoft.com/office/powerpoint/2010/main" val="329009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stemming and normalization-automatically learned clusters</a:t>
            </a:r>
            <a:endParaRPr lang="en-US" dirty="0"/>
          </a:p>
        </p:txBody>
      </p:sp>
      <p:sp>
        <p:nvSpPr>
          <p:cNvPr id="3" name="Content Placeholder 2"/>
          <p:cNvSpPr>
            <a:spLocks noGrp="1"/>
          </p:cNvSpPr>
          <p:nvPr>
            <p:ph idx="4294967295"/>
          </p:nvPr>
        </p:nvSpPr>
        <p:spPr>
          <a:xfrm>
            <a:off x="427037" y="1861967"/>
            <a:ext cx="10724938" cy="5132558"/>
          </a:xfrm>
        </p:spPr>
        <p:txBody>
          <a:bodyPr>
            <a:normAutofit/>
          </a:bodyPr>
          <a:lstStyle/>
          <a:p>
            <a:endParaRPr lang="en-US" sz="2040" dirty="0"/>
          </a:p>
          <a:p>
            <a:r>
              <a:rPr lang="en-US" sz="3600" dirty="0"/>
              <a:t>How to use:</a:t>
            </a:r>
          </a:p>
          <a:p>
            <a:pPr lvl="1"/>
            <a:r>
              <a:rPr lang="en-US" dirty="0"/>
              <a:t>Add features based on </a:t>
            </a:r>
            <a:r>
              <a:rPr lang="en-US" dirty="0" smtClean="0"/>
              <a:t>Brown Clusters at different granularities.</a:t>
            </a:r>
            <a:endParaRPr lang="en-US" dirty="0"/>
          </a:p>
          <a:p>
            <a:pPr lvl="1"/>
            <a:r>
              <a:rPr lang="en-US" dirty="0"/>
              <a:t>Two text vectors of words belonging to same clusters become more similar</a:t>
            </a:r>
            <a:r>
              <a:rPr lang="en-US" dirty="0" smtClean="0"/>
              <a:t>.</a:t>
            </a:r>
          </a:p>
          <a:p>
            <a:pPr lvl="1"/>
            <a:endParaRPr lang="en-US" dirty="0" smtClean="0"/>
          </a:p>
          <a:p>
            <a:r>
              <a:rPr lang="en-US" sz="3600" dirty="0" smtClean="0"/>
              <a:t>Reductions of error over state-of-the-art in NLP tasks using clusters</a:t>
            </a:r>
          </a:p>
          <a:p>
            <a:pPr lvl="1"/>
            <a:r>
              <a:rPr lang="en-US" dirty="0" smtClean="0">
                <a:solidFill>
                  <a:srgbClr val="92D050"/>
                </a:solidFill>
              </a:rPr>
              <a:t>15% </a:t>
            </a:r>
            <a:r>
              <a:rPr lang="en-US" dirty="0" smtClean="0"/>
              <a:t>error reduction dependency parsing</a:t>
            </a:r>
          </a:p>
          <a:p>
            <a:pPr lvl="1"/>
            <a:r>
              <a:rPr lang="en-US" dirty="0" smtClean="0">
                <a:solidFill>
                  <a:srgbClr val="92D050"/>
                </a:solidFill>
              </a:rPr>
              <a:t>23% </a:t>
            </a:r>
            <a:r>
              <a:rPr lang="en-US" dirty="0" smtClean="0"/>
              <a:t>error reduction NER</a:t>
            </a:r>
          </a:p>
        </p:txBody>
      </p:sp>
    </p:spTree>
    <p:extLst>
      <p:ext uri="{BB962C8B-B14F-4D97-AF65-F5344CB8AC3E}">
        <p14:creationId xmlns:p14="http://schemas.microsoft.com/office/powerpoint/2010/main" val="138156147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of caution for word normalization</a:t>
            </a:r>
            <a:endParaRPr lang="en-US" dirty="0"/>
          </a:p>
        </p:txBody>
      </p:sp>
      <p:sp>
        <p:nvSpPr>
          <p:cNvPr id="3" name="Content Placeholder 2"/>
          <p:cNvSpPr>
            <a:spLocks noGrp="1"/>
          </p:cNvSpPr>
          <p:nvPr>
            <p:ph idx="4294967295"/>
          </p:nvPr>
        </p:nvSpPr>
        <p:spPr>
          <a:xfrm>
            <a:off x="350837" y="1668462"/>
            <a:ext cx="10058400" cy="4437962"/>
          </a:xfrm>
        </p:spPr>
        <p:txBody>
          <a:bodyPr>
            <a:normAutofit/>
          </a:bodyPr>
          <a:lstStyle/>
          <a:p>
            <a:r>
              <a:rPr lang="en-US" dirty="0" smtClean="0"/>
              <a:t>When doing normalization we lose information that might matter.</a:t>
            </a:r>
          </a:p>
          <a:p>
            <a:endParaRPr lang="en-US" dirty="0" smtClean="0"/>
          </a:p>
          <a:p>
            <a:r>
              <a:rPr lang="en-US" dirty="0" smtClean="0"/>
              <a:t>Possible approach:</a:t>
            </a:r>
          </a:p>
          <a:p>
            <a:pPr lvl="1"/>
            <a:r>
              <a:rPr lang="en-US" dirty="0" smtClean="0"/>
              <a:t>Experiment to find what works best for the specific problem.</a:t>
            </a:r>
          </a:p>
          <a:p>
            <a:pPr lvl="1"/>
            <a:r>
              <a:rPr lang="en-US" dirty="0" smtClean="0"/>
              <a:t>Include several forms of tokens: original + normalized form.</a:t>
            </a:r>
          </a:p>
          <a:p>
            <a:pPr lvl="1"/>
            <a:r>
              <a:rPr lang="en-US" dirty="0" smtClean="0"/>
              <a:t>Weigh different types of features differently (using different priors on weights).</a:t>
            </a:r>
            <a:endParaRPr lang="en-US" dirty="0"/>
          </a:p>
        </p:txBody>
      </p:sp>
    </p:spTree>
    <p:extLst>
      <p:ext uri="{BB962C8B-B14F-4D97-AF65-F5344CB8AC3E}">
        <p14:creationId xmlns:p14="http://schemas.microsoft.com/office/powerpoint/2010/main" val="85471537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bags of words - I</a:t>
            </a:r>
            <a:endParaRPr lang="en-US" dirty="0"/>
          </a:p>
        </p:txBody>
      </p:sp>
      <p:sp>
        <p:nvSpPr>
          <p:cNvPr id="3" name="Content Placeholder 2"/>
          <p:cNvSpPr>
            <a:spLocks noGrp="1"/>
          </p:cNvSpPr>
          <p:nvPr>
            <p:ph idx="4294967295"/>
          </p:nvPr>
        </p:nvSpPr>
        <p:spPr>
          <a:xfrm>
            <a:off x="299781" y="1516062"/>
            <a:ext cx="11887198" cy="4271939"/>
          </a:xfrm>
        </p:spPr>
        <p:txBody>
          <a:bodyPr/>
          <a:lstStyle/>
          <a:p>
            <a:r>
              <a:rPr lang="en-US" dirty="0" smtClean="0"/>
              <a:t>So far text was viewed as the bag of its tokens.</a:t>
            </a:r>
          </a:p>
          <a:p>
            <a:pPr lvl="1"/>
            <a:r>
              <a:rPr lang="en-US" dirty="0" smtClean="0"/>
              <a:t>Representation very strong for text classification.</a:t>
            </a:r>
          </a:p>
          <a:p>
            <a:pPr lvl="1"/>
            <a:endParaRPr lang="en-US" dirty="0" smtClean="0"/>
          </a:p>
          <a:p>
            <a:r>
              <a:rPr lang="en-US" dirty="0" smtClean="0"/>
              <a:t>But we don’t express meaning using unordered bags of words. </a:t>
            </a:r>
          </a:p>
          <a:p>
            <a:endParaRPr lang="en-US" dirty="0" smtClean="0"/>
          </a:p>
          <a:p>
            <a:pPr lvl="1"/>
            <a:r>
              <a:rPr lang="en-US" dirty="0" smtClean="0"/>
              <a:t>The </a:t>
            </a:r>
            <a:r>
              <a:rPr lang="en-US" dirty="0"/>
              <a:t>movie has character but no </a:t>
            </a:r>
            <a:r>
              <a:rPr lang="en-US" dirty="0" smtClean="0"/>
              <a:t>drama.</a:t>
            </a:r>
          </a:p>
          <a:p>
            <a:pPr lvl="1"/>
            <a:r>
              <a:rPr lang="en-US" dirty="0" smtClean="0"/>
              <a:t>The movie has drama but no character.</a:t>
            </a:r>
          </a:p>
        </p:txBody>
      </p:sp>
    </p:spTree>
    <p:extLst>
      <p:ext uri="{BB962C8B-B14F-4D97-AF65-F5344CB8AC3E}">
        <p14:creationId xmlns:p14="http://schemas.microsoft.com/office/powerpoint/2010/main" val="43867482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 of bi-grams and higher order n-grams</a:t>
            </a:r>
            <a:endParaRPr lang="en-US" dirty="0"/>
          </a:p>
        </p:txBody>
      </p:sp>
      <p:sp>
        <p:nvSpPr>
          <p:cNvPr id="3" name="Content Placeholder 2"/>
          <p:cNvSpPr>
            <a:spLocks noGrp="1"/>
          </p:cNvSpPr>
          <p:nvPr>
            <p:ph idx="4294967295"/>
          </p:nvPr>
        </p:nvSpPr>
        <p:spPr>
          <a:xfrm>
            <a:off x="274640" y="1212851"/>
            <a:ext cx="11887198" cy="923330"/>
          </a:xfrm>
        </p:spPr>
        <p:txBody>
          <a:bodyPr/>
          <a:lstStyle/>
          <a:p>
            <a:pPr lvl="1"/>
            <a:r>
              <a:rPr lang="en-US" dirty="0" smtClean="0"/>
              <a:t>The </a:t>
            </a:r>
            <a:r>
              <a:rPr lang="en-US" dirty="0"/>
              <a:t>movie has character but no </a:t>
            </a:r>
            <a:r>
              <a:rPr lang="en-US" dirty="0" smtClean="0"/>
              <a:t>drama.</a:t>
            </a:r>
          </a:p>
          <a:p>
            <a:pPr lvl="1"/>
            <a:r>
              <a:rPr lang="en-US" dirty="0" smtClean="0"/>
              <a:t>The movie has drama but no character.</a:t>
            </a:r>
          </a:p>
        </p:txBody>
      </p:sp>
      <p:graphicFrame>
        <p:nvGraphicFramePr>
          <p:cNvPr id="4" name="Table 3"/>
          <p:cNvGraphicFramePr>
            <a:graphicFrameLocks noGrp="1"/>
          </p:cNvGraphicFramePr>
          <p:nvPr>
            <p:extLst/>
          </p:nvPr>
        </p:nvGraphicFramePr>
        <p:xfrm>
          <a:off x="960437" y="2236676"/>
          <a:ext cx="3352800" cy="375528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3617326587"/>
                    </a:ext>
                  </a:extLst>
                </a:gridCol>
                <a:gridCol w="1752600">
                  <a:extLst>
                    <a:ext uri="{9D8B030D-6E8A-4147-A177-3AD203B41FA5}">
                      <a16:colId xmlns:a16="http://schemas.microsoft.com/office/drawing/2014/main" val="3698681015"/>
                    </a:ext>
                  </a:extLst>
                </a:gridCol>
              </a:tblGrid>
              <a:tr h="685800">
                <a:tc>
                  <a:txBody>
                    <a:bodyPr/>
                    <a:lstStyle/>
                    <a:p>
                      <a:r>
                        <a:rPr lang="en-US" sz="1800" dirty="0" smtClean="0"/>
                        <a:t>Token</a:t>
                      </a:r>
                      <a:endParaRPr lang="en-US" sz="1800" dirty="0"/>
                    </a:p>
                  </a:txBody>
                  <a:tcPr marL="93260" marR="93260" marT="46630" marB="46630"/>
                </a:tc>
                <a:tc>
                  <a:txBody>
                    <a:bodyPr/>
                    <a:lstStyle/>
                    <a:p>
                      <a:r>
                        <a:rPr lang="en-US" sz="1800" dirty="0" smtClean="0"/>
                        <a:t>Value</a:t>
                      </a:r>
                      <a:endParaRPr lang="en-US" sz="1800" dirty="0"/>
                    </a:p>
                  </a:txBody>
                  <a:tcPr marL="93260" marR="93260" marT="46630" marB="46630"/>
                </a:tc>
                <a:extLst>
                  <a:ext uri="{0D108BD9-81ED-4DB2-BD59-A6C34878D82A}">
                    <a16:rowId xmlns:a16="http://schemas.microsoft.com/office/drawing/2014/main" val="3897059053"/>
                  </a:ext>
                </a:extLst>
              </a:tr>
              <a:tr h="373041">
                <a:tc>
                  <a:txBody>
                    <a:bodyPr/>
                    <a:lstStyle/>
                    <a:p>
                      <a:r>
                        <a:rPr lang="en-US" sz="1800" b="1" dirty="0" smtClean="0"/>
                        <a:t>&lt;</a:t>
                      </a:r>
                      <a:r>
                        <a:rPr lang="en-US" sz="1800" b="1" dirty="0" err="1" smtClean="0"/>
                        <a:t>sos</a:t>
                      </a:r>
                      <a:r>
                        <a:rPr lang="en-US" sz="1800" b="1" dirty="0" smtClean="0"/>
                        <a:t>&gt;_the</a:t>
                      </a:r>
                      <a:endParaRPr lang="en-US" sz="1800" b="1" dirty="0"/>
                    </a:p>
                  </a:txBody>
                  <a:tcPr marL="93260" marR="93260" marT="46630" marB="46630"/>
                </a:tc>
                <a:tc>
                  <a:txBody>
                    <a:bodyPr/>
                    <a:lstStyle/>
                    <a:p>
                      <a:r>
                        <a:rPr lang="en-US" sz="1800" b="0" dirty="0" smtClean="0"/>
                        <a:t>1</a:t>
                      </a:r>
                      <a:endParaRPr lang="en-US" sz="1800" b="0" dirty="0"/>
                    </a:p>
                  </a:txBody>
                  <a:tcPr marL="93260" marR="93260" marT="46630" marB="46630"/>
                </a:tc>
                <a:extLst>
                  <a:ext uri="{0D108BD9-81ED-4DB2-BD59-A6C34878D82A}">
                    <a16:rowId xmlns:a16="http://schemas.microsoft.com/office/drawing/2014/main" val="4012013275"/>
                  </a:ext>
                </a:extLst>
              </a:tr>
              <a:tr h="387233">
                <a:tc>
                  <a:txBody>
                    <a:bodyPr/>
                    <a:lstStyle/>
                    <a:p>
                      <a:r>
                        <a:rPr lang="en-US" sz="1800" b="1" dirty="0" err="1" smtClean="0"/>
                        <a:t>the_movie</a:t>
                      </a:r>
                      <a:endParaRPr lang="en-US" sz="1800" b="1" dirty="0"/>
                    </a:p>
                  </a:txBody>
                  <a:tcPr marL="93260" marR="93260" marT="46630" marB="46630"/>
                </a:tc>
                <a:tc>
                  <a:txBody>
                    <a:bodyPr/>
                    <a:lstStyle/>
                    <a:p>
                      <a:r>
                        <a:rPr lang="en-US" sz="1800" b="0" dirty="0" smtClean="0"/>
                        <a:t>1</a:t>
                      </a:r>
                      <a:endParaRPr lang="en-US" sz="1800" b="0" dirty="0"/>
                    </a:p>
                  </a:txBody>
                  <a:tcPr marL="93260" marR="93260" marT="46630" marB="46630"/>
                </a:tc>
                <a:extLst>
                  <a:ext uri="{0D108BD9-81ED-4DB2-BD59-A6C34878D82A}">
                    <a16:rowId xmlns:a16="http://schemas.microsoft.com/office/drawing/2014/main" val="536522947"/>
                  </a:ext>
                </a:extLst>
              </a:tr>
              <a:tr h="373041">
                <a:tc>
                  <a:txBody>
                    <a:bodyPr/>
                    <a:lstStyle/>
                    <a:p>
                      <a:r>
                        <a:rPr lang="en-US" sz="1800" b="1" dirty="0" err="1" smtClean="0"/>
                        <a:t>movie_has</a:t>
                      </a:r>
                      <a:endParaRPr lang="en-US" sz="1800" b="1" dirty="0"/>
                    </a:p>
                  </a:txBody>
                  <a:tcPr marL="93260" marR="93260" marT="46630" marB="46630"/>
                </a:tc>
                <a:tc>
                  <a:txBody>
                    <a:bodyPr/>
                    <a:lstStyle/>
                    <a:p>
                      <a:r>
                        <a:rPr lang="en-US" sz="1800" b="0" dirty="0" smtClean="0"/>
                        <a:t>1</a:t>
                      </a:r>
                      <a:endParaRPr lang="en-US" sz="1800" b="0" dirty="0"/>
                    </a:p>
                  </a:txBody>
                  <a:tcPr marL="93260" marR="93260" marT="46630" marB="46630"/>
                </a:tc>
                <a:extLst>
                  <a:ext uri="{0D108BD9-81ED-4DB2-BD59-A6C34878D82A}">
                    <a16:rowId xmlns:a16="http://schemas.microsoft.com/office/drawing/2014/main" val="3108347506"/>
                  </a:ext>
                </a:extLst>
              </a:tr>
              <a:tr h="387233">
                <a:tc>
                  <a:txBody>
                    <a:bodyPr/>
                    <a:lstStyle/>
                    <a:p>
                      <a:r>
                        <a:rPr lang="en-US" sz="1800" b="0" dirty="0" err="1" smtClean="0"/>
                        <a:t>has_character</a:t>
                      </a:r>
                      <a:endParaRPr lang="en-US" sz="1800" b="0" dirty="0"/>
                    </a:p>
                  </a:txBody>
                  <a:tcPr marL="93260" marR="93260" marT="46630" marB="46630"/>
                </a:tc>
                <a:tc>
                  <a:txBody>
                    <a:bodyPr/>
                    <a:lstStyle/>
                    <a:p>
                      <a:r>
                        <a:rPr lang="en-US" sz="1800" b="0" dirty="0" smtClean="0"/>
                        <a:t>1</a:t>
                      </a:r>
                      <a:endParaRPr lang="en-US" sz="1800" b="0" dirty="0"/>
                    </a:p>
                  </a:txBody>
                  <a:tcPr marL="93260" marR="93260" marT="46630" marB="46630"/>
                </a:tc>
                <a:extLst>
                  <a:ext uri="{0D108BD9-81ED-4DB2-BD59-A6C34878D82A}">
                    <a16:rowId xmlns:a16="http://schemas.microsoft.com/office/drawing/2014/main" val="1773543904"/>
                  </a:ext>
                </a:extLst>
              </a:tr>
              <a:tr h="387233">
                <a:tc>
                  <a:txBody>
                    <a:bodyPr/>
                    <a:lstStyle/>
                    <a:p>
                      <a:r>
                        <a:rPr lang="en-US" sz="1800" b="0" dirty="0" err="1" smtClean="0"/>
                        <a:t>character_but</a:t>
                      </a:r>
                      <a:endParaRPr lang="en-US" sz="1800" b="0" dirty="0"/>
                    </a:p>
                  </a:txBody>
                  <a:tcPr marL="93260" marR="93260" marT="46630" marB="46630"/>
                </a:tc>
                <a:tc>
                  <a:txBody>
                    <a:bodyPr/>
                    <a:lstStyle/>
                    <a:p>
                      <a:r>
                        <a:rPr lang="en-US" sz="1800" b="0" dirty="0" smtClean="0"/>
                        <a:t>1</a:t>
                      </a:r>
                      <a:endParaRPr lang="en-US" sz="1800" b="0" dirty="0"/>
                    </a:p>
                  </a:txBody>
                  <a:tcPr marL="93260" marR="93260" marT="46630" marB="46630"/>
                </a:tc>
                <a:extLst>
                  <a:ext uri="{0D108BD9-81ED-4DB2-BD59-A6C34878D82A}">
                    <a16:rowId xmlns:a16="http://schemas.microsoft.com/office/drawing/2014/main" val="1325274973"/>
                  </a:ext>
                </a:extLst>
              </a:tr>
              <a:tr h="387233">
                <a:tc>
                  <a:txBody>
                    <a:bodyPr/>
                    <a:lstStyle/>
                    <a:p>
                      <a:r>
                        <a:rPr lang="en-US" sz="1800" b="1" dirty="0" err="1" smtClean="0"/>
                        <a:t>but_no</a:t>
                      </a:r>
                      <a:endParaRPr lang="en-US" sz="1800" b="1" dirty="0"/>
                    </a:p>
                  </a:txBody>
                  <a:tcPr marL="93260" marR="93260" marT="46630" marB="46630"/>
                </a:tc>
                <a:tc>
                  <a:txBody>
                    <a:bodyPr/>
                    <a:lstStyle/>
                    <a:p>
                      <a:r>
                        <a:rPr lang="en-US" sz="1800" b="0" dirty="0" smtClean="0"/>
                        <a:t>1</a:t>
                      </a:r>
                      <a:endParaRPr lang="en-US" sz="1800" b="0" dirty="0"/>
                    </a:p>
                  </a:txBody>
                  <a:tcPr marL="93260" marR="93260" marT="46630" marB="46630"/>
                </a:tc>
                <a:extLst>
                  <a:ext uri="{0D108BD9-81ED-4DB2-BD59-A6C34878D82A}">
                    <a16:rowId xmlns:a16="http://schemas.microsoft.com/office/drawing/2014/main" val="2964677513"/>
                  </a:ext>
                </a:extLst>
              </a:tr>
              <a:tr h="387233">
                <a:tc>
                  <a:txBody>
                    <a:bodyPr/>
                    <a:lstStyle/>
                    <a:p>
                      <a:r>
                        <a:rPr lang="en-US" sz="1800" b="0" dirty="0" err="1" smtClean="0"/>
                        <a:t>no_drama</a:t>
                      </a:r>
                      <a:endParaRPr lang="en-US" sz="1800" b="0" dirty="0"/>
                    </a:p>
                  </a:txBody>
                  <a:tcPr marL="93260" marR="93260" marT="46630" marB="46630"/>
                </a:tc>
                <a:tc>
                  <a:txBody>
                    <a:bodyPr/>
                    <a:lstStyle/>
                    <a:p>
                      <a:r>
                        <a:rPr lang="en-US" sz="1800" b="0" dirty="0" smtClean="0"/>
                        <a:t>1</a:t>
                      </a:r>
                      <a:endParaRPr lang="en-US" sz="1800" b="0" dirty="0"/>
                    </a:p>
                  </a:txBody>
                  <a:tcPr marL="93260" marR="93260" marT="46630" marB="46630"/>
                </a:tc>
                <a:extLst>
                  <a:ext uri="{0D108BD9-81ED-4DB2-BD59-A6C34878D82A}">
                    <a16:rowId xmlns:a16="http://schemas.microsoft.com/office/drawing/2014/main" val="1099052054"/>
                  </a:ext>
                </a:extLst>
              </a:tr>
              <a:tr h="387233">
                <a:tc>
                  <a:txBody>
                    <a:bodyPr/>
                    <a:lstStyle/>
                    <a:p>
                      <a:r>
                        <a:rPr lang="en-US" sz="1800" b="0" dirty="0" smtClean="0"/>
                        <a:t>drama_&lt;</a:t>
                      </a:r>
                      <a:r>
                        <a:rPr lang="en-US" sz="1800" b="0" dirty="0" err="1" smtClean="0"/>
                        <a:t>eos</a:t>
                      </a:r>
                      <a:r>
                        <a:rPr lang="en-US" sz="1800" b="0" dirty="0" smtClean="0"/>
                        <a:t>&gt;</a:t>
                      </a:r>
                      <a:endParaRPr lang="en-US" sz="1800" b="0" dirty="0"/>
                    </a:p>
                  </a:txBody>
                  <a:tcPr marL="93260" marR="93260" marT="46630" marB="46630"/>
                </a:tc>
                <a:tc>
                  <a:txBody>
                    <a:bodyPr/>
                    <a:lstStyle/>
                    <a:p>
                      <a:r>
                        <a:rPr lang="en-US" sz="1800" b="0" dirty="0" smtClean="0"/>
                        <a:t>1</a:t>
                      </a:r>
                      <a:endParaRPr lang="en-US" sz="1800" b="0" dirty="0"/>
                    </a:p>
                  </a:txBody>
                  <a:tcPr marL="93260" marR="93260" marT="46630" marB="46630"/>
                </a:tc>
                <a:extLst>
                  <a:ext uri="{0D108BD9-81ED-4DB2-BD59-A6C34878D82A}">
                    <a16:rowId xmlns:a16="http://schemas.microsoft.com/office/drawing/2014/main" val="3876960339"/>
                  </a:ext>
                </a:extLst>
              </a:tr>
            </a:tbl>
          </a:graphicData>
        </a:graphic>
      </p:graphicFrame>
      <p:graphicFrame>
        <p:nvGraphicFramePr>
          <p:cNvPr id="7" name="Table 6"/>
          <p:cNvGraphicFramePr>
            <a:graphicFrameLocks noGrp="1"/>
          </p:cNvGraphicFramePr>
          <p:nvPr>
            <p:extLst/>
          </p:nvPr>
        </p:nvGraphicFramePr>
        <p:xfrm>
          <a:off x="6065837" y="2312876"/>
          <a:ext cx="3505200" cy="3698986"/>
        </p:xfrm>
        <a:graphic>
          <a:graphicData uri="http://schemas.openxmlformats.org/drawingml/2006/table">
            <a:tbl>
              <a:tblPr firstRow="1" bandRow="1">
                <a:tableStyleId>{5C22544A-7EE6-4342-B048-85BDC9FD1C3A}</a:tableStyleId>
              </a:tblPr>
              <a:tblGrid>
                <a:gridCol w="1931437">
                  <a:extLst>
                    <a:ext uri="{9D8B030D-6E8A-4147-A177-3AD203B41FA5}">
                      <a16:colId xmlns:a16="http://schemas.microsoft.com/office/drawing/2014/main" val="3617326587"/>
                    </a:ext>
                  </a:extLst>
                </a:gridCol>
                <a:gridCol w="1573763">
                  <a:extLst>
                    <a:ext uri="{9D8B030D-6E8A-4147-A177-3AD203B41FA5}">
                      <a16:colId xmlns:a16="http://schemas.microsoft.com/office/drawing/2014/main" val="3698681015"/>
                    </a:ext>
                  </a:extLst>
                </a:gridCol>
              </a:tblGrid>
              <a:tr h="677346">
                <a:tc>
                  <a:txBody>
                    <a:bodyPr/>
                    <a:lstStyle/>
                    <a:p>
                      <a:r>
                        <a:rPr lang="en-US" sz="1800" dirty="0" smtClean="0"/>
                        <a:t>Token</a:t>
                      </a:r>
                      <a:endParaRPr lang="en-US" sz="1800" dirty="0"/>
                    </a:p>
                  </a:txBody>
                  <a:tcPr marL="93260" marR="93260" marT="46630" marB="46630"/>
                </a:tc>
                <a:tc>
                  <a:txBody>
                    <a:bodyPr/>
                    <a:lstStyle/>
                    <a:p>
                      <a:r>
                        <a:rPr lang="en-US" sz="1800" dirty="0" smtClean="0"/>
                        <a:t>Value</a:t>
                      </a:r>
                      <a:endParaRPr lang="en-US" sz="1800" dirty="0"/>
                    </a:p>
                  </a:txBody>
                  <a:tcPr marL="93260" marR="93260" marT="46630" marB="46630"/>
                </a:tc>
                <a:extLst>
                  <a:ext uri="{0D108BD9-81ED-4DB2-BD59-A6C34878D82A}">
                    <a16:rowId xmlns:a16="http://schemas.microsoft.com/office/drawing/2014/main" val="3897059053"/>
                  </a:ext>
                </a:extLst>
              </a:tr>
              <a:tr h="377705">
                <a:tc>
                  <a:txBody>
                    <a:bodyPr/>
                    <a:lstStyle/>
                    <a:p>
                      <a:r>
                        <a:rPr lang="en-US" sz="1800" b="1" dirty="0" smtClean="0"/>
                        <a:t>&lt;</a:t>
                      </a:r>
                      <a:r>
                        <a:rPr lang="en-US" sz="1800" b="1" dirty="0" err="1" smtClean="0"/>
                        <a:t>sos</a:t>
                      </a:r>
                      <a:r>
                        <a:rPr lang="en-US" sz="1800" b="1" dirty="0" smtClean="0"/>
                        <a:t>&gt;_the</a:t>
                      </a:r>
                      <a:endParaRPr lang="en-US" sz="1800" b="1" dirty="0"/>
                    </a:p>
                  </a:txBody>
                  <a:tcPr marL="93260" marR="93260" marT="46630" marB="46630"/>
                </a:tc>
                <a:tc>
                  <a:txBody>
                    <a:bodyPr/>
                    <a:lstStyle/>
                    <a:p>
                      <a:r>
                        <a:rPr lang="en-US" sz="1800" b="0" dirty="0" smtClean="0"/>
                        <a:t>1</a:t>
                      </a:r>
                      <a:endParaRPr lang="en-US" sz="1800" b="0" dirty="0"/>
                    </a:p>
                  </a:txBody>
                  <a:tcPr marL="93260" marR="93260" marT="46630" marB="46630"/>
                </a:tc>
                <a:extLst>
                  <a:ext uri="{0D108BD9-81ED-4DB2-BD59-A6C34878D82A}">
                    <a16:rowId xmlns:a16="http://schemas.microsoft.com/office/drawing/2014/main" val="4012013275"/>
                  </a:ext>
                </a:extLst>
              </a:tr>
              <a:tr h="377705">
                <a:tc>
                  <a:txBody>
                    <a:bodyPr/>
                    <a:lstStyle/>
                    <a:p>
                      <a:r>
                        <a:rPr lang="en-US" sz="1800" b="1" dirty="0" err="1" smtClean="0"/>
                        <a:t>the_movie</a:t>
                      </a:r>
                      <a:endParaRPr lang="en-US" sz="1800" b="1" dirty="0"/>
                    </a:p>
                  </a:txBody>
                  <a:tcPr marL="93260" marR="93260" marT="46630" marB="46630"/>
                </a:tc>
                <a:tc>
                  <a:txBody>
                    <a:bodyPr/>
                    <a:lstStyle/>
                    <a:p>
                      <a:r>
                        <a:rPr lang="en-US" sz="1800" b="0" dirty="0" smtClean="0"/>
                        <a:t>1</a:t>
                      </a:r>
                      <a:endParaRPr lang="en-US" sz="1800" b="0" dirty="0"/>
                    </a:p>
                  </a:txBody>
                  <a:tcPr marL="93260" marR="93260" marT="46630" marB="46630"/>
                </a:tc>
                <a:extLst>
                  <a:ext uri="{0D108BD9-81ED-4DB2-BD59-A6C34878D82A}">
                    <a16:rowId xmlns:a16="http://schemas.microsoft.com/office/drawing/2014/main" val="536522947"/>
                  </a:ext>
                </a:extLst>
              </a:tr>
              <a:tr h="377705">
                <a:tc>
                  <a:txBody>
                    <a:bodyPr/>
                    <a:lstStyle/>
                    <a:p>
                      <a:r>
                        <a:rPr lang="en-US" sz="1800" b="1" dirty="0" err="1" smtClean="0"/>
                        <a:t>movie_has</a:t>
                      </a:r>
                      <a:endParaRPr lang="en-US" sz="1800" b="1" dirty="0"/>
                    </a:p>
                  </a:txBody>
                  <a:tcPr marL="93260" marR="93260" marT="46630" marB="46630"/>
                </a:tc>
                <a:tc>
                  <a:txBody>
                    <a:bodyPr/>
                    <a:lstStyle/>
                    <a:p>
                      <a:r>
                        <a:rPr lang="en-US" sz="1800" b="0" dirty="0" smtClean="0"/>
                        <a:t>1</a:t>
                      </a:r>
                      <a:endParaRPr lang="en-US" sz="1800" b="0" dirty="0"/>
                    </a:p>
                  </a:txBody>
                  <a:tcPr marL="93260" marR="93260" marT="46630" marB="46630"/>
                </a:tc>
                <a:extLst>
                  <a:ext uri="{0D108BD9-81ED-4DB2-BD59-A6C34878D82A}">
                    <a16:rowId xmlns:a16="http://schemas.microsoft.com/office/drawing/2014/main" val="3108347506"/>
                  </a:ext>
                </a:extLst>
              </a:tr>
              <a:tr h="377705">
                <a:tc>
                  <a:txBody>
                    <a:bodyPr/>
                    <a:lstStyle/>
                    <a:p>
                      <a:r>
                        <a:rPr lang="en-US" sz="1800" b="0" dirty="0" err="1" smtClean="0"/>
                        <a:t>has_darama</a:t>
                      </a:r>
                      <a:endParaRPr lang="en-US" sz="1800" b="0" dirty="0"/>
                    </a:p>
                  </a:txBody>
                  <a:tcPr marL="93260" marR="93260" marT="46630" marB="46630"/>
                </a:tc>
                <a:tc>
                  <a:txBody>
                    <a:bodyPr/>
                    <a:lstStyle/>
                    <a:p>
                      <a:r>
                        <a:rPr lang="en-US" sz="1800" b="0" dirty="0" smtClean="0"/>
                        <a:t>1</a:t>
                      </a:r>
                      <a:endParaRPr lang="en-US" sz="1800" b="0" dirty="0"/>
                    </a:p>
                  </a:txBody>
                  <a:tcPr marL="93260" marR="93260" marT="46630" marB="46630"/>
                </a:tc>
                <a:extLst>
                  <a:ext uri="{0D108BD9-81ED-4DB2-BD59-A6C34878D82A}">
                    <a16:rowId xmlns:a16="http://schemas.microsoft.com/office/drawing/2014/main" val="1773543904"/>
                  </a:ext>
                </a:extLst>
              </a:tr>
              <a:tr h="377705">
                <a:tc>
                  <a:txBody>
                    <a:bodyPr/>
                    <a:lstStyle/>
                    <a:p>
                      <a:r>
                        <a:rPr lang="en-US" sz="1800" b="0" dirty="0" err="1" smtClean="0"/>
                        <a:t>drama_but</a:t>
                      </a:r>
                      <a:endParaRPr lang="en-US" sz="1800" b="0" dirty="0"/>
                    </a:p>
                  </a:txBody>
                  <a:tcPr marL="93260" marR="93260" marT="46630" marB="46630"/>
                </a:tc>
                <a:tc>
                  <a:txBody>
                    <a:bodyPr/>
                    <a:lstStyle/>
                    <a:p>
                      <a:r>
                        <a:rPr lang="en-US" sz="1800" b="0" dirty="0" smtClean="0"/>
                        <a:t>1</a:t>
                      </a:r>
                      <a:endParaRPr lang="en-US" sz="1800" b="0" dirty="0"/>
                    </a:p>
                  </a:txBody>
                  <a:tcPr marL="93260" marR="93260" marT="46630" marB="46630"/>
                </a:tc>
                <a:extLst>
                  <a:ext uri="{0D108BD9-81ED-4DB2-BD59-A6C34878D82A}">
                    <a16:rowId xmlns:a16="http://schemas.microsoft.com/office/drawing/2014/main" val="1325274973"/>
                  </a:ext>
                </a:extLst>
              </a:tr>
              <a:tr h="377705">
                <a:tc>
                  <a:txBody>
                    <a:bodyPr/>
                    <a:lstStyle/>
                    <a:p>
                      <a:r>
                        <a:rPr lang="en-US" sz="1800" b="1" dirty="0" err="1" smtClean="0"/>
                        <a:t>but_no</a:t>
                      </a:r>
                      <a:endParaRPr lang="en-US" sz="1800" b="1" dirty="0"/>
                    </a:p>
                  </a:txBody>
                  <a:tcPr marL="93260" marR="93260" marT="46630" marB="46630"/>
                </a:tc>
                <a:tc>
                  <a:txBody>
                    <a:bodyPr/>
                    <a:lstStyle/>
                    <a:p>
                      <a:r>
                        <a:rPr lang="en-US" sz="1800" b="0" dirty="0" smtClean="0"/>
                        <a:t>1</a:t>
                      </a:r>
                      <a:endParaRPr lang="en-US" sz="1800" b="0" dirty="0"/>
                    </a:p>
                  </a:txBody>
                  <a:tcPr marL="93260" marR="93260" marT="46630" marB="46630"/>
                </a:tc>
                <a:extLst>
                  <a:ext uri="{0D108BD9-81ED-4DB2-BD59-A6C34878D82A}">
                    <a16:rowId xmlns:a16="http://schemas.microsoft.com/office/drawing/2014/main" val="2964677513"/>
                  </a:ext>
                </a:extLst>
              </a:tr>
              <a:tr h="377705">
                <a:tc>
                  <a:txBody>
                    <a:bodyPr/>
                    <a:lstStyle/>
                    <a:p>
                      <a:r>
                        <a:rPr lang="en-US" sz="1800" b="0" dirty="0" err="1" smtClean="0"/>
                        <a:t>no_character</a:t>
                      </a:r>
                      <a:endParaRPr lang="en-US" sz="1800" b="0" dirty="0"/>
                    </a:p>
                  </a:txBody>
                  <a:tcPr marL="93260" marR="93260" marT="46630" marB="46630"/>
                </a:tc>
                <a:tc>
                  <a:txBody>
                    <a:bodyPr/>
                    <a:lstStyle/>
                    <a:p>
                      <a:r>
                        <a:rPr lang="en-US" sz="1800" b="0" dirty="0" smtClean="0"/>
                        <a:t>1</a:t>
                      </a:r>
                      <a:endParaRPr lang="en-US" sz="1800" b="0" dirty="0"/>
                    </a:p>
                  </a:txBody>
                  <a:tcPr marL="93260" marR="93260" marT="46630" marB="46630"/>
                </a:tc>
                <a:extLst>
                  <a:ext uri="{0D108BD9-81ED-4DB2-BD59-A6C34878D82A}">
                    <a16:rowId xmlns:a16="http://schemas.microsoft.com/office/drawing/2014/main" val="2823672875"/>
                  </a:ext>
                </a:extLst>
              </a:tr>
              <a:tr h="377705">
                <a:tc>
                  <a:txBody>
                    <a:bodyPr/>
                    <a:lstStyle/>
                    <a:p>
                      <a:r>
                        <a:rPr lang="en-US" sz="1800" b="0" dirty="0" smtClean="0"/>
                        <a:t>character_&lt;</a:t>
                      </a:r>
                      <a:r>
                        <a:rPr lang="en-US" sz="1800" b="0" dirty="0" err="1" smtClean="0"/>
                        <a:t>eos</a:t>
                      </a:r>
                      <a:r>
                        <a:rPr lang="en-US" sz="1800" b="0" dirty="0" smtClean="0"/>
                        <a:t>&gt;</a:t>
                      </a:r>
                      <a:endParaRPr lang="en-US" sz="1800" b="0" dirty="0"/>
                    </a:p>
                  </a:txBody>
                  <a:tcPr marL="93260" marR="93260" marT="46630" marB="46630"/>
                </a:tc>
                <a:tc>
                  <a:txBody>
                    <a:bodyPr/>
                    <a:lstStyle/>
                    <a:p>
                      <a:r>
                        <a:rPr lang="en-US" sz="1800" b="0" dirty="0" smtClean="0"/>
                        <a:t>1</a:t>
                      </a:r>
                      <a:endParaRPr lang="en-US" sz="1800" b="0" dirty="0"/>
                    </a:p>
                  </a:txBody>
                  <a:tcPr marL="93260" marR="93260" marT="46630" marB="46630"/>
                </a:tc>
                <a:extLst>
                  <a:ext uri="{0D108BD9-81ED-4DB2-BD59-A6C34878D82A}">
                    <a16:rowId xmlns:a16="http://schemas.microsoft.com/office/drawing/2014/main" val="1077666770"/>
                  </a:ext>
                </a:extLst>
              </a:tr>
            </a:tbl>
          </a:graphicData>
        </a:graphic>
      </p:graphicFrame>
      <p:sp>
        <p:nvSpPr>
          <p:cNvPr id="8" name="TextBox 7"/>
          <p:cNvSpPr txBox="1"/>
          <p:nvPr/>
        </p:nvSpPr>
        <p:spPr>
          <a:xfrm>
            <a:off x="350837" y="6199870"/>
            <a:ext cx="11165236"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1"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rPr>
              <a:t>S</a:t>
            </a:r>
            <a:r>
              <a:rPr kumimoji="0" lang="en-US" sz="2400" b="0" i="1"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even out of seven unigrams in common, four out of eight bigrams in common. </a:t>
            </a:r>
          </a:p>
        </p:txBody>
      </p:sp>
    </p:spTree>
    <p:extLst>
      <p:ext uri="{BB962C8B-B14F-4D97-AF65-F5344CB8AC3E}">
        <p14:creationId xmlns:p14="http://schemas.microsoft.com/office/powerpoint/2010/main" val="72061428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bag-of-words II</a:t>
            </a:r>
            <a:endParaRPr lang="en-US" dirty="0"/>
          </a:p>
        </p:txBody>
      </p:sp>
      <p:sp>
        <p:nvSpPr>
          <p:cNvPr id="3" name="Content Placeholder 2"/>
          <p:cNvSpPr>
            <a:spLocks noGrp="1"/>
          </p:cNvSpPr>
          <p:nvPr>
            <p:ph idx="4294967295"/>
          </p:nvPr>
        </p:nvSpPr>
        <p:spPr>
          <a:xfrm>
            <a:off x="551965" y="2208329"/>
            <a:ext cx="10520799" cy="4437962"/>
          </a:xfrm>
        </p:spPr>
        <p:txBody>
          <a:bodyPr>
            <a:noAutofit/>
          </a:bodyPr>
          <a:lstStyle/>
          <a:p>
            <a:r>
              <a:rPr lang="en-US" sz="2448" dirty="0"/>
              <a:t>Unigrams or n-grams don’t capture </a:t>
            </a:r>
            <a:r>
              <a:rPr lang="en-US" sz="2448" dirty="0" smtClean="0"/>
              <a:t>that the question is asking about a waterfall </a:t>
            </a:r>
            <a:endParaRPr lang="en-US" sz="2448" dirty="0"/>
          </a:p>
          <a:p>
            <a:pPr lvl="1"/>
            <a:r>
              <a:rPr lang="en-US" sz="1836" dirty="0"/>
              <a:t>(need to skip </a:t>
            </a:r>
            <a:r>
              <a:rPr lang="en-US" sz="1836" dirty="0" smtClean="0"/>
              <a:t>“is the highest” </a:t>
            </a:r>
            <a:r>
              <a:rPr lang="en-US" sz="1836" dirty="0"/>
              <a:t>to form </a:t>
            </a:r>
            <a:r>
              <a:rPr lang="en-US" sz="1836" dirty="0" smtClean="0"/>
              <a:t>“What </a:t>
            </a:r>
            <a:r>
              <a:rPr lang="en-US" sz="1836" dirty="0"/>
              <a:t>… </a:t>
            </a:r>
            <a:r>
              <a:rPr lang="en-US" sz="1836" dirty="0" smtClean="0"/>
              <a:t>waterfall”)</a:t>
            </a:r>
            <a:endParaRPr lang="en-US" sz="1836" dirty="0"/>
          </a:p>
          <a:p>
            <a:r>
              <a:rPr lang="en-US" sz="2448" dirty="0"/>
              <a:t>Linguistic analyzers can provide the information more directly</a:t>
            </a:r>
          </a:p>
          <a:p>
            <a:pPr marL="342900" lvl="1" indent="0">
              <a:buNone/>
            </a:pPr>
            <a:r>
              <a:rPr lang="en-US" sz="1836" dirty="0"/>
              <a:t> </a:t>
            </a:r>
          </a:p>
          <a:p>
            <a:pPr lvl="1"/>
            <a:endParaRPr lang="en-US" sz="1836" dirty="0"/>
          </a:p>
          <a:p>
            <a:pPr lvl="1"/>
            <a:endParaRPr lang="en-US" sz="1836" dirty="0"/>
          </a:p>
          <a:p>
            <a:pPr lvl="1"/>
            <a:endParaRPr lang="en-US" sz="1836" dirty="0" smtClean="0"/>
          </a:p>
          <a:p>
            <a:pPr lvl="1"/>
            <a:endParaRPr lang="en-US" sz="1836" dirty="0"/>
          </a:p>
          <a:p>
            <a:pPr marL="932597" lvl="2" indent="0">
              <a:buNone/>
            </a:pPr>
            <a:endParaRPr lang="en-US" sz="1632" dirty="0"/>
          </a:p>
        </p:txBody>
      </p:sp>
      <mc:AlternateContent xmlns:mc="http://schemas.openxmlformats.org/markup-compatibility/2006" xmlns:a14="http://schemas.microsoft.com/office/drawing/2010/main">
        <mc:Choice Requires="a14">
          <p:sp>
            <p:nvSpPr>
              <p:cNvPr id="4" name="Rectangle 3"/>
              <p:cNvSpPr/>
              <p:nvPr/>
            </p:nvSpPr>
            <p:spPr>
              <a:xfrm>
                <a:off x="6722332" y="4848605"/>
                <a:ext cx="3189588" cy="382308"/>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1" u="none" strike="noStrike" kern="1200" cap="none" spc="0" normalizeH="0" baseline="0" noProof="0" dirty="0">
                    <a:ln>
                      <a:noFill/>
                    </a:ln>
                    <a:solidFill>
                      <a:srgbClr val="0070C0"/>
                    </a:solidFill>
                    <a:effectLst/>
                    <a:uLnTx/>
                    <a:uFillTx/>
                    <a:latin typeface="Segoe UI"/>
                    <a:ea typeface="+mn-ea"/>
                    <a:cs typeface="+mn-cs"/>
                  </a:rPr>
                  <a:t>Exchange Online</a:t>
                </a:r>
                <a14:m>
                  <m:oMath xmlns:m="http://schemas.openxmlformats.org/officeDocument/2006/math">
                    <m:r>
                      <a:rPr kumimoji="0" lang="en-US" sz="1836" b="0"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 </m:t>
                    </m:r>
                    <m:r>
                      <a:rPr kumimoji="0" lang="en-US" sz="1836" b="0" i="1" u="none" strike="noStrike" kern="1200" cap="none" spc="0" normalizeH="0" baseline="0" noProof="0">
                        <a:ln>
                          <a:noFill/>
                        </a:ln>
                        <a:solidFill>
                          <a:srgbClr val="0070C0"/>
                        </a:solidFill>
                        <a:effectLst/>
                        <a:uLnTx/>
                        <a:uFillTx/>
                        <a:latin typeface="Cambria Math" panose="02040503050406030204" pitchFamily="18" charset="0"/>
                        <a:ea typeface="Cambria Math" panose="02040503050406030204" pitchFamily="18" charset="0"/>
                        <a:cs typeface="+mn-cs"/>
                      </a:rPr>
                      <m:t>→</m:t>
                    </m:r>
                  </m:oMath>
                </a14:m>
                <a:r>
                  <a:rPr kumimoji="0" lang="en-US" sz="1836" b="0" i="1" u="none" strike="noStrike" kern="1200" cap="none" spc="0" normalizeH="0" baseline="0" noProof="0" dirty="0">
                    <a:ln>
                      <a:noFill/>
                    </a:ln>
                    <a:solidFill>
                      <a:srgbClr val="0070C0"/>
                    </a:solidFill>
                    <a:effectLst/>
                    <a:uLnTx/>
                    <a:uFillTx/>
                    <a:latin typeface="Segoe UI"/>
                    <a:ea typeface="+mn-ea"/>
                    <a:cs typeface="+mn-cs"/>
                  </a:rPr>
                  <a:t>Migration</a:t>
                </a: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mc:Choice>
        <mc:Fallback xmlns="">
          <p:sp>
            <p:nvSpPr>
              <p:cNvPr id="4" name="Rectangle 3"/>
              <p:cNvSpPr>
                <a:spLocks noRot="1" noChangeAspect="1" noMove="1" noResize="1" noEditPoints="1" noAdjustHandles="1" noChangeArrowheads="1" noChangeShapeType="1" noTextEdit="1"/>
              </p:cNvSpPr>
              <p:nvPr/>
            </p:nvSpPr>
            <p:spPr>
              <a:xfrm>
                <a:off x="6722332" y="4848605"/>
                <a:ext cx="3189588" cy="382308"/>
              </a:xfrm>
              <a:prstGeom prst="rect">
                <a:avLst/>
              </a:prstGeom>
              <a:blipFill>
                <a:blip r:embed="rId2"/>
                <a:stretch>
                  <a:fillRect l="-1721" t="-6349" b="-22222"/>
                </a:stretch>
              </a:blipFill>
            </p:spPr>
            <p:txBody>
              <a:bodyPr/>
              <a:lstStyle/>
              <a:p>
                <a:r>
                  <a:rPr lang="en-US">
                    <a:noFill/>
                  </a:rPr>
                  <a:t> </a:t>
                </a:r>
              </a:p>
            </p:txBody>
          </p:sp>
        </mc:Fallback>
      </mc:AlternateContent>
      <p:sp>
        <p:nvSpPr>
          <p:cNvPr id="10" name="Rectangle 9"/>
          <p:cNvSpPr/>
          <p:nvPr/>
        </p:nvSpPr>
        <p:spPr>
          <a:xfrm>
            <a:off x="855768" y="1488917"/>
            <a:ext cx="9448099"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Question</a:t>
            </a:r>
            <a:r>
              <a:rPr kumimoji="0" lang="en-US" sz="2800" b="0" i="0" u="none" strike="noStrike" kern="1200" cap="none" spc="0" normalizeH="0" baseline="0" noProof="0" dirty="0">
                <a:ln>
                  <a:noFill/>
                </a:ln>
                <a:solidFill>
                  <a:srgbClr val="FFFFFF"/>
                </a:solidFill>
                <a:effectLst/>
                <a:uLnTx/>
                <a:uFillTx/>
                <a:latin typeface="Segoe UI"/>
                <a:ea typeface="+mn-ea"/>
                <a:cs typeface="+mn-cs"/>
              </a:rPr>
              <a:t>: What is the highest waterfall in the United States</a:t>
            </a:r>
            <a:r>
              <a:rPr kumimoji="0" lang="en-US" sz="2800" b="0" i="0" u="none" strike="noStrike" kern="1200" cap="none" spc="0" normalizeH="0" baseline="0" noProof="0" dirty="0" smtClean="0">
                <a:ln>
                  <a:noFill/>
                </a:ln>
                <a:solidFill>
                  <a:srgbClr val="FFFFFF"/>
                </a:solidFill>
                <a:effectLst/>
                <a:uLnTx/>
                <a:uFillTx/>
                <a:latin typeface="Segoe UI"/>
                <a:ea typeface="+mn-ea"/>
                <a:cs typeface="+mn-cs"/>
              </a:rPr>
              <a:t>?</a:t>
            </a: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3" name="Picture 2" descr="MSR SPL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33" y="6158797"/>
            <a:ext cx="1198616" cy="45124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708220" y="6139186"/>
            <a:ext cx="7615672" cy="478376"/>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FFFFFF"/>
                </a:solidFill>
                <a:effectLst/>
                <a:uLnTx/>
                <a:uFillTx/>
                <a:latin typeface="Segoe UI"/>
                <a:ea typeface="+mn-ea"/>
                <a:cs typeface="+mn-cs"/>
              </a:rPr>
              <a:t>Analyzers: Labeled Dependency Tree, Semantic Roles</a:t>
            </a:r>
          </a:p>
        </p:txBody>
      </p:sp>
      <p:sp>
        <p:nvSpPr>
          <p:cNvPr id="5" name="TextBox 4"/>
          <p:cNvSpPr txBox="1"/>
          <p:nvPr/>
        </p:nvSpPr>
        <p:spPr>
          <a:xfrm>
            <a:off x="867833" y="6610041"/>
            <a:ext cx="732573" cy="382308"/>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NLTK</a:t>
            </a:r>
          </a:p>
        </p:txBody>
      </p:sp>
      <p:sp>
        <p:nvSpPr>
          <p:cNvPr id="15" name="Rectangle 2"/>
          <p:cNvSpPr>
            <a:spLocks noChangeArrowheads="1"/>
          </p:cNvSpPr>
          <p:nvPr/>
        </p:nvSpPr>
        <p:spPr bwMode="auto">
          <a:xfrm>
            <a:off x="1570037" y="3925275"/>
            <a:ext cx="4419600"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Arial Unicode MS" panose="020B0604020202020204" pitchFamily="34" charset="-128"/>
                <a:ea typeface="+mn-ea"/>
                <a:cs typeface="+mn-cs"/>
              </a:rPr>
              <a:t>cop(What-1, is-2)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err="1" smtClean="0">
                <a:ln>
                  <a:noFill/>
                </a:ln>
                <a:solidFill>
                  <a:srgbClr val="000000"/>
                </a:solidFill>
                <a:effectLst/>
                <a:uLnTx/>
                <a:uFillTx/>
                <a:latin typeface="Arial Unicode MS" panose="020B0604020202020204" pitchFamily="34" charset="-128"/>
                <a:ea typeface="+mn-ea"/>
                <a:cs typeface="+mn-cs"/>
              </a:rPr>
              <a:t>det</a:t>
            </a:r>
            <a:r>
              <a:rPr kumimoji="0" lang="en-US" altLang="en-US" sz="2000" b="0" i="0" u="none" strike="noStrike" kern="1200" cap="none" spc="0" normalizeH="0" baseline="0" noProof="0" dirty="0" smtClean="0">
                <a:ln>
                  <a:noFill/>
                </a:ln>
                <a:solidFill>
                  <a:srgbClr val="000000"/>
                </a:solidFill>
                <a:effectLst/>
                <a:uLnTx/>
                <a:uFillTx/>
                <a:latin typeface="Arial Unicode MS" panose="020B0604020202020204" pitchFamily="34" charset="-128"/>
                <a:ea typeface="+mn-ea"/>
                <a:cs typeface="+mn-cs"/>
              </a:rPr>
              <a:t>(waterfall-5, the-3)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err="1" smtClean="0">
                <a:ln>
                  <a:noFill/>
                </a:ln>
                <a:solidFill>
                  <a:srgbClr val="000000"/>
                </a:solidFill>
                <a:effectLst/>
                <a:uLnTx/>
                <a:uFillTx/>
                <a:latin typeface="Arial Unicode MS" panose="020B0604020202020204" pitchFamily="34" charset="-128"/>
                <a:ea typeface="+mn-ea"/>
                <a:cs typeface="+mn-cs"/>
              </a:rPr>
              <a:t>amod</a:t>
            </a:r>
            <a:r>
              <a:rPr kumimoji="0" lang="en-US" altLang="en-US" sz="2000" b="0" i="0" u="none" strike="noStrike" kern="1200" cap="none" spc="0" normalizeH="0" baseline="0" noProof="0" dirty="0" smtClean="0">
                <a:ln>
                  <a:noFill/>
                </a:ln>
                <a:solidFill>
                  <a:srgbClr val="000000"/>
                </a:solidFill>
                <a:effectLst/>
                <a:uLnTx/>
                <a:uFillTx/>
                <a:latin typeface="Arial Unicode MS" panose="020B0604020202020204" pitchFamily="34" charset="-128"/>
                <a:ea typeface="+mn-ea"/>
                <a:cs typeface="+mn-cs"/>
              </a:rPr>
              <a:t>(waterfall-5, highest-4)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dirty="0" err="1" smtClean="0">
                <a:ln>
                  <a:noFill/>
                </a:ln>
                <a:solidFill>
                  <a:srgbClr val="000000"/>
                </a:solidFill>
                <a:effectLst/>
                <a:uLnTx/>
                <a:uFillTx/>
                <a:latin typeface="Arial Unicode MS" panose="020B0604020202020204" pitchFamily="34" charset="-128"/>
                <a:ea typeface="+mn-ea"/>
                <a:cs typeface="+mn-cs"/>
              </a:rPr>
              <a:t>nsubj</a:t>
            </a:r>
            <a:r>
              <a:rPr kumimoji="0" lang="en-US" altLang="en-US" sz="2000" b="1" i="0" u="none" strike="noStrike" kern="1200" cap="none" spc="0" normalizeH="0" baseline="0" noProof="0" dirty="0" smtClean="0">
                <a:ln>
                  <a:noFill/>
                </a:ln>
                <a:solidFill>
                  <a:srgbClr val="000000"/>
                </a:solidFill>
                <a:effectLst/>
                <a:uLnTx/>
                <a:uFillTx/>
                <a:latin typeface="Arial Unicode MS" panose="020B0604020202020204" pitchFamily="34" charset="-128"/>
                <a:ea typeface="+mn-ea"/>
                <a:cs typeface="+mn-cs"/>
              </a:rPr>
              <a:t>(What-1, waterfall-5)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Arial Unicode MS" panose="020B0604020202020204" pitchFamily="34" charset="-128"/>
                <a:ea typeface="+mn-ea"/>
                <a:cs typeface="+mn-cs"/>
              </a:rPr>
              <a:t>case(United_States-9, in-6)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err="1" smtClean="0">
                <a:ln>
                  <a:noFill/>
                </a:ln>
                <a:solidFill>
                  <a:srgbClr val="000000"/>
                </a:solidFill>
                <a:effectLst/>
                <a:uLnTx/>
                <a:uFillTx/>
                <a:latin typeface="Arial Unicode MS" panose="020B0604020202020204" pitchFamily="34" charset="-128"/>
                <a:ea typeface="+mn-ea"/>
                <a:cs typeface="+mn-cs"/>
              </a:rPr>
              <a:t>nmod</a:t>
            </a:r>
            <a:r>
              <a:rPr kumimoji="0" lang="en-US" altLang="en-US" sz="2000" b="0" i="0" u="none" strike="noStrike" kern="1200" cap="none" spc="0" normalizeH="0" baseline="0" noProof="0" dirty="0" smtClean="0">
                <a:ln>
                  <a:noFill/>
                </a:ln>
                <a:solidFill>
                  <a:srgbClr val="000000"/>
                </a:solidFill>
                <a:effectLst/>
                <a:uLnTx/>
                <a:uFillTx/>
                <a:latin typeface="Arial Unicode MS" panose="020B0604020202020204" pitchFamily="34" charset="-128"/>
                <a:ea typeface="+mn-ea"/>
                <a:cs typeface="+mn-cs"/>
              </a:rPr>
              <a:t>(waterfall-5, United_States-9)</a:t>
            </a:r>
            <a:r>
              <a:rPr kumimoji="0" lang="en-US" altLang="en-US" sz="2000" b="0" i="0" u="none" strike="noStrike" kern="1200" cap="none" spc="0" normalizeH="0" baseline="0" noProof="0" dirty="0" smtClean="0">
                <a:ln>
                  <a:noFill/>
                </a:ln>
                <a:solidFill>
                  <a:srgbClr val="FFFFFF"/>
                </a:solidFill>
                <a:effectLst/>
                <a:uLnTx/>
                <a:uFillTx/>
                <a:latin typeface="Segoe UI"/>
                <a:ea typeface="+mn-ea"/>
                <a:cs typeface="+mn-cs"/>
              </a:rPr>
              <a:t> </a:t>
            </a:r>
            <a:endParaRPr kumimoji="0" lang="en-US" altLang="en-US" sz="4800" b="0" i="0" u="none" strike="noStrike" kern="1200" cap="none" spc="0" normalizeH="0" baseline="0" noProof="0" dirty="0" smtClean="0">
              <a:ln>
                <a:noFill/>
              </a:ln>
              <a:solidFill>
                <a:srgbClr val="FFFFFF"/>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5582860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8437" y="1363662"/>
            <a:ext cx="11887200" cy="5447645"/>
          </a:xfrm>
        </p:spPr>
        <p:txBody>
          <a:bodyPr/>
          <a:lstStyle/>
          <a:p>
            <a:r>
              <a:rPr lang="en-US" sz="3600" dirty="0" smtClean="0"/>
              <a:t>Triples from direct relationships</a:t>
            </a:r>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r>
              <a:rPr lang="en-US" sz="3600" dirty="0" smtClean="0"/>
              <a:t>Could also look at indirect relations (looking at dependency tree path between two words)</a:t>
            </a:r>
            <a:endParaRPr lang="en-US" dirty="0"/>
          </a:p>
        </p:txBody>
      </p:sp>
      <p:sp>
        <p:nvSpPr>
          <p:cNvPr id="3" name="Title 2"/>
          <p:cNvSpPr>
            <a:spLocks noGrp="1"/>
          </p:cNvSpPr>
          <p:nvPr>
            <p:ph type="title"/>
          </p:nvPr>
        </p:nvSpPr>
        <p:spPr/>
        <p:txBody>
          <a:bodyPr/>
          <a:lstStyle/>
          <a:p>
            <a:r>
              <a:rPr lang="en-US" dirty="0" smtClean="0"/>
              <a:t>How to define features using linguistic analyzers</a:t>
            </a:r>
            <a:endParaRPr lang="en-US" dirty="0"/>
          </a:p>
        </p:txBody>
      </p:sp>
      <p:sp>
        <p:nvSpPr>
          <p:cNvPr id="4" name="Rectangle 2"/>
          <p:cNvSpPr>
            <a:spLocks noChangeArrowheads="1"/>
          </p:cNvSpPr>
          <p:nvPr/>
        </p:nvSpPr>
        <p:spPr bwMode="auto">
          <a:xfrm>
            <a:off x="6904037" y="3005248"/>
            <a:ext cx="4419600"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Arial Unicode MS" panose="020B0604020202020204" pitchFamily="34" charset="-128"/>
                <a:ea typeface="+mn-ea"/>
                <a:cs typeface="+mn-cs"/>
              </a:rPr>
              <a:t>cop(What-1, is-2)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err="1" smtClean="0">
                <a:ln>
                  <a:noFill/>
                </a:ln>
                <a:solidFill>
                  <a:srgbClr val="000000"/>
                </a:solidFill>
                <a:effectLst/>
                <a:uLnTx/>
                <a:uFillTx/>
                <a:latin typeface="Arial Unicode MS" panose="020B0604020202020204" pitchFamily="34" charset="-128"/>
                <a:ea typeface="+mn-ea"/>
                <a:cs typeface="+mn-cs"/>
              </a:rPr>
              <a:t>det</a:t>
            </a:r>
            <a:r>
              <a:rPr kumimoji="0" lang="en-US" altLang="en-US" sz="2000" b="0" i="0" u="none" strike="noStrike" kern="1200" cap="none" spc="0" normalizeH="0" baseline="0" noProof="0" dirty="0" smtClean="0">
                <a:ln>
                  <a:noFill/>
                </a:ln>
                <a:solidFill>
                  <a:srgbClr val="000000"/>
                </a:solidFill>
                <a:effectLst/>
                <a:uLnTx/>
                <a:uFillTx/>
                <a:latin typeface="Arial Unicode MS" panose="020B0604020202020204" pitchFamily="34" charset="-128"/>
                <a:ea typeface="+mn-ea"/>
                <a:cs typeface="+mn-cs"/>
              </a:rPr>
              <a:t>(waterfall-5, the-3)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err="1" smtClean="0">
                <a:ln>
                  <a:noFill/>
                </a:ln>
                <a:solidFill>
                  <a:srgbClr val="000000"/>
                </a:solidFill>
                <a:effectLst/>
                <a:uLnTx/>
                <a:uFillTx/>
                <a:latin typeface="Arial Unicode MS" panose="020B0604020202020204" pitchFamily="34" charset="-128"/>
                <a:ea typeface="+mn-ea"/>
                <a:cs typeface="+mn-cs"/>
              </a:rPr>
              <a:t>amod</a:t>
            </a:r>
            <a:r>
              <a:rPr kumimoji="0" lang="en-US" altLang="en-US" sz="2000" b="0" i="0" u="none" strike="noStrike" kern="1200" cap="none" spc="0" normalizeH="0" baseline="0" noProof="0" dirty="0" smtClean="0">
                <a:ln>
                  <a:noFill/>
                </a:ln>
                <a:solidFill>
                  <a:srgbClr val="000000"/>
                </a:solidFill>
                <a:effectLst/>
                <a:uLnTx/>
                <a:uFillTx/>
                <a:latin typeface="Arial Unicode MS" panose="020B0604020202020204" pitchFamily="34" charset="-128"/>
                <a:ea typeface="+mn-ea"/>
                <a:cs typeface="+mn-cs"/>
              </a:rPr>
              <a:t>(waterfall-5, highest-4)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dirty="0" err="1" smtClean="0">
                <a:ln>
                  <a:noFill/>
                </a:ln>
                <a:solidFill>
                  <a:srgbClr val="000000"/>
                </a:solidFill>
                <a:effectLst/>
                <a:uLnTx/>
                <a:uFillTx/>
                <a:latin typeface="Arial Unicode MS" panose="020B0604020202020204" pitchFamily="34" charset="-128"/>
                <a:ea typeface="+mn-ea"/>
                <a:cs typeface="+mn-cs"/>
              </a:rPr>
              <a:t>nsubj</a:t>
            </a:r>
            <a:r>
              <a:rPr kumimoji="0" lang="en-US" altLang="en-US" sz="2000" b="1" i="0" u="none" strike="noStrike" kern="1200" cap="none" spc="0" normalizeH="0" baseline="0" noProof="0" dirty="0" smtClean="0">
                <a:ln>
                  <a:noFill/>
                </a:ln>
                <a:solidFill>
                  <a:srgbClr val="000000"/>
                </a:solidFill>
                <a:effectLst/>
                <a:uLnTx/>
                <a:uFillTx/>
                <a:latin typeface="Arial Unicode MS" panose="020B0604020202020204" pitchFamily="34" charset="-128"/>
                <a:ea typeface="+mn-ea"/>
                <a:cs typeface="+mn-cs"/>
              </a:rPr>
              <a:t>(What-1, waterfall-5)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srgbClr val="000000"/>
                </a:solidFill>
                <a:effectLst/>
                <a:uLnTx/>
                <a:uFillTx/>
                <a:latin typeface="Arial Unicode MS" panose="020B0604020202020204" pitchFamily="34" charset="-128"/>
                <a:ea typeface="+mn-ea"/>
                <a:cs typeface="+mn-cs"/>
              </a:rPr>
              <a:t>case(United_States-9, in-6)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err="1" smtClean="0">
                <a:ln>
                  <a:noFill/>
                </a:ln>
                <a:solidFill>
                  <a:srgbClr val="000000"/>
                </a:solidFill>
                <a:effectLst/>
                <a:uLnTx/>
                <a:uFillTx/>
                <a:latin typeface="Arial Unicode MS" panose="020B0604020202020204" pitchFamily="34" charset="-128"/>
                <a:ea typeface="+mn-ea"/>
                <a:cs typeface="+mn-cs"/>
              </a:rPr>
              <a:t>nmod</a:t>
            </a:r>
            <a:r>
              <a:rPr kumimoji="0" lang="en-US" altLang="en-US" sz="2000" b="0" i="0" u="none" strike="noStrike" kern="1200" cap="none" spc="0" normalizeH="0" baseline="0" noProof="0" dirty="0" smtClean="0">
                <a:ln>
                  <a:noFill/>
                </a:ln>
                <a:solidFill>
                  <a:srgbClr val="000000"/>
                </a:solidFill>
                <a:effectLst/>
                <a:uLnTx/>
                <a:uFillTx/>
                <a:latin typeface="Arial Unicode MS" panose="020B0604020202020204" pitchFamily="34" charset="-128"/>
                <a:ea typeface="+mn-ea"/>
                <a:cs typeface="+mn-cs"/>
              </a:rPr>
              <a:t>(waterfall-5, United_States-9)</a:t>
            </a:r>
            <a:r>
              <a:rPr kumimoji="0" lang="en-US" altLang="en-US" sz="2000" b="0" i="0" u="none" strike="noStrike" kern="1200" cap="none" spc="0" normalizeH="0" baseline="0" noProof="0" dirty="0" smtClean="0">
                <a:ln>
                  <a:noFill/>
                </a:ln>
                <a:solidFill>
                  <a:srgbClr val="FFFFFF"/>
                </a:solidFill>
                <a:effectLst/>
                <a:uLnTx/>
                <a:uFillTx/>
                <a:latin typeface="Segoe UI"/>
                <a:ea typeface="+mn-ea"/>
                <a:cs typeface="+mn-cs"/>
              </a:rPr>
              <a:t> </a:t>
            </a:r>
            <a:endParaRPr kumimoji="0" lang="en-US" altLang="en-US" sz="4800" b="0" i="0" u="none" strike="noStrike" kern="1200" cap="none" spc="0" normalizeH="0" baseline="0" noProof="0" dirty="0" smtClean="0">
              <a:ln>
                <a:noFill/>
              </a:ln>
              <a:solidFill>
                <a:srgbClr val="FFFFFF"/>
              </a:solidFill>
              <a:effectLst/>
              <a:uLnTx/>
              <a:uFillTx/>
              <a:latin typeface="Arial" panose="020B0604020202020204" pitchFamily="34" charset="0"/>
              <a:ea typeface="+mn-ea"/>
              <a:cs typeface="+mn-cs"/>
            </a:endParaRPr>
          </a:p>
        </p:txBody>
      </p:sp>
      <p:graphicFrame>
        <p:nvGraphicFramePr>
          <p:cNvPr id="5" name="Table 4"/>
          <p:cNvGraphicFramePr>
            <a:graphicFrameLocks noGrp="1"/>
          </p:cNvGraphicFramePr>
          <p:nvPr>
            <p:extLst/>
          </p:nvPr>
        </p:nvGraphicFramePr>
        <p:xfrm>
          <a:off x="579437" y="2582862"/>
          <a:ext cx="4572000" cy="2662594"/>
        </p:xfrm>
        <a:graphic>
          <a:graphicData uri="http://schemas.openxmlformats.org/drawingml/2006/table">
            <a:tbl>
              <a:tblPr firstRow="1" bandRow="1">
                <a:tableStyleId>{5C22544A-7EE6-4342-B048-85BDC9FD1C3A}</a:tableStyleId>
              </a:tblPr>
              <a:tblGrid>
                <a:gridCol w="3532909">
                  <a:extLst>
                    <a:ext uri="{9D8B030D-6E8A-4147-A177-3AD203B41FA5}">
                      <a16:colId xmlns:a16="http://schemas.microsoft.com/office/drawing/2014/main" val="3617326587"/>
                    </a:ext>
                  </a:extLst>
                </a:gridCol>
                <a:gridCol w="1039091">
                  <a:extLst>
                    <a:ext uri="{9D8B030D-6E8A-4147-A177-3AD203B41FA5}">
                      <a16:colId xmlns:a16="http://schemas.microsoft.com/office/drawing/2014/main" val="3698681015"/>
                    </a:ext>
                  </a:extLst>
                </a:gridCol>
              </a:tblGrid>
              <a:tr h="152400">
                <a:tc>
                  <a:txBody>
                    <a:bodyPr/>
                    <a:lstStyle/>
                    <a:p>
                      <a:r>
                        <a:rPr lang="en-US" sz="1800" dirty="0" smtClean="0"/>
                        <a:t>Token</a:t>
                      </a:r>
                      <a:endParaRPr lang="en-US" sz="1800" dirty="0"/>
                    </a:p>
                  </a:txBody>
                  <a:tcPr marL="93260" marR="93260" marT="46630" marB="46630"/>
                </a:tc>
                <a:tc>
                  <a:txBody>
                    <a:bodyPr/>
                    <a:lstStyle/>
                    <a:p>
                      <a:r>
                        <a:rPr lang="en-US" sz="1800" dirty="0" smtClean="0"/>
                        <a:t>Value</a:t>
                      </a:r>
                      <a:endParaRPr lang="en-US" sz="1800" dirty="0"/>
                    </a:p>
                  </a:txBody>
                  <a:tcPr marL="93260" marR="93260" marT="46630" marB="46630"/>
                </a:tc>
                <a:extLst>
                  <a:ext uri="{0D108BD9-81ED-4DB2-BD59-A6C34878D82A}">
                    <a16:rowId xmlns:a16="http://schemas.microsoft.com/office/drawing/2014/main" val="3897059053"/>
                  </a:ext>
                </a:extLst>
              </a:tr>
              <a:tr h="373041">
                <a:tc>
                  <a:txBody>
                    <a:bodyPr/>
                    <a:lstStyle/>
                    <a:p>
                      <a:r>
                        <a:rPr lang="en-US" sz="1800" b="0" dirty="0" err="1" smtClean="0"/>
                        <a:t>cop_what_is</a:t>
                      </a:r>
                      <a:endParaRPr lang="en-US" sz="1800" b="0" dirty="0"/>
                    </a:p>
                  </a:txBody>
                  <a:tcPr marL="93260" marR="93260" marT="46630" marB="46630"/>
                </a:tc>
                <a:tc>
                  <a:txBody>
                    <a:bodyPr/>
                    <a:lstStyle/>
                    <a:p>
                      <a:r>
                        <a:rPr lang="en-US" sz="1800" b="0" dirty="0" smtClean="0"/>
                        <a:t>1</a:t>
                      </a:r>
                      <a:endParaRPr lang="en-US" sz="1800" b="0" dirty="0"/>
                    </a:p>
                  </a:txBody>
                  <a:tcPr marL="93260" marR="93260" marT="46630" marB="46630"/>
                </a:tc>
                <a:extLst>
                  <a:ext uri="{0D108BD9-81ED-4DB2-BD59-A6C34878D82A}">
                    <a16:rowId xmlns:a16="http://schemas.microsoft.com/office/drawing/2014/main" val="4012013275"/>
                  </a:ext>
                </a:extLst>
              </a:tr>
              <a:tr h="387233">
                <a:tc>
                  <a:txBody>
                    <a:bodyPr/>
                    <a:lstStyle/>
                    <a:p>
                      <a:r>
                        <a:rPr lang="en-US" sz="1800" b="0" dirty="0" err="1" smtClean="0"/>
                        <a:t>det_waterfall_the</a:t>
                      </a:r>
                      <a:endParaRPr lang="en-US" sz="1800" b="0" dirty="0"/>
                    </a:p>
                  </a:txBody>
                  <a:tcPr marL="93260" marR="93260" marT="46630" marB="46630"/>
                </a:tc>
                <a:tc>
                  <a:txBody>
                    <a:bodyPr/>
                    <a:lstStyle/>
                    <a:p>
                      <a:r>
                        <a:rPr lang="en-US" sz="1800" b="0" dirty="0" smtClean="0"/>
                        <a:t>1</a:t>
                      </a:r>
                      <a:endParaRPr lang="en-US" sz="1800" b="0" dirty="0"/>
                    </a:p>
                  </a:txBody>
                  <a:tcPr marL="93260" marR="93260" marT="46630" marB="46630"/>
                </a:tc>
                <a:extLst>
                  <a:ext uri="{0D108BD9-81ED-4DB2-BD59-A6C34878D82A}">
                    <a16:rowId xmlns:a16="http://schemas.microsoft.com/office/drawing/2014/main" val="536522947"/>
                  </a:ext>
                </a:extLst>
              </a:tr>
              <a:tr h="373041">
                <a:tc>
                  <a:txBody>
                    <a:bodyPr/>
                    <a:lstStyle/>
                    <a:p>
                      <a:r>
                        <a:rPr lang="en-US" sz="1800" b="0" dirty="0" err="1" smtClean="0"/>
                        <a:t>amod_waterfall_highest</a:t>
                      </a:r>
                      <a:endParaRPr lang="en-US" sz="1800" b="0" dirty="0"/>
                    </a:p>
                  </a:txBody>
                  <a:tcPr marL="93260" marR="93260" marT="46630" marB="46630"/>
                </a:tc>
                <a:tc>
                  <a:txBody>
                    <a:bodyPr/>
                    <a:lstStyle/>
                    <a:p>
                      <a:r>
                        <a:rPr lang="en-US" sz="1800" b="0" dirty="0" smtClean="0"/>
                        <a:t>1</a:t>
                      </a:r>
                      <a:endParaRPr lang="en-US" sz="1800" b="0" dirty="0"/>
                    </a:p>
                  </a:txBody>
                  <a:tcPr marL="93260" marR="93260" marT="46630" marB="46630"/>
                </a:tc>
                <a:extLst>
                  <a:ext uri="{0D108BD9-81ED-4DB2-BD59-A6C34878D82A}">
                    <a16:rowId xmlns:a16="http://schemas.microsoft.com/office/drawing/2014/main" val="3108347506"/>
                  </a:ext>
                </a:extLst>
              </a:tr>
              <a:tr h="387233">
                <a:tc>
                  <a:txBody>
                    <a:bodyPr/>
                    <a:lstStyle/>
                    <a:p>
                      <a:r>
                        <a:rPr lang="en-US" sz="1800" b="0" dirty="0" err="1" smtClean="0"/>
                        <a:t>nsubj_what_waterfall</a:t>
                      </a:r>
                      <a:endParaRPr lang="en-US" sz="1800" b="0" dirty="0"/>
                    </a:p>
                  </a:txBody>
                  <a:tcPr marL="93260" marR="93260" marT="46630" marB="46630"/>
                </a:tc>
                <a:tc>
                  <a:txBody>
                    <a:bodyPr/>
                    <a:lstStyle/>
                    <a:p>
                      <a:r>
                        <a:rPr lang="en-US" sz="1800" b="0" dirty="0" smtClean="0"/>
                        <a:t>1</a:t>
                      </a:r>
                      <a:endParaRPr lang="en-US" sz="1800" b="0" dirty="0"/>
                    </a:p>
                  </a:txBody>
                  <a:tcPr marL="93260" marR="93260" marT="46630" marB="46630"/>
                </a:tc>
                <a:extLst>
                  <a:ext uri="{0D108BD9-81ED-4DB2-BD59-A6C34878D82A}">
                    <a16:rowId xmlns:a16="http://schemas.microsoft.com/office/drawing/2014/main" val="1773543904"/>
                  </a:ext>
                </a:extLst>
              </a:tr>
              <a:tr h="387233">
                <a:tc>
                  <a:txBody>
                    <a:bodyPr/>
                    <a:lstStyle/>
                    <a:p>
                      <a:r>
                        <a:rPr lang="en-US" sz="1800" b="0" dirty="0" err="1" smtClean="0"/>
                        <a:t>case_united_states_in</a:t>
                      </a:r>
                      <a:endParaRPr lang="en-US" sz="1800" b="0" dirty="0"/>
                    </a:p>
                  </a:txBody>
                  <a:tcPr marL="93260" marR="93260" marT="46630" marB="46630"/>
                </a:tc>
                <a:tc>
                  <a:txBody>
                    <a:bodyPr/>
                    <a:lstStyle/>
                    <a:p>
                      <a:r>
                        <a:rPr lang="en-US" sz="1800" b="0" dirty="0" smtClean="0"/>
                        <a:t>1</a:t>
                      </a:r>
                      <a:endParaRPr lang="en-US" sz="1800" b="0" dirty="0"/>
                    </a:p>
                  </a:txBody>
                  <a:tcPr marL="93260" marR="93260" marT="46630" marB="46630"/>
                </a:tc>
                <a:extLst>
                  <a:ext uri="{0D108BD9-81ED-4DB2-BD59-A6C34878D82A}">
                    <a16:rowId xmlns:a16="http://schemas.microsoft.com/office/drawing/2014/main" val="1325274973"/>
                  </a:ext>
                </a:extLst>
              </a:tr>
              <a:tr h="387233">
                <a:tc>
                  <a:txBody>
                    <a:bodyPr/>
                    <a:lstStyle/>
                    <a:p>
                      <a:r>
                        <a:rPr lang="en-US" sz="1800" b="0" dirty="0" err="1" smtClean="0"/>
                        <a:t>nmod_waterfall_united_states</a:t>
                      </a:r>
                      <a:endParaRPr lang="en-US" sz="1800" b="0" dirty="0"/>
                    </a:p>
                  </a:txBody>
                  <a:tcPr marL="93260" marR="93260" marT="46630" marB="46630"/>
                </a:tc>
                <a:tc>
                  <a:txBody>
                    <a:bodyPr/>
                    <a:lstStyle/>
                    <a:p>
                      <a:r>
                        <a:rPr lang="en-US" sz="1800" b="0" dirty="0" smtClean="0"/>
                        <a:t>1</a:t>
                      </a:r>
                      <a:endParaRPr lang="en-US" sz="1800" b="0" dirty="0"/>
                    </a:p>
                  </a:txBody>
                  <a:tcPr marL="93260" marR="93260" marT="46630" marB="46630"/>
                </a:tc>
                <a:extLst>
                  <a:ext uri="{0D108BD9-81ED-4DB2-BD59-A6C34878D82A}">
                    <a16:rowId xmlns:a16="http://schemas.microsoft.com/office/drawing/2014/main" val="2964677513"/>
                  </a:ext>
                </a:extLst>
              </a:tr>
            </a:tbl>
          </a:graphicData>
        </a:graphic>
      </p:graphicFrame>
    </p:spTree>
    <p:extLst>
      <p:ext uri="{BB962C8B-B14F-4D97-AF65-F5344CB8AC3E}">
        <p14:creationId xmlns:p14="http://schemas.microsoft.com/office/powerpoint/2010/main" val="187032193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watch out for beyond bag-of-words</a:t>
            </a:r>
            <a:endParaRPr lang="en-US" dirty="0"/>
          </a:p>
        </p:txBody>
      </p:sp>
      <p:sp>
        <p:nvSpPr>
          <p:cNvPr id="3" name="Content Placeholder 2"/>
          <p:cNvSpPr>
            <a:spLocks noGrp="1"/>
          </p:cNvSpPr>
          <p:nvPr>
            <p:ph idx="4294967295"/>
          </p:nvPr>
        </p:nvSpPr>
        <p:spPr>
          <a:xfrm>
            <a:off x="274640" y="1212851"/>
            <a:ext cx="11887198" cy="5749266"/>
          </a:xfrm>
        </p:spPr>
        <p:txBody>
          <a:bodyPr/>
          <a:lstStyle/>
          <a:p>
            <a:r>
              <a:rPr lang="en-US" dirty="0" smtClean="0"/>
              <a:t>Problems</a:t>
            </a:r>
          </a:p>
          <a:p>
            <a:pPr lvl="1"/>
            <a:r>
              <a:rPr lang="en-US" dirty="0" smtClean="0"/>
              <a:t>The size of the feature set grows quickly</a:t>
            </a:r>
          </a:p>
          <a:p>
            <a:pPr lvl="1"/>
            <a:r>
              <a:rPr lang="en-US" dirty="0"/>
              <a:t>N</a:t>
            </a:r>
            <a:r>
              <a:rPr lang="en-US" dirty="0" smtClean="0"/>
              <a:t>-grams introduce sparsity, noise</a:t>
            </a:r>
          </a:p>
          <a:p>
            <a:r>
              <a:rPr lang="en-US" dirty="0" smtClean="0"/>
              <a:t>Problems for n-grams from linguistic analysis</a:t>
            </a:r>
          </a:p>
          <a:p>
            <a:pPr lvl="1"/>
            <a:r>
              <a:rPr lang="en-US" dirty="0" smtClean="0"/>
              <a:t>Analysis might be wrong (state-of-the-art mid-80s F-measure)</a:t>
            </a:r>
          </a:p>
          <a:p>
            <a:r>
              <a:rPr lang="en-US" dirty="0" smtClean="0"/>
              <a:t>Solutions</a:t>
            </a:r>
          </a:p>
          <a:p>
            <a:pPr lvl="1"/>
            <a:r>
              <a:rPr lang="en-US" dirty="0" smtClean="0"/>
              <a:t>Hashing trick for memory (included in </a:t>
            </a:r>
            <a:r>
              <a:rPr lang="en-US" dirty="0" err="1" smtClean="0"/>
              <a:t>AzureML</a:t>
            </a:r>
            <a:r>
              <a:rPr lang="en-US" dirty="0" smtClean="0"/>
              <a:t> text analytics examples)</a:t>
            </a:r>
          </a:p>
          <a:p>
            <a:pPr lvl="1"/>
            <a:r>
              <a:rPr lang="en-US" dirty="0" smtClean="0"/>
              <a:t>Different weight (prior) for n-gram features</a:t>
            </a:r>
          </a:p>
          <a:p>
            <a:pPr lvl="1"/>
            <a:r>
              <a:rPr lang="en-US" dirty="0" smtClean="0"/>
              <a:t>Different weight (prior) of linguistic n-gram features </a:t>
            </a:r>
          </a:p>
          <a:p>
            <a:pPr lvl="1"/>
            <a:r>
              <a:rPr lang="en-US" dirty="0" smtClean="0"/>
              <a:t>Making sure that features looking at simple unigrams are included as well</a:t>
            </a:r>
          </a:p>
          <a:p>
            <a:pPr lvl="1"/>
            <a:endParaRPr lang="en-US" dirty="0" smtClean="0"/>
          </a:p>
          <a:p>
            <a:pPr lvl="1"/>
            <a:endParaRPr lang="en-US" dirty="0"/>
          </a:p>
        </p:txBody>
      </p:sp>
      <p:sp>
        <p:nvSpPr>
          <p:cNvPr id="4" name="TextBox 3"/>
          <p:cNvSpPr txBox="1"/>
          <p:nvPr/>
        </p:nvSpPr>
        <p:spPr>
          <a:xfrm>
            <a:off x="9037637" y="1749129"/>
            <a:ext cx="1911542" cy="382308"/>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V                  V*V</a:t>
            </a:r>
          </a:p>
        </p:txBody>
      </p:sp>
      <p:sp>
        <p:nvSpPr>
          <p:cNvPr id="5" name="TextBox 4"/>
          <p:cNvSpPr txBox="1"/>
          <p:nvPr/>
        </p:nvSpPr>
        <p:spPr>
          <a:xfrm>
            <a:off x="9037637" y="2175515"/>
            <a:ext cx="2182008" cy="374846"/>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smtClean="0">
                <a:ln>
                  <a:noFill/>
                </a:ln>
                <a:solidFill>
                  <a:srgbClr val="FFFFFF"/>
                </a:solidFill>
                <a:effectLst/>
                <a:uLnTx/>
                <a:uFillTx/>
                <a:latin typeface="Segoe UI"/>
                <a:ea typeface="+mn-ea"/>
                <a:cs typeface="+mn-cs"/>
              </a:rPr>
              <a:t>10K            100mln </a:t>
            </a: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5611188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769989"/>
          </a:xfrm>
        </p:spPr>
        <p:txBody>
          <a:bodyPr/>
          <a:lstStyle/>
          <a:p>
            <a:r>
              <a:rPr lang="en-US" dirty="0" smtClean="0"/>
              <a:t>Experimental Settings</a:t>
            </a:r>
          </a:p>
          <a:p>
            <a:pPr lvl="1"/>
            <a:r>
              <a:rPr lang="en-US" sz="2000" dirty="0" smtClean="0"/>
              <a:t>Dataset multiclass classification into 6 classes TREC “Question Classification” by Roth &amp; Li</a:t>
            </a:r>
          </a:p>
          <a:p>
            <a:pPr lvl="1"/>
            <a:r>
              <a:rPr lang="en-US" sz="2000" dirty="0" smtClean="0"/>
              <a:t>Generate features using different combinations of feature extractors</a:t>
            </a:r>
          </a:p>
          <a:p>
            <a:pPr lvl="1"/>
            <a:r>
              <a:rPr lang="en-US" sz="2000" dirty="0" smtClean="0"/>
              <a:t>Train  multi-class logistic regression with L2 penalty (selected on validation set)</a:t>
            </a:r>
          </a:p>
          <a:p>
            <a:pPr lvl="1"/>
            <a:r>
              <a:rPr lang="en-US" sz="2000" dirty="0" smtClean="0"/>
              <a:t>Report test accuracy</a:t>
            </a:r>
          </a:p>
          <a:p>
            <a:r>
              <a:rPr lang="en-US" dirty="0" smtClean="0"/>
              <a:t>Unigram models</a:t>
            </a:r>
            <a:endParaRPr lang="en-US" dirty="0"/>
          </a:p>
        </p:txBody>
      </p:sp>
      <p:sp>
        <p:nvSpPr>
          <p:cNvPr id="3" name="Title 2"/>
          <p:cNvSpPr>
            <a:spLocks noGrp="1"/>
          </p:cNvSpPr>
          <p:nvPr>
            <p:ph type="title"/>
          </p:nvPr>
        </p:nvSpPr>
        <p:spPr/>
        <p:txBody>
          <a:bodyPr/>
          <a:lstStyle/>
          <a:p>
            <a:r>
              <a:rPr lang="en-US" dirty="0" smtClean="0"/>
              <a:t>Some results on Question Classification</a:t>
            </a:r>
            <a:endParaRPr lang="en-US" dirty="0"/>
          </a:p>
        </p:txBody>
      </p:sp>
      <p:graphicFrame>
        <p:nvGraphicFramePr>
          <p:cNvPr id="4" name="Table 3"/>
          <p:cNvGraphicFramePr>
            <a:graphicFrameLocks noGrp="1"/>
          </p:cNvGraphicFramePr>
          <p:nvPr>
            <p:extLst/>
          </p:nvPr>
        </p:nvGraphicFramePr>
        <p:xfrm>
          <a:off x="655637" y="3954461"/>
          <a:ext cx="4343400" cy="2891053"/>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3638088485"/>
                    </a:ext>
                  </a:extLst>
                </a:gridCol>
                <a:gridCol w="1447800">
                  <a:extLst>
                    <a:ext uri="{9D8B030D-6E8A-4147-A177-3AD203B41FA5}">
                      <a16:colId xmlns:a16="http://schemas.microsoft.com/office/drawing/2014/main" val="1887950422"/>
                    </a:ext>
                  </a:extLst>
                </a:gridCol>
              </a:tblGrid>
              <a:tr h="188682">
                <a:tc>
                  <a:txBody>
                    <a:bodyPr/>
                    <a:lstStyle/>
                    <a:p>
                      <a:r>
                        <a:rPr lang="en-US" dirty="0" smtClean="0"/>
                        <a:t>Features</a:t>
                      </a:r>
                      <a:endParaRPr lang="en-US" dirty="0"/>
                    </a:p>
                  </a:txBody>
                  <a:tcPr/>
                </a:tc>
                <a:tc>
                  <a:txBody>
                    <a:bodyPr/>
                    <a:lstStyle/>
                    <a:p>
                      <a:r>
                        <a:rPr lang="en-US" dirty="0" smtClean="0"/>
                        <a:t>Accuracy</a:t>
                      </a:r>
                      <a:endParaRPr lang="en-US" dirty="0"/>
                    </a:p>
                  </a:txBody>
                  <a:tcPr/>
                </a:tc>
                <a:extLst>
                  <a:ext uri="{0D108BD9-81ED-4DB2-BD59-A6C34878D82A}">
                    <a16:rowId xmlns:a16="http://schemas.microsoft.com/office/drawing/2014/main" val="1804721011"/>
                  </a:ext>
                </a:extLst>
              </a:tr>
              <a:tr h="375451">
                <a:tc>
                  <a:txBody>
                    <a:bodyPr/>
                    <a:lstStyle/>
                    <a:p>
                      <a:r>
                        <a:rPr lang="en-US" dirty="0" smtClean="0"/>
                        <a:t>Bag-of-words (BOW)</a:t>
                      </a:r>
                      <a:endParaRPr lang="en-US" dirty="0"/>
                    </a:p>
                  </a:txBody>
                  <a:tcPr/>
                </a:tc>
                <a:tc>
                  <a:txBody>
                    <a:bodyPr/>
                    <a:lstStyle/>
                    <a:p>
                      <a:r>
                        <a:rPr lang="en-US" dirty="0" smtClean="0"/>
                        <a:t>87.0</a:t>
                      </a:r>
                      <a:endParaRPr lang="en-US" dirty="0"/>
                    </a:p>
                  </a:txBody>
                  <a:tcPr/>
                </a:tc>
                <a:extLst>
                  <a:ext uri="{0D108BD9-81ED-4DB2-BD59-A6C34878D82A}">
                    <a16:rowId xmlns:a16="http://schemas.microsoft.com/office/drawing/2014/main" val="1634624095"/>
                  </a:ext>
                </a:extLst>
              </a:tr>
              <a:tr h="375451">
                <a:tc>
                  <a:txBody>
                    <a:bodyPr/>
                    <a:lstStyle/>
                    <a:p>
                      <a:r>
                        <a:rPr lang="en-US" dirty="0" smtClean="0"/>
                        <a:t>Lower-case (LC)</a:t>
                      </a:r>
                      <a:endParaRPr lang="en-US" dirty="0"/>
                    </a:p>
                  </a:txBody>
                  <a:tcPr/>
                </a:tc>
                <a:tc>
                  <a:txBody>
                    <a:bodyPr/>
                    <a:lstStyle/>
                    <a:p>
                      <a:r>
                        <a:rPr lang="en-US" dirty="0" smtClean="0"/>
                        <a:t>85.8</a:t>
                      </a:r>
                      <a:endParaRPr lang="en-US" dirty="0"/>
                    </a:p>
                  </a:txBody>
                  <a:tcPr/>
                </a:tc>
                <a:extLst>
                  <a:ext uri="{0D108BD9-81ED-4DB2-BD59-A6C34878D82A}">
                    <a16:rowId xmlns:a16="http://schemas.microsoft.com/office/drawing/2014/main" val="2308378849"/>
                  </a:ext>
                </a:extLst>
              </a:tr>
              <a:tr h="375451">
                <a:tc>
                  <a:txBody>
                    <a:bodyPr/>
                    <a:lstStyle/>
                    <a:p>
                      <a:r>
                        <a:rPr lang="en-US" dirty="0" smtClean="0"/>
                        <a:t>Lemmatize (</a:t>
                      </a:r>
                      <a:r>
                        <a:rPr lang="en-US" dirty="0" err="1" smtClean="0"/>
                        <a:t>Lem</a:t>
                      </a:r>
                      <a:r>
                        <a:rPr lang="en-US" dirty="0" smtClean="0"/>
                        <a:t>)</a:t>
                      </a:r>
                      <a:endParaRPr lang="en-US" dirty="0"/>
                    </a:p>
                  </a:txBody>
                  <a:tcPr/>
                </a:tc>
                <a:tc>
                  <a:txBody>
                    <a:bodyPr/>
                    <a:lstStyle/>
                    <a:p>
                      <a:r>
                        <a:rPr lang="en-US" dirty="0" smtClean="0"/>
                        <a:t>85.2</a:t>
                      </a:r>
                      <a:endParaRPr lang="en-US" dirty="0"/>
                    </a:p>
                  </a:txBody>
                  <a:tcPr/>
                </a:tc>
                <a:extLst>
                  <a:ext uri="{0D108BD9-81ED-4DB2-BD59-A6C34878D82A}">
                    <a16:rowId xmlns:a16="http://schemas.microsoft.com/office/drawing/2014/main" val="873232159"/>
                  </a:ext>
                </a:extLst>
              </a:tr>
              <a:tr h="375451">
                <a:tc>
                  <a:txBody>
                    <a:bodyPr/>
                    <a:lstStyle/>
                    <a:p>
                      <a:r>
                        <a:rPr lang="en-US" dirty="0" smtClean="0"/>
                        <a:t>Porter-stem (</a:t>
                      </a:r>
                      <a:r>
                        <a:rPr lang="en-US" dirty="0" err="1" smtClean="0"/>
                        <a:t>Stm</a:t>
                      </a:r>
                      <a:r>
                        <a:rPr lang="en-US" dirty="0" smtClean="0"/>
                        <a:t>)</a:t>
                      </a:r>
                      <a:endParaRPr lang="en-US" dirty="0"/>
                    </a:p>
                  </a:txBody>
                  <a:tcPr/>
                </a:tc>
                <a:tc>
                  <a:txBody>
                    <a:bodyPr/>
                    <a:lstStyle/>
                    <a:p>
                      <a:r>
                        <a:rPr lang="en-US" dirty="0" smtClean="0"/>
                        <a:t>84.8</a:t>
                      </a:r>
                      <a:endParaRPr lang="en-US" dirty="0"/>
                    </a:p>
                  </a:txBody>
                  <a:tcPr/>
                </a:tc>
                <a:extLst>
                  <a:ext uri="{0D108BD9-81ED-4DB2-BD59-A6C34878D82A}">
                    <a16:rowId xmlns:a16="http://schemas.microsoft.com/office/drawing/2014/main" val="849109051"/>
                  </a:ext>
                </a:extLst>
              </a:tr>
              <a:tr h="375451">
                <a:tc>
                  <a:txBody>
                    <a:bodyPr/>
                    <a:lstStyle/>
                    <a:p>
                      <a:r>
                        <a:rPr lang="en-US" dirty="0" smtClean="0"/>
                        <a:t>Base-forms (Base)</a:t>
                      </a:r>
                      <a:endParaRPr lang="en-US" dirty="0"/>
                    </a:p>
                  </a:txBody>
                  <a:tcPr/>
                </a:tc>
                <a:tc>
                  <a:txBody>
                    <a:bodyPr/>
                    <a:lstStyle/>
                    <a:p>
                      <a:r>
                        <a:rPr lang="en-US" dirty="0" smtClean="0"/>
                        <a:t>86.2</a:t>
                      </a:r>
                      <a:endParaRPr lang="en-US" dirty="0"/>
                    </a:p>
                  </a:txBody>
                  <a:tcPr/>
                </a:tc>
                <a:extLst>
                  <a:ext uri="{0D108BD9-81ED-4DB2-BD59-A6C34878D82A}">
                    <a16:rowId xmlns:a16="http://schemas.microsoft.com/office/drawing/2014/main" val="1734649862"/>
                  </a:ext>
                </a:extLst>
              </a:tr>
              <a:tr h="648038">
                <a:tc>
                  <a:txBody>
                    <a:bodyPr/>
                    <a:lstStyle/>
                    <a:p>
                      <a:r>
                        <a:rPr lang="en-US" dirty="0" err="1" smtClean="0"/>
                        <a:t>BOW+Base</a:t>
                      </a:r>
                      <a:endParaRPr lang="en-US" dirty="0"/>
                    </a:p>
                  </a:txBody>
                  <a:tcPr/>
                </a:tc>
                <a:tc>
                  <a:txBody>
                    <a:bodyPr/>
                    <a:lstStyle/>
                    <a:p>
                      <a:r>
                        <a:rPr lang="en-US" dirty="0" smtClean="0"/>
                        <a:t>87.0</a:t>
                      </a:r>
                      <a:endParaRPr lang="en-US" dirty="0"/>
                    </a:p>
                  </a:txBody>
                  <a:tcPr/>
                </a:tc>
                <a:extLst>
                  <a:ext uri="{0D108BD9-81ED-4DB2-BD59-A6C34878D82A}">
                    <a16:rowId xmlns:a16="http://schemas.microsoft.com/office/drawing/2014/main" val="2296688284"/>
                  </a:ext>
                </a:extLst>
              </a:tr>
            </a:tbl>
          </a:graphicData>
        </a:graphic>
      </p:graphicFrame>
      <p:graphicFrame>
        <p:nvGraphicFramePr>
          <p:cNvPr id="5" name="Table 4"/>
          <p:cNvGraphicFramePr>
            <a:graphicFrameLocks noGrp="1"/>
          </p:cNvGraphicFramePr>
          <p:nvPr>
            <p:extLst/>
          </p:nvPr>
        </p:nvGraphicFramePr>
        <p:xfrm>
          <a:off x="5913437" y="3982839"/>
          <a:ext cx="4343400" cy="1116662"/>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3638088485"/>
                    </a:ext>
                  </a:extLst>
                </a:gridCol>
                <a:gridCol w="1447800">
                  <a:extLst>
                    <a:ext uri="{9D8B030D-6E8A-4147-A177-3AD203B41FA5}">
                      <a16:colId xmlns:a16="http://schemas.microsoft.com/office/drawing/2014/main" val="1887950422"/>
                    </a:ext>
                  </a:extLst>
                </a:gridCol>
              </a:tblGrid>
              <a:tr h="188682">
                <a:tc>
                  <a:txBody>
                    <a:bodyPr/>
                    <a:lstStyle/>
                    <a:p>
                      <a:r>
                        <a:rPr lang="en-US" dirty="0" smtClean="0"/>
                        <a:t>Features</a:t>
                      </a:r>
                      <a:endParaRPr lang="en-US" dirty="0"/>
                    </a:p>
                  </a:txBody>
                  <a:tcPr/>
                </a:tc>
                <a:tc>
                  <a:txBody>
                    <a:bodyPr/>
                    <a:lstStyle/>
                    <a:p>
                      <a:r>
                        <a:rPr lang="en-US" dirty="0" smtClean="0"/>
                        <a:t>Accuracy</a:t>
                      </a:r>
                      <a:endParaRPr lang="en-US" dirty="0"/>
                    </a:p>
                  </a:txBody>
                  <a:tcPr/>
                </a:tc>
                <a:extLst>
                  <a:ext uri="{0D108BD9-81ED-4DB2-BD59-A6C34878D82A}">
                    <a16:rowId xmlns:a16="http://schemas.microsoft.com/office/drawing/2014/main" val="1804721011"/>
                  </a:ext>
                </a:extLst>
              </a:tr>
              <a:tr h="375451">
                <a:tc>
                  <a:txBody>
                    <a:bodyPr/>
                    <a:lstStyle/>
                    <a:p>
                      <a:r>
                        <a:rPr lang="en-US" dirty="0" err="1" smtClean="0"/>
                        <a:t>BOW+Base+POS</a:t>
                      </a:r>
                      <a:endParaRPr lang="en-US" dirty="0"/>
                    </a:p>
                  </a:txBody>
                  <a:tcPr/>
                </a:tc>
                <a:tc>
                  <a:txBody>
                    <a:bodyPr/>
                    <a:lstStyle/>
                    <a:p>
                      <a:r>
                        <a:rPr lang="en-US" dirty="0" smtClean="0"/>
                        <a:t>87.4</a:t>
                      </a:r>
                      <a:endParaRPr lang="en-US" dirty="0"/>
                    </a:p>
                  </a:txBody>
                  <a:tcPr/>
                </a:tc>
                <a:extLst>
                  <a:ext uri="{0D108BD9-81ED-4DB2-BD59-A6C34878D82A}">
                    <a16:rowId xmlns:a16="http://schemas.microsoft.com/office/drawing/2014/main" val="1634624095"/>
                  </a:ext>
                </a:extLst>
              </a:tr>
              <a:tr h="375451">
                <a:tc>
                  <a:txBody>
                    <a:bodyPr/>
                    <a:lstStyle/>
                    <a:p>
                      <a:r>
                        <a:rPr lang="en-US" dirty="0" err="1" smtClean="0"/>
                        <a:t>BOW+Base+POS+NE+BC</a:t>
                      </a:r>
                      <a:endParaRPr lang="en-US" dirty="0"/>
                    </a:p>
                  </a:txBody>
                  <a:tcPr/>
                </a:tc>
                <a:tc>
                  <a:txBody>
                    <a:bodyPr/>
                    <a:lstStyle/>
                    <a:p>
                      <a:r>
                        <a:rPr lang="en-US" dirty="0" smtClean="0"/>
                        <a:t>89.0</a:t>
                      </a:r>
                      <a:endParaRPr lang="en-US" dirty="0"/>
                    </a:p>
                  </a:txBody>
                  <a:tcPr/>
                </a:tc>
                <a:extLst>
                  <a:ext uri="{0D108BD9-81ED-4DB2-BD59-A6C34878D82A}">
                    <a16:rowId xmlns:a16="http://schemas.microsoft.com/office/drawing/2014/main" val="873232159"/>
                  </a:ext>
                </a:extLst>
              </a:tr>
            </a:tbl>
          </a:graphicData>
        </a:graphic>
      </p:graphicFrame>
    </p:spTree>
    <p:extLst>
      <p:ext uri="{BB962C8B-B14F-4D97-AF65-F5344CB8AC3E}">
        <p14:creationId xmlns:p14="http://schemas.microsoft.com/office/powerpoint/2010/main" val="372040880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2237" y="1220953"/>
            <a:ext cx="11887200" cy="5343001"/>
          </a:xfrm>
        </p:spPr>
        <p:txBody>
          <a:bodyPr/>
          <a:lstStyle/>
          <a:p>
            <a:r>
              <a:rPr lang="en-US" dirty="0" smtClean="0"/>
              <a:t>Bigram models</a:t>
            </a:r>
          </a:p>
          <a:p>
            <a:endParaRPr lang="en-US" dirty="0"/>
          </a:p>
          <a:p>
            <a:endParaRPr lang="en-US" dirty="0" smtClean="0"/>
          </a:p>
          <a:p>
            <a:endParaRPr lang="en-US" dirty="0"/>
          </a:p>
          <a:p>
            <a:endParaRPr lang="en-US" dirty="0" smtClean="0"/>
          </a:p>
          <a:p>
            <a:endParaRPr lang="en-US" dirty="0"/>
          </a:p>
          <a:p>
            <a:pPr marL="0" indent="0">
              <a:buNone/>
            </a:pPr>
            <a:endParaRPr lang="en-US" dirty="0"/>
          </a:p>
          <a:p>
            <a:r>
              <a:rPr lang="en-US" sz="3200" dirty="0" smtClean="0"/>
              <a:t>Best unigram model: 89.0</a:t>
            </a:r>
            <a:endParaRPr lang="en-US" sz="3200" dirty="0"/>
          </a:p>
        </p:txBody>
      </p:sp>
      <p:sp>
        <p:nvSpPr>
          <p:cNvPr id="3" name="Title 2"/>
          <p:cNvSpPr>
            <a:spLocks noGrp="1"/>
          </p:cNvSpPr>
          <p:nvPr>
            <p:ph type="title"/>
          </p:nvPr>
        </p:nvSpPr>
        <p:spPr/>
        <p:txBody>
          <a:bodyPr/>
          <a:lstStyle/>
          <a:p>
            <a:r>
              <a:rPr lang="en-US" dirty="0" smtClean="0"/>
              <a:t>Some results on Question Classification</a:t>
            </a:r>
            <a:endParaRPr lang="en-US" dirty="0"/>
          </a:p>
        </p:txBody>
      </p:sp>
      <p:graphicFrame>
        <p:nvGraphicFramePr>
          <p:cNvPr id="4" name="Table 3"/>
          <p:cNvGraphicFramePr>
            <a:graphicFrameLocks noGrp="1"/>
          </p:cNvGraphicFramePr>
          <p:nvPr>
            <p:extLst/>
          </p:nvPr>
        </p:nvGraphicFramePr>
        <p:xfrm>
          <a:off x="274639" y="2956459"/>
          <a:ext cx="4876798" cy="2185027"/>
        </p:xfrm>
        <a:graphic>
          <a:graphicData uri="http://schemas.openxmlformats.org/drawingml/2006/table">
            <a:tbl>
              <a:tblPr firstRow="1" bandRow="1">
                <a:tableStyleId>{5C22544A-7EE6-4342-B048-85BDC9FD1C3A}</a:tableStyleId>
              </a:tblPr>
              <a:tblGrid>
                <a:gridCol w="3428998">
                  <a:extLst>
                    <a:ext uri="{9D8B030D-6E8A-4147-A177-3AD203B41FA5}">
                      <a16:colId xmlns:a16="http://schemas.microsoft.com/office/drawing/2014/main" val="3638088485"/>
                    </a:ext>
                  </a:extLst>
                </a:gridCol>
                <a:gridCol w="1447800">
                  <a:extLst>
                    <a:ext uri="{9D8B030D-6E8A-4147-A177-3AD203B41FA5}">
                      <a16:colId xmlns:a16="http://schemas.microsoft.com/office/drawing/2014/main" val="1887950422"/>
                    </a:ext>
                  </a:extLst>
                </a:gridCol>
              </a:tblGrid>
              <a:tr h="319327">
                <a:tc>
                  <a:txBody>
                    <a:bodyPr/>
                    <a:lstStyle/>
                    <a:p>
                      <a:r>
                        <a:rPr lang="en-US" dirty="0" smtClean="0"/>
                        <a:t>Features</a:t>
                      </a:r>
                      <a:endParaRPr lang="en-US" dirty="0"/>
                    </a:p>
                  </a:txBody>
                  <a:tcPr/>
                </a:tc>
                <a:tc>
                  <a:txBody>
                    <a:bodyPr/>
                    <a:lstStyle/>
                    <a:p>
                      <a:r>
                        <a:rPr lang="en-US" dirty="0" smtClean="0"/>
                        <a:t>Accuracy</a:t>
                      </a:r>
                      <a:endParaRPr lang="en-US" dirty="0"/>
                    </a:p>
                  </a:txBody>
                  <a:tcPr/>
                </a:tc>
                <a:extLst>
                  <a:ext uri="{0D108BD9-81ED-4DB2-BD59-A6C34878D82A}">
                    <a16:rowId xmlns:a16="http://schemas.microsoft.com/office/drawing/2014/main" val="1804721011"/>
                  </a:ext>
                </a:extLst>
              </a:tr>
              <a:tr h="393527">
                <a:tc>
                  <a:txBody>
                    <a:bodyPr/>
                    <a:lstStyle/>
                    <a:p>
                      <a:r>
                        <a:rPr lang="en-US" dirty="0" smtClean="0"/>
                        <a:t>Bag-of-</a:t>
                      </a:r>
                      <a:r>
                        <a:rPr lang="en-US" dirty="0" err="1" smtClean="0"/>
                        <a:t>ngrams</a:t>
                      </a:r>
                      <a:r>
                        <a:rPr lang="en-US" dirty="0" smtClean="0"/>
                        <a:t> (BOW2)</a:t>
                      </a:r>
                      <a:endParaRPr lang="en-US" dirty="0"/>
                    </a:p>
                  </a:txBody>
                  <a:tcPr/>
                </a:tc>
                <a:tc>
                  <a:txBody>
                    <a:bodyPr/>
                    <a:lstStyle/>
                    <a:p>
                      <a:r>
                        <a:rPr lang="en-US" dirty="0" smtClean="0"/>
                        <a:t>90.4</a:t>
                      </a:r>
                      <a:endParaRPr lang="en-US" dirty="0"/>
                    </a:p>
                  </a:txBody>
                  <a:tcPr/>
                </a:tc>
                <a:extLst>
                  <a:ext uri="{0D108BD9-81ED-4DB2-BD59-A6C34878D82A}">
                    <a16:rowId xmlns:a16="http://schemas.microsoft.com/office/drawing/2014/main" val="1634624095"/>
                  </a:ext>
                </a:extLst>
              </a:tr>
              <a:tr h="467316">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dirty="0" smtClean="0"/>
                        <a:t>BOW2 &amp; Base2 &amp; POS2</a:t>
                      </a:r>
                    </a:p>
                  </a:txBody>
                  <a:tcPr/>
                </a:tc>
                <a:tc>
                  <a:txBody>
                    <a:bodyPr/>
                    <a:lstStyle/>
                    <a:p>
                      <a:r>
                        <a:rPr lang="en-US" dirty="0" smtClean="0"/>
                        <a:t>91.0</a:t>
                      </a:r>
                      <a:endParaRPr lang="en-US" dirty="0"/>
                    </a:p>
                  </a:txBody>
                  <a:tcPr/>
                </a:tc>
                <a:extLst>
                  <a:ext uri="{0D108BD9-81ED-4DB2-BD59-A6C34878D82A}">
                    <a16:rowId xmlns:a16="http://schemas.microsoft.com/office/drawing/2014/main" val="1494210810"/>
                  </a:ext>
                </a:extLst>
              </a:tr>
              <a:tr h="958424">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dirty="0" smtClean="0"/>
                        <a:t>BOW2 &amp; Base2 &amp; POS2 &amp; NE2 &amp;BC2</a:t>
                      </a:r>
                    </a:p>
                  </a:txBody>
                  <a:tcPr/>
                </a:tc>
                <a:tc>
                  <a:txBody>
                    <a:bodyPr/>
                    <a:lstStyle/>
                    <a:p>
                      <a:r>
                        <a:rPr lang="en-US" dirty="0" smtClean="0"/>
                        <a:t>92.2</a:t>
                      </a:r>
                      <a:endParaRPr lang="en-US" dirty="0"/>
                    </a:p>
                  </a:txBody>
                  <a:tcPr/>
                </a:tc>
                <a:extLst>
                  <a:ext uri="{0D108BD9-81ED-4DB2-BD59-A6C34878D82A}">
                    <a16:rowId xmlns:a16="http://schemas.microsoft.com/office/drawing/2014/main" val="2870449001"/>
                  </a:ext>
                </a:extLst>
              </a:tr>
            </a:tbl>
          </a:graphicData>
        </a:graphic>
      </p:graphicFrame>
      <p:graphicFrame>
        <p:nvGraphicFramePr>
          <p:cNvPr id="5" name="Table 4"/>
          <p:cNvGraphicFramePr>
            <a:graphicFrameLocks noGrp="1"/>
          </p:cNvGraphicFramePr>
          <p:nvPr>
            <p:extLst/>
          </p:nvPr>
        </p:nvGraphicFramePr>
        <p:xfrm>
          <a:off x="5837237" y="2956459"/>
          <a:ext cx="4343400" cy="1574336"/>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3638088485"/>
                    </a:ext>
                  </a:extLst>
                </a:gridCol>
                <a:gridCol w="1447800">
                  <a:extLst>
                    <a:ext uri="{9D8B030D-6E8A-4147-A177-3AD203B41FA5}">
                      <a16:colId xmlns:a16="http://schemas.microsoft.com/office/drawing/2014/main" val="1887950422"/>
                    </a:ext>
                  </a:extLst>
                </a:gridCol>
              </a:tblGrid>
              <a:tr h="385616">
                <a:tc>
                  <a:txBody>
                    <a:bodyPr/>
                    <a:lstStyle/>
                    <a:p>
                      <a:r>
                        <a:rPr lang="en-US" dirty="0" smtClean="0"/>
                        <a:t>Features</a:t>
                      </a:r>
                      <a:endParaRPr lang="en-US" dirty="0"/>
                    </a:p>
                  </a:txBody>
                  <a:tcPr/>
                </a:tc>
                <a:tc>
                  <a:txBody>
                    <a:bodyPr/>
                    <a:lstStyle/>
                    <a:p>
                      <a:r>
                        <a:rPr lang="en-US" dirty="0" smtClean="0"/>
                        <a:t>Accuracy</a:t>
                      </a:r>
                      <a:endParaRPr lang="en-US" dirty="0"/>
                    </a:p>
                  </a:txBody>
                  <a:tcPr/>
                </a:tc>
                <a:extLst>
                  <a:ext uri="{0D108BD9-81ED-4DB2-BD59-A6C34878D82A}">
                    <a16:rowId xmlns:a16="http://schemas.microsoft.com/office/drawing/2014/main" val="1804721011"/>
                  </a:ext>
                </a:extLst>
              </a:tr>
              <a:tr h="395833">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dirty="0" smtClean="0"/>
                        <a:t>BOW2 &amp; Base2 &amp; POS2 &amp; NE2 &amp;BC2 &amp; </a:t>
                      </a:r>
                      <a:r>
                        <a:rPr lang="en-US" dirty="0" err="1" smtClean="0"/>
                        <a:t>DependencyLinks</a:t>
                      </a:r>
                      <a:endParaRPr lang="en-US" dirty="0" smtClean="0"/>
                    </a:p>
                    <a:p>
                      <a:endParaRPr lang="en-US" dirty="0"/>
                    </a:p>
                  </a:txBody>
                  <a:tcPr/>
                </a:tc>
                <a:tc>
                  <a:txBody>
                    <a:bodyPr/>
                    <a:lstStyle/>
                    <a:p>
                      <a:r>
                        <a:rPr lang="en-US" b="1" dirty="0" smtClean="0"/>
                        <a:t>92.6*</a:t>
                      </a:r>
                      <a:endParaRPr lang="en-US" b="1" dirty="0"/>
                    </a:p>
                  </a:txBody>
                  <a:tcPr/>
                </a:tc>
                <a:extLst>
                  <a:ext uri="{0D108BD9-81ED-4DB2-BD59-A6C34878D82A}">
                    <a16:rowId xmlns:a16="http://schemas.microsoft.com/office/drawing/2014/main" val="1634624095"/>
                  </a:ext>
                </a:extLst>
              </a:tr>
            </a:tbl>
          </a:graphicData>
        </a:graphic>
      </p:graphicFrame>
      <p:sp>
        <p:nvSpPr>
          <p:cNvPr id="6" name="TextBox 5"/>
          <p:cNvSpPr txBox="1"/>
          <p:nvPr/>
        </p:nvSpPr>
        <p:spPr>
          <a:xfrm>
            <a:off x="122237" y="1928498"/>
            <a:ext cx="6096000" cy="96026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Using only token normalization and contiguous n-grams</a:t>
            </a:r>
          </a:p>
        </p:txBody>
      </p:sp>
      <p:sp>
        <p:nvSpPr>
          <p:cNvPr id="7" name="TextBox 6"/>
          <p:cNvSpPr txBox="1"/>
          <p:nvPr/>
        </p:nvSpPr>
        <p:spPr>
          <a:xfrm>
            <a:off x="5608637" y="1896506"/>
            <a:ext cx="6400800" cy="96026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Also using n-grams from linguistic relationships (syntactic parsing)</a:t>
            </a:r>
          </a:p>
        </p:txBody>
      </p:sp>
      <p:sp>
        <p:nvSpPr>
          <p:cNvPr id="8" name="TextBox 7"/>
          <p:cNvSpPr txBox="1"/>
          <p:nvPr/>
        </p:nvSpPr>
        <p:spPr>
          <a:xfrm>
            <a:off x="5628781" y="5859462"/>
            <a:ext cx="6400800" cy="5724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smtClean="0">
                <a:ln>
                  <a:noFill/>
                </a:ln>
                <a:solidFill>
                  <a:srgbClr val="525252"/>
                </a:solidFill>
                <a:effectLst/>
                <a:uLnTx/>
                <a:uFillTx/>
                <a:latin typeface="Segoe UI"/>
                <a:ea typeface="+mn-ea"/>
                <a:cs typeface="+mn-cs"/>
              </a:rPr>
              <a:t>*Caveat: small dataset, not statistically significant</a:t>
            </a:r>
          </a:p>
        </p:txBody>
      </p:sp>
    </p:spTree>
    <p:extLst>
      <p:ext uri="{BB962C8B-B14F-4D97-AF65-F5344CB8AC3E}">
        <p14:creationId xmlns:p14="http://schemas.microsoft.com/office/powerpoint/2010/main" val="263432152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479425"/>
            <a:ext cx="11887200" cy="932563"/>
          </a:xfrm>
        </p:spPr>
        <p:txBody>
          <a:bodyPr/>
          <a:lstStyle/>
          <a:p>
            <a:r>
              <a:rPr lang="en-US" sz="5400" dirty="0" smtClean="0"/>
              <a:t>Let the model learn the feature vectors</a:t>
            </a:r>
            <a:endParaRPr lang="en-US" sz="5400" dirty="0"/>
          </a:p>
        </p:txBody>
      </p:sp>
      <p:pic>
        <p:nvPicPr>
          <p:cNvPr id="3" name="Picture 2"/>
          <p:cNvPicPr>
            <a:picLocks noChangeAspect="1"/>
          </p:cNvPicPr>
          <p:nvPr/>
        </p:nvPicPr>
        <p:blipFill>
          <a:blip r:embed="rId2"/>
          <a:stretch>
            <a:fillRect/>
          </a:stretch>
        </p:blipFill>
        <p:spPr>
          <a:xfrm>
            <a:off x="3246437" y="2002704"/>
            <a:ext cx="5663142" cy="4494101"/>
          </a:xfrm>
          <a:prstGeom prst="rect">
            <a:avLst/>
          </a:prstGeom>
        </p:spPr>
      </p:pic>
      <p:sp>
        <p:nvSpPr>
          <p:cNvPr id="4" name="TextBox 3"/>
          <p:cNvSpPr txBox="1"/>
          <p:nvPr/>
        </p:nvSpPr>
        <p:spPr>
          <a:xfrm>
            <a:off x="2789237" y="6486648"/>
            <a:ext cx="6172844" cy="5724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1"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Figure from Duh 14, adapted from Yih, He,  Gao 15 </a:t>
            </a:r>
          </a:p>
        </p:txBody>
      </p:sp>
    </p:spTree>
    <p:extLst>
      <p:ext uri="{BB962C8B-B14F-4D97-AF65-F5344CB8AC3E}">
        <p14:creationId xmlns:p14="http://schemas.microsoft.com/office/powerpoint/2010/main" val="113690944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3856" y="1668462"/>
            <a:ext cx="11887200" cy="5195268"/>
          </a:xfrm>
        </p:spPr>
        <p:txBody>
          <a:bodyPr/>
          <a:lstStyle/>
          <a:p>
            <a:r>
              <a:rPr lang="en-US" dirty="0" smtClean="0"/>
              <a:t>Session Objective(s)</a:t>
            </a:r>
          </a:p>
          <a:p>
            <a:pPr lvl="1"/>
            <a:r>
              <a:rPr lang="en-US" dirty="0" smtClean="0"/>
              <a:t>Learn how text can be turned into feature vectors by explicit feature engineering</a:t>
            </a:r>
          </a:p>
          <a:p>
            <a:pPr lvl="1"/>
            <a:r>
              <a:rPr lang="en-US" dirty="0" smtClean="0"/>
              <a:t>Learn how text can be turned into feature vectors using neural networks </a:t>
            </a:r>
          </a:p>
          <a:p>
            <a:pPr lvl="1"/>
            <a:r>
              <a:rPr lang="en-US" dirty="0" smtClean="0"/>
              <a:t>Build confidence in training text classifiers using the computational network toolkit CNTK</a:t>
            </a:r>
          </a:p>
          <a:p>
            <a:r>
              <a:rPr lang="en-US" dirty="0" smtClean="0"/>
              <a:t>Key </a:t>
            </a:r>
            <a:r>
              <a:rPr lang="en-US" dirty="0" err="1" smtClean="0"/>
              <a:t>Takeway</a:t>
            </a:r>
            <a:r>
              <a:rPr lang="en-US" dirty="0" smtClean="0"/>
              <a:t> 1</a:t>
            </a:r>
          </a:p>
          <a:p>
            <a:pPr lvl="1"/>
            <a:r>
              <a:rPr lang="en-US" dirty="0" smtClean="0"/>
              <a:t>The right features are important: use these building blocks to build high-accuracy models for your problem</a:t>
            </a:r>
          </a:p>
          <a:p>
            <a:r>
              <a:rPr lang="en-US" dirty="0" smtClean="0"/>
              <a:t>Key </a:t>
            </a:r>
            <a:r>
              <a:rPr lang="en-US" dirty="0" err="1" smtClean="0"/>
              <a:t>Takeway</a:t>
            </a:r>
            <a:r>
              <a:rPr lang="en-US" dirty="0" smtClean="0"/>
              <a:t> 2</a:t>
            </a:r>
          </a:p>
          <a:p>
            <a:pPr lvl="1"/>
            <a:r>
              <a:rPr lang="en-US" dirty="0" smtClean="0"/>
              <a:t>Neural networks can automatically learn strong features from text</a:t>
            </a:r>
          </a:p>
          <a:p>
            <a:pPr lvl="1"/>
            <a:r>
              <a:rPr lang="en-US" dirty="0" smtClean="0"/>
              <a:t>CNTK makes it easy for you to train and use powerful models for text</a:t>
            </a:r>
          </a:p>
        </p:txBody>
      </p:sp>
      <p:sp>
        <p:nvSpPr>
          <p:cNvPr id="2" name="Title 1"/>
          <p:cNvSpPr>
            <a:spLocks noGrp="1"/>
          </p:cNvSpPr>
          <p:nvPr>
            <p:ph type="title"/>
          </p:nvPr>
        </p:nvSpPr>
        <p:spPr/>
        <p:txBody>
          <a:bodyPr/>
          <a:lstStyle/>
          <a:p>
            <a:r>
              <a:rPr lang="en-US" dirty="0" smtClean="0"/>
              <a:t>Session Objectives and Takeaways</a:t>
            </a:r>
            <a:br>
              <a:rPr lang="en-US" dirty="0" smtClean="0"/>
            </a:br>
            <a:endParaRPr lang="en-US" sz="4000" dirty="0">
              <a:gradFill>
                <a:gsLst>
                  <a:gs pos="10101">
                    <a:schemeClr val="tx1"/>
                  </a:gs>
                  <a:gs pos="54000">
                    <a:schemeClr val="tx1"/>
                  </a:gs>
                </a:gsLst>
                <a:lin ang="5400000" scaled="0"/>
              </a:gradFill>
            </a:endParaRPr>
          </a:p>
        </p:txBody>
      </p:sp>
    </p:spTree>
    <p:extLst>
      <p:ext uri="{BB962C8B-B14F-4D97-AF65-F5344CB8AC3E}">
        <p14:creationId xmlns:p14="http://schemas.microsoft.com/office/powerpoint/2010/main" val="89765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vectors for original words</a:t>
            </a:r>
            <a:endParaRPr lang="en-US" dirty="0"/>
          </a:p>
        </p:txBody>
      </p:sp>
      <p:sp>
        <p:nvSpPr>
          <p:cNvPr id="3" name="Content Placeholder 2"/>
          <p:cNvSpPr>
            <a:spLocks noGrp="1"/>
          </p:cNvSpPr>
          <p:nvPr>
            <p:ph idx="4294967295"/>
          </p:nvPr>
        </p:nvSpPr>
        <p:spPr>
          <a:xfrm>
            <a:off x="274640" y="1212851"/>
            <a:ext cx="11887198" cy="1920526"/>
          </a:xfrm>
        </p:spPr>
        <p:txBody>
          <a:bodyPr/>
          <a:lstStyle/>
          <a:p>
            <a:r>
              <a:rPr lang="en-US" sz="3200" dirty="0" smtClean="0"/>
              <a:t>Represent text as a fixed dimensionality vector, using sum of sparse vectors for each word, vector dimensionality is vocabulary size:</a:t>
            </a:r>
          </a:p>
          <a:p>
            <a:pPr lvl="1"/>
            <a:endParaRPr lang="en-US" dirty="0"/>
          </a:p>
        </p:txBody>
      </p:sp>
      <p:graphicFrame>
        <p:nvGraphicFramePr>
          <p:cNvPr id="4" name="Table 3"/>
          <p:cNvGraphicFramePr>
            <a:graphicFrameLocks noGrp="1"/>
          </p:cNvGraphicFramePr>
          <p:nvPr>
            <p:extLst/>
          </p:nvPr>
        </p:nvGraphicFramePr>
        <p:xfrm>
          <a:off x="1123141" y="3286393"/>
          <a:ext cx="435019" cy="2611287"/>
        </p:xfrm>
        <a:graphic>
          <a:graphicData uri="http://schemas.openxmlformats.org/drawingml/2006/table">
            <a:tbl>
              <a:tblPr firstRow="1" bandRow="1">
                <a:tableStyleId>{5C22544A-7EE6-4342-B048-85BDC9FD1C3A}</a:tableStyleId>
              </a:tblPr>
              <a:tblGrid>
                <a:gridCol w="435019">
                  <a:extLst>
                    <a:ext uri="{9D8B030D-6E8A-4147-A177-3AD203B41FA5}">
                      <a16:colId xmlns:a16="http://schemas.microsoft.com/office/drawing/2014/main" val="20000"/>
                    </a:ext>
                  </a:extLst>
                </a:gridCol>
              </a:tblGrid>
              <a:tr h="373041">
                <a:tc>
                  <a:txBody>
                    <a:bodyPr/>
                    <a:lstStyle/>
                    <a:p>
                      <a:r>
                        <a:rPr lang="en-US" sz="1800" b="0" dirty="0" smtClean="0">
                          <a:solidFill>
                            <a:schemeClr val="tx1"/>
                          </a:solidFill>
                        </a:rPr>
                        <a:t>0</a:t>
                      </a:r>
                      <a:endParaRPr lang="en-US" sz="1800" b="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3041">
                <a:tc>
                  <a:txBody>
                    <a:bodyPr/>
                    <a:lstStyle/>
                    <a:p>
                      <a:r>
                        <a:rPr lang="en-US" sz="1800" dirty="0" smtClean="0">
                          <a:solidFill>
                            <a:schemeClr val="tx1"/>
                          </a:solidFill>
                        </a:rPr>
                        <a:t>…</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3041">
                <a:tc>
                  <a:txBody>
                    <a:bodyPr/>
                    <a:lstStyle/>
                    <a:p>
                      <a:r>
                        <a:rPr lang="en-US" sz="1800" dirty="0" smtClean="0">
                          <a:solidFill>
                            <a:schemeClr val="tx1"/>
                          </a:solidFill>
                        </a:rPr>
                        <a:t>1</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3041">
                <a:tc>
                  <a:txBody>
                    <a:bodyPr/>
                    <a:lstStyle/>
                    <a:p>
                      <a:r>
                        <a:rPr lang="en-US" sz="1800" dirty="0" smtClean="0">
                          <a:solidFill>
                            <a:schemeClr val="tx1"/>
                          </a:solidFill>
                        </a:rPr>
                        <a:t>…</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5" name="TextBox 4"/>
          <p:cNvSpPr txBox="1"/>
          <p:nvPr/>
        </p:nvSpPr>
        <p:spPr>
          <a:xfrm>
            <a:off x="1012675" y="2760978"/>
            <a:ext cx="949299" cy="374846"/>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smtClean="0">
                <a:ln>
                  <a:noFill/>
                </a:ln>
                <a:solidFill>
                  <a:srgbClr val="FFFFFF"/>
                </a:solidFill>
                <a:effectLst/>
                <a:uLnTx/>
                <a:uFillTx/>
                <a:latin typeface="Segoe UI"/>
                <a:ea typeface="+mn-ea"/>
                <a:cs typeface="+mn-cs"/>
              </a:rPr>
              <a:t>highest</a:t>
            </a: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TextBox 5"/>
          <p:cNvSpPr txBox="1"/>
          <p:nvPr/>
        </p:nvSpPr>
        <p:spPr>
          <a:xfrm>
            <a:off x="2179897" y="2760978"/>
            <a:ext cx="1072153" cy="374846"/>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smtClean="0">
                <a:ln>
                  <a:noFill/>
                </a:ln>
                <a:solidFill>
                  <a:srgbClr val="FFFFFF"/>
                </a:solidFill>
                <a:effectLst/>
                <a:uLnTx/>
                <a:uFillTx/>
                <a:latin typeface="Segoe UI"/>
                <a:ea typeface="+mn-ea"/>
                <a:cs typeface="+mn-cs"/>
              </a:rPr>
              <a:t>waterfall</a:t>
            </a: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TextBox 7"/>
          <p:cNvSpPr txBox="1"/>
          <p:nvPr/>
        </p:nvSpPr>
        <p:spPr>
          <a:xfrm rot="16200000">
            <a:off x="352815" y="4531958"/>
            <a:ext cx="862217" cy="374846"/>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20,000</a:t>
            </a:r>
          </a:p>
        </p:txBody>
      </p:sp>
      <p:graphicFrame>
        <p:nvGraphicFramePr>
          <p:cNvPr id="9" name="Table 8"/>
          <p:cNvGraphicFramePr>
            <a:graphicFrameLocks noGrp="1"/>
          </p:cNvGraphicFramePr>
          <p:nvPr>
            <p:extLst/>
          </p:nvPr>
        </p:nvGraphicFramePr>
        <p:xfrm>
          <a:off x="2193583" y="3281709"/>
          <a:ext cx="435019" cy="2635873"/>
        </p:xfrm>
        <a:graphic>
          <a:graphicData uri="http://schemas.openxmlformats.org/drawingml/2006/table">
            <a:tbl>
              <a:tblPr firstRow="1" bandRow="1">
                <a:tableStyleId>{5C22544A-7EE6-4342-B048-85BDC9FD1C3A}</a:tableStyleId>
              </a:tblPr>
              <a:tblGrid>
                <a:gridCol w="435019">
                  <a:extLst>
                    <a:ext uri="{9D8B030D-6E8A-4147-A177-3AD203B41FA5}">
                      <a16:colId xmlns:a16="http://schemas.microsoft.com/office/drawing/2014/main" val="20000"/>
                    </a:ext>
                  </a:extLst>
                </a:gridCol>
              </a:tblGrid>
              <a:tr h="397627">
                <a:tc>
                  <a:txBody>
                    <a:bodyPr/>
                    <a:lstStyle/>
                    <a:p>
                      <a:r>
                        <a:rPr lang="en-US" sz="1800" b="0" dirty="0" smtClean="0">
                          <a:solidFill>
                            <a:schemeClr val="tx1"/>
                          </a:solidFill>
                        </a:rPr>
                        <a:t>1</a:t>
                      </a:r>
                      <a:endParaRPr lang="en-US" sz="1800" b="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3041">
                <a:tc>
                  <a:txBody>
                    <a:bodyPr/>
                    <a:lstStyle/>
                    <a:p>
                      <a:r>
                        <a:rPr lang="en-US" sz="1800" dirty="0" smtClean="0">
                          <a:solidFill>
                            <a:schemeClr val="tx1"/>
                          </a:solidFill>
                        </a:rPr>
                        <a:t>…</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3041">
                <a:tc>
                  <a:txBody>
                    <a:bodyPr/>
                    <a:lstStyle/>
                    <a:p>
                      <a:r>
                        <a:rPr lang="en-US" sz="1800" dirty="0" smtClean="0">
                          <a:solidFill>
                            <a:schemeClr val="tx1"/>
                          </a:solidFill>
                        </a:rPr>
                        <a:t>…</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11" name="Table 10"/>
          <p:cNvGraphicFramePr>
            <a:graphicFrameLocks noGrp="1"/>
          </p:cNvGraphicFramePr>
          <p:nvPr>
            <p:extLst/>
          </p:nvPr>
        </p:nvGraphicFramePr>
        <p:xfrm>
          <a:off x="4008437" y="3309861"/>
          <a:ext cx="435019" cy="2611287"/>
        </p:xfrm>
        <a:graphic>
          <a:graphicData uri="http://schemas.openxmlformats.org/drawingml/2006/table">
            <a:tbl>
              <a:tblPr firstRow="1" bandRow="1">
                <a:tableStyleId>{5C22544A-7EE6-4342-B048-85BDC9FD1C3A}</a:tableStyleId>
              </a:tblPr>
              <a:tblGrid>
                <a:gridCol w="435019">
                  <a:extLst>
                    <a:ext uri="{9D8B030D-6E8A-4147-A177-3AD203B41FA5}">
                      <a16:colId xmlns:a16="http://schemas.microsoft.com/office/drawing/2014/main" val="20000"/>
                    </a:ext>
                  </a:extLst>
                </a:gridCol>
              </a:tblGrid>
              <a:tr h="373041">
                <a:tc>
                  <a:txBody>
                    <a:bodyPr/>
                    <a:lstStyle/>
                    <a:p>
                      <a:r>
                        <a:rPr lang="en-US" sz="1800" b="0" dirty="0" smtClean="0">
                          <a:solidFill>
                            <a:schemeClr val="tx1"/>
                          </a:solidFill>
                        </a:rPr>
                        <a:t>1</a:t>
                      </a:r>
                      <a:endParaRPr lang="en-US" sz="1800" b="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3041">
                <a:tc>
                  <a:txBody>
                    <a:bodyPr/>
                    <a:lstStyle/>
                    <a:p>
                      <a:r>
                        <a:rPr lang="en-US" sz="1800" dirty="0" smtClean="0">
                          <a:solidFill>
                            <a:schemeClr val="tx1"/>
                          </a:solidFill>
                        </a:rPr>
                        <a:t>…</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3041">
                <a:tc>
                  <a:txBody>
                    <a:bodyPr/>
                    <a:lstStyle/>
                    <a:p>
                      <a:r>
                        <a:rPr lang="en-US" sz="1800" dirty="0" smtClean="0">
                          <a:solidFill>
                            <a:schemeClr val="tx1"/>
                          </a:solidFill>
                        </a:rPr>
                        <a:t>1</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3041">
                <a:tc>
                  <a:txBody>
                    <a:bodyPr/>
                    <a:lstStyle/>
                    <a:p>
                      <a:r>
                        <a:rPr lang="en-US" sz="1800" dirty="0" smtClean="0">
                          <a:solidFill>
                            <a:schemeClr val="tx1"/>
                          </a:solidFill>
                        </a:rPr>
                        <a:t>…</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12" name="TextBox 11"/>
          <p:cNvSpPr txBox="1"/>
          <p:nvPr/>
        </p:nvSpPr>
        <p:spPr>
          <a:xfrm>
            <a:off x="3398837" y="2789885"/>
            <a:ext cx="1863715" cy="343492"/>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smtClean="0">
                <a:ln>
                  <a:noFill/>
                </a:ln>
                <a:solidFill>
                  <a:srgbClr val="FFFFFF"/>
                </a:solidFill>
                <a:effectLst/>
                <a:uLnTx/>
                <a:uFillTx/>
                <a:latin typeface="Segoe UI"/>
                <a:ea typeface="+mn-ea"/>
                <a:cs typeface="+mn-cs"/>
              </a:rPr>
              <a:t>“highest waterfall”</a:t>
            </a:r>
            <a:endParaRPr kumimoji="0" lang="en-US" sz="1632" b="0" i="0" u="none" strike="noStrike" kern="1200" cap="none" spc="0" normalizeH="0" baseline="0" noProof="0" dirty="0">
              <a:ln>
                <a:noFill/>
              </a:ln>
              <a:solidFill>
                <a:srgbClr val="FFFFFF"/>
              </a:solidFill>
              <a:effectLst/>
              <a:uLnTx/>
              <a:uFillTx/>
              <a:latin typeface="Segoe UI"/>
              <a:ea typeface="+mn-ea"/>
              <a:cs typeface="+mn-cs"/>
            </a:endParaRPr>
          </a:p>
        </p:txBody>
      </p:sp>
      <p:graphicFrame>
        <p:nvGraphicFramePr>
          <p:cNvPr id="13" name="Table 12"/>
          <p:cNvGraphicFramePr>
            <a:graphicFrameLocks noGrp="1"/>
          </p:cNvGraphicFramePr>
          <p:nvPr>
            <p:extLst/>
          </p:nvPr>
        </p:nvGraphicFramePr>
        <p:xfrm>
          <a:off x="9126496" y="3318659"/>
          <a:ext cx="435019" cy="2611287"/>
        </p:xfrm>
        <a:graphic>
          <a:graphicData uri="http://schemas.openxmlformats.org/drawingml/2006/table">
            <a:tbl>
              <a:tblPr firstRow="1" bandRow="1">
                <a:tableStyleId>{5C22544A-7EE6-4342-B048-85BDC9FD1C3A}</a:tableStyleId>
              </a:tblPr>
              <a:tblGrid>
                <a:gridCol w="435019">
                  <a:extLst>
                    <a:ext uri="{9D8B030D-6E8A-4147-A177-3AD203B41FA5}">
                      <a16:colId xmlns:a16="http://schemas.microsoft.com/office/drawing/2014/main" val="20000"/>
                    </a:ext>
                  </a:extLst>
                </a:gridCol>
              </a:tblGrid>
              <a:tr h="373041">
                <a:tc>
                  <a:txBody>
                    <a:bodyPr/>
                    <a:lstStyle/>
                    <a:p>
                      <a:r>
                        <a:rPr lang="en-US" sz="1800" b="0" dirty="0" smtClean="0">
                          <a:solidFill>
                            <a:schemeClr val="tx1"/>
                          </a:solidFill>
                        </a:rPr>
                        <a:t>0</a:t>
                      </a:r>
                      <a:endParaRPr lang="en-US" sz="1800" b="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3041">
                <a:tc>
                  <a:txBody>
                    <a:bodyPr/>
                    <a:lstStyle/>
                    <a:p>
                      <a:r>
                        <a:rPr lang="en-US" sz="1800" dirty="0" smtClean="0">
                          <a:solidFill>
                            <a:schemeClr val="tx1"/>
                          </a:solidFill>
                        </a:rPr>
                        <a:t>…</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3041">
                <a:tc>
                  <a:txBody>
                    <a:bodyPr/>
                    <a:lstStyle/>
                    <a:p>
                      <a:r>
                        <a:rPr lang="en-US" sz="1800" dirty="0" smtClean="0">
                          <a:solidFill>
                            <a:schemeClr val="tx1"/>
                          </a:solidFill>
                        </a:rPr>
                        <a:t>1</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3041">
                <a:tc>
                  <a:txBody>
                    <a:bodyPr/>
                    <a:lstStyle/>
                    <a:p>
                      <a:r>
                        <a:rPr lang="en-US" sz="1800" dirty="0" smtClean="0">
                          <a:solidFill>
                            <a:schemeClr val="tx1"/>
                          </a:solidFill>
                        </a:rPr>
                        <a:t>…</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14" name="TextBox 13"/>
          <p:cNvSpPr txBox="1"/>
          <p:nvPr/>
        </p:nvSpPr>
        <p:spPr>
          <a:xfrm>
            <a:off x="8812082" y="2793243"/>
            <a:ext cx="954107" cy="374846"/>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smtClean="0">
                <a:ln>
                  <a:noFill/>
                </a:ln>
                <a:solidFill>
                  <a:srgbClr val="FFFFFF"/>
                </a:solidFill>
                <a:effectLst/>
                <a:uLnTx/>
                <a:uFillTx/>
                <a:latin typeface="Segoe UI"/>
                <a:ea typeface="+mn-ea"/>
                <a:cs typeface="+mn-cs"/>
              </a:rPr>
              <a:t>longest</a:t>
            </a: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16" name="TextBox 15"/>
          <p:cNvSpPr txBox="1"/>
          <p:nvPr/>
        </p:nvSpPr>
        <p:spPr>
          <a:xfrm>
            <a:off x="9938122" y="2814240"/>
            <a:ext cx="640112" cy="374846"/>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smtClean="0">
                <a:ln>
                  <a:noFill/>
                </a:ln>
                <a:solidFill>
                  <a:srgbClr val="FFFFFF"/>
                </a:solidFill>
                <a:effectLst/>
                <a:uLnTx/>
                <a:uFillTx/>
                <a:latin typeface="Segoe UI"/>
                <a:ea typeface="+mn-ea"/>
                <a:cs typeface="+mn-cs"/>
              </a:rPr>
              <a:t>river</a:t>
            </a: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17" name="TextBox 16"/>
          <p:cNvSpPr txBox="1"/>
          <p:nvPr/>
        </p:nvSpPr>
        <p:spPr>
          <a:xfrm rot="16200000">
            <a:off x="10502806" y="4377301"/>
            <a:ext cx="862217" cy="374846"/>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20,000</a:t>
            </a:r>
          </a:p>
        </p:txBody>
      </p:sp>
      <p:graphicFrame>
        <p:nvGraphicFramePr>
          <p:cNvPr id="19" name="Table 18"/>
          <p:cNvGraphicFramePr>
            <a:graphicFrameLocks noGrp="1"/>
          </p:cNvGraphicFramePr>
          <p:nvPr>
            <p:extLst/>
          </p:nvPr>
        </p:nvGraphicFramePr>
        <p:xfrm>
          <a:off x="10099880" y="3307551"/>
          <a:ext cx="435019" cy="2635873"/>
        </p:xfrm>
        <a:graphic>
          <a:graphicData uri="http://schemas.openxmlformats.org/drawingml/2006/table">
            <a:tbl>
              <a:tblPr firstRow="1" bandRow="1">
                <a:tableStyleId>{5C22544A-7EE6-4342-B048-85BDC9FD1C3A}</a:tableStyleId>
              </a:tblPr>
              <a:tblGrid>
                <a:gridCol w="435019">
                  <a:extLst>
                    <a:ext uri="{9D8B030D-6E8A-4147-A177-3AD203B41FA5}">
                      <a16:colId xmlns:a16="http://schemas.microsoft.com/office/drawing/2014/main" val="20000"/>
                    </a:ext>
                  </a:extLst>
                </a:gridCol>
              </a:tblGrid>
              <a:tr h="397627">
                <a:tc>
                  <a:txBody>
                    <a:bodyPr/>
                    <a:lstStyle/>
                    <a:p>
                      <a:r>
                        <a:rPr lang="en-US" sz="1800" b="0" dirty="0" smtClean="0">
                          <a:solidFill>
                            <a:schemeClr val="tx1"/>
                          </a:solidFill>
                        </a:rPr>
                        <a:t>0</a:t>
                      </a:r>
                      <a:endParaRPr lang="en-US" sz="1800" b="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3041">
                <a:tc>
                  <a:txBody>
                    <a:bodyPr/>
                    <a:lstStyle/>
                    <a:p>
                      <a:r>
                        <a:rPr lang="en-US" sz="1800" dirty="0" smtClean="0">
                          <a:solidFill>
                            <a:schemeClr val="tx1"/>
                          </a:solidFill>
                        </a:rPr>
                        <a:t>…</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3041">
                <a:tc>
                  <a:txBody>
                    <a:bodyPr/>
                    <a:lstStyle/>
                    <a:p>
                      <a:r>
                        <a:rPr lang="en-US" sz="1800" dirty="0" smtClean="0">
                          <a:solidFill>
                            <a:schemeClr val="tx1"/>
                          </a:solidFill>
                        </a:rPr>
                        <a:t>…</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3041">
                <a:tc>
                  <a:txBody>
                    <a:bodyPr/>
                    <a:lstStyle/>
                    <a:p>
                      <a:r>
                        <a:rPr lang="en-US" sz="1800" dirty="0" smtClean="0">
                          <a:solidFill>
                            <a:schemeClr val="tx1"/>
                          </a:solidFill>
                        </a:rPr>
                        <a:t>1</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20" name="Plus 19"/>
          <p:cNvSpPr/>
          <p:nvPr/>
        </p:nvSpPr>
        <p:spPr>
          <a:xfrm>
            <a:off x="1742922" y="4288272"/>
            <a:ext cx="246347" cy="30376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22" name="Equal 21"/>
          <p:cNvSpPr/>
          <p:nvPr/>
        </p:nvSpPr>
        <p:spPr>
          <a:xfrm>
            <a:off x="3168338" y="4340223"/>
            <a:ext cx="457504" cy="28029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23" name="Plus 22"/>
          <p:cNvSpPr/>
          <p:nvPr/>
        </p:nvSpPr>
        <p:spPr>
          <a:xfrm>
            <a:off x="9723437" y="4238827"/>
            <a:ext cx="246347" cy="30376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25" name="Equal 24"/>
          <p:cNvSpPr/>
          <p:nvPr/>
        </p:nvSpPr>
        <p:spPr>
          <a:xfrm>
            <a:off x="8127599" y="4340223"/>
            <a:ext cx="457504" cy="28029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aphicFrame>
        <p:nvGraphicFramePr>
          <p:cNvPr id="26" name="Table 25"/>
          <p:cNvGraphicFramePr>
            <a:graphicFrameLocks noGrp="1"/>
          </p:cNvGraphicFramePr>
          <p:nvPr>
            <p:extLst/>
          </p:nvPr>
        </p:nvGraphicFramePr>
        <p:xfrm>
          <a:off x="7110448" y="3355958"/>
          <a:ext cx="435019" cy="2605826"/>
        </p:xfrm>
        <a:graphic>
          <a:graphicData uri="http://schemas.openxmlformats.org/drawingml/2006/table">
            <a:tbl>
              <a:tblPr firstRow="1" bandRow="1">
                <a:tableStyleId>{5C22544A-7EE6-4342-B048-85BDC9FD1C3A}</a:tableStyleId>
              </a:tblPr>
              <a:tblGrid>
                <a:gridCol w="435019">
                  <a:extLst>
                    <a:ext uri="{9D8B030D-6E8A-4147-A177-3AD203B41FA5}">
                      <a16:colId xmlns:a16="http://schemas.microsoft.com/office/drawing/2014/main" val="20000"/>
                    </a:ext>
                  </a:extLst>
                </a:gridCol>
              </a:tblGrid>
              <a:tr h="326318">
                <a:tc>
                  <a:txBody>
                    <a:bodyPr/>
                    <a:lstStyle/>
                    <a:p>
                      <a:r>
                        <a:rPr lang="en-US" sz="1800" b="0" dirty="0" smtClean="0">
                          <a:solidFill>
                            <a:schemeClr val="tx1"/>
                          </a:solidFill>
                        </a:rPr>
                        <a:t>0</a:t>
                      </a:r>
                      <a:endParaRPr lang="en-US" sz="1800" b="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3041">
                <a:tc>
                  <a:txBody>
                    <a:bodyPr/>
                    <a:lstStyle/>
                    <a:p>
                      <a:r>
                        <a:rPr lang="en-US" sz="1800" dirty="0" smtClean="0">
                          <a:solidFill>
                            <a:schemeClr val="tx1"/>
                          </a:solidFill>
                        </a:rPr>
                        <a:t>…</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3041">
                <a:tc>
                  <a:txBody>
                    <a:bodyPr/>
                    <a:lstStyle/>
                    <a:p>
                      <a:r>
                        <a:rPr lang="en-US" sz="1800" dirty="0" smtClean="0">
                          <a:solidFill>
                            <a:schemeClr val="tx1"/>
                          </a:solidFill>
                        </a:rPr>
                        <a:t>1</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3041">
                <a:tc>
                  <a:txBody>
                    <a:bodyPr/>
                    <a:lstStyle/>
                    <a:p>
                      <a:r>
                        <a:rPr lang="en-US" sz="1800" dirty="0" smtClean="0">
                          <a:solidFill>
                            <a:schemeClr val="tx1"/>
                          </a:solidFill>
                        </a:rPr>
                        <a:t>…</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3041">
                <a:tc>
                  <a:txBody>
                    <a:bodyPr/>
                    <a:lstStyle/>
                    <a:p>
                      <a:r>
                        <a:rPr lang="en-US" sz="1800" dirty="0" smtClean="0">
                          <a:solidFill>
                            <a:schemeClr val="tx1"/>
                          </a:solidFill>
                        </a:rPr>
                        <a:t>1</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27" name="TextBox 26"/>
          <p:cNvSpPr txBox="1"/>
          <p:nvPr/>
        </p:nvSpPr>
        <p:spPr>
          <a:xfrm>
            <a:off x="6685025" y="2814240"/>
            <a:ext cx="1500667" cy="343492"/>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smtClean="0">
                <a:ln>
                  <a:noFill/>
                </a:ln>
                <a:solidFill>
                  <a:srgbClr val="FFFFFF"/>
                </a:solidFill>
                <a:effectLst/>
                <a:uLnTx/>
                <a:uFillTx/>
                <a:latin typeface="Segoe UI"/>
                <a:ea typeface="+mn-ea"/>
                <a:cs typeface="+mn-cs"/>
              </a:rPr>
              <a:t>“longest river”</a:t>
            </a:r>
            <a:endParaRPr kumimoji="0" lang="en-US" sz="1632" b="0" i="0" u="none" strike="noStrike" kern="1200" cap="none" spc="0" normalizeH="0" baseline="0" noProof="0" dirty="0">
              <a:ln>
                <a:noFill/>
              </a:ln>
              <a:solidFill>
                <a:srgbClr val="FFFFFF"/>
              </a:solidFill>
              <a:effectLst/>
              <a:uLnTx/>
              <a:uFillTx/>
              <a:latin typeface="Segoe UI"/>
              <a:ea typeface="+mn-ea"/>
              <a:cs typeface="+mn-cs"/>
            </a:endParaRPr>
          </a:p>
        </p:txBody>
      </p:sp>
      <p:sp>
        <p:nvSpPr>
          <p:cNvPr id="28" name="TextBox 27"/>
          <p:cNvSpPr txBox="1"/>
          <p:nvPr/>
        </p:nvSpPr>
        <p:spPr>
          <a:xfrm>
            <a:off x="972266" y="6405049"/>
            <a:ext cx="10207090" cy="374846"/>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Logistic regression learns V*K parameters, </a:t>
            </a:r>
            <a:r>
              <a:rPr kumimoji="0" lang="en-US" sz="1836" b="0" i="0" u="none" strike="noStrike" kern="1200" cap="none" spc="0" normalizeH="0" baseline="0" noProof="0" dirty="0" err="1">
                <a:ln>
                  <a:noFill/>
                </a:ln>
                <a:solidFill>
                  <a:srgbClr val="FFFFFF"/>
                </a:solidFill>
                <a:effectLst/>
                <a:uLnTx/>
                <a:uFillTx/>
                <a:latin typeface="Segoe UI"/>
                <a:ea typeface="+mn-ea"/>
                <a:cs typeface="+mn-cs"/>
              </a:rPr>
              <a:t>e.g</a:t>
            </a:r>
            <a:r>
              <a:rPr kumimoji="0" lang="en-US" sz="1836" b="0" i="0" u="none" strike="noStrike" kern="1200" cap="none" spc="0" normalizeH="0" baseline="0" noProof="0" dirty="0">
                <a:ln>
                  <a:noFill/>
                </a:ln>
                <a:solidFill>
                  <a:srgbClr val="FFFFFF"/>
                </a:solidFill>
                <a:effectLst/>
                <a:uLnTx/>
                <a:uFillTx/>
                <a:latin typeface="Segoe UI"/>
                <a:ea typeface="+mn-ea"/>
                <a:cs typeface="+mn-cs"/>
              </a:rPr>
              <a:t>, 20,000 * </a:t>
            </a:r>
            <a:r>
              <a:rPr kumimoji="0" lang="en-US" sz="1836" b="0" i="0" u="none" strike="noStrike" kern="1200" cap="none" spc="0" normalizeH="0" baseline="0" noProof="0" dirty="0" smtClean="0">
                <a:ln>
                  <a:noFill/>
                </a:ln>
                <a:solidFill>
                  <a:srgbClr val="FFFFFF"/>
                </a:solidFill>
                <a:effectLst/>
                <a:uLnTx/>
                <a:uFillTx/>
                <a:latin typeface="Segoe UI"/>
                <a:ea typeface="+mn-ea"/>
                <a:cs typeface="+mn-cs"/>
              </a:rPr>
              <a:t>6 </a:t>
            </a:r>
            <a:r>
              <a:rPr kumimoji="0" lang="en-US" sz="1836" b="0" i="0" u="none" strike="noStrike" kern="1200" cap="none" spc="0" normalizeH="0" baseline="0" noProof="0" dirty="0">
                <a:ln>
                  <a:noFill/>
                </a:ln>
                <a:solidFill>
                  <a:srgbClr val="FFFFFF"/>
                </a:solidFill>
                <a:effectLst/>
                <a:uLnTx/>
                <a:uFillTx/>
                <a:latin typeface="Segoe UI"/>
                <a:ea typeface="+mn-ea"/>
                <a:cs typeface="+mn-cs"/>
              </a:rPr>
              <a:t>for a vocab size of 20,000 and </a:t>
            </a:r>
            <a:r>
              <a:rPr kumimoji="0" lang="en-US" sz="1836" b="0" i="0" u="none" strike="noStrike" kern="1200" cap="none" spc="0" normalizeH="0" baseline="0" noProof="0" dirty="0" smtClean="0">
                <a:ln>
                  <a:noFill/>
                </a:ln>
                <a:solidFill>
                  <a:srgbClr val="FFFFFF"/>
                </a:solidFill>
                <a:effectLst/>
                <a:uLnTx/>
                <a:uFillTx/>
                <a:latin typeface="Segoe UI"/>
                <a:ea typeface="+mn-ea"/>
                <a:cs typeface="+mn-cs"/>
              </a:rPr>
              <a:t>6 </a:t>
            </a:r>
            <a:r>
              <a:rPr kumimoji="0" lang="en-US" sz="1836" b="0" i="0" u="none" strike="noStrike" kern="1200" cap="none" spc="0" normalizeH="0" baseline="0" noProof="0" dirty="0">
                <a:ln>
                  <a:noFill/>
                </a:ln>
                <a:solidFill>
                  <a:srgbClr val="FFFFFF"/>
                </a:solidFill>
                <a:effectLst/>
                <a:uLnTx/>
                <a:uFillTx/>
                <a:latin typeface="Segoe UI"/>
                <a:ea typeface="+mn-ea"/>
                <a:cs typeface="+mn-cs"/>
              </a:rPr>
              <a:t>classes.</a:t>
            </a:r>
          </a:p>
        </p:txBody>
      </p:sp>
      <p:sp>
        <p:nvSpPr>
          <p:cNvPr id="29" name="TextBox 28"/>
          <p:cNvSpPr txBox="1"/>
          <p:nvPr/>
        </p:nvSpPr>
        <p:spPr>
          <a:xfrm>
            <a:off x="942939" y="5997401"/>
            <a:ext cx="5881931" cy="374846"/>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The similarity of </a:t>
            </a:r>
            <a:r>
              <a:rPr kumimoji="0" lang="en-US" sz="1836" b="0" i="0" u="none" strike="noStrike" kern="1200" cap="none" spc="0" normalizeH="0" baseline="0" noProof="0" dirty="0" smtClean="0">
                <a:ln>
                  <a:noFill/>
                </a:ln>
                <a:solidFill>
                  <a:srgbClr val="FFFFFF"/>
                </a:solidFill>
                <a:effectLst/>
                <a:uLnTx/>
                <a:uFillTx/>
                <a:latin typeface="Segoe UI"/>
                <a:ea typeface="+mn-ea"/>
                <a:cs typeface="+mn-cs"/>
              </a:rPr>
              <a:t>highest waterfall and longest river </a:t>
            </a:r>
            <a:r>
              <a:rPr kumimoji="0" lang="en-US" sz="1836" b="0" i="0" u="none" strike="noStrike" kern="1200" cap="none" spc="0" normalizeH="0" baseline="0" noProof="0" dirty="0">
                <a:ln>
                  <a:noFill/>
                </a:ln>
                <a:solidFill>
                  <a:srgbClr val="FFFFFF"/>
                </a:solidFill>
                <a:effectLst/>
                <a:uLnTx/>
                <a:uFillTx/>
                <a:latin typeface="Segoe UI"/>
                <a:ea typeface="+mn-ea"/>
                <a:cs typeface="+mn-cs"/>
              </a:rPr>
              <a:t>is 0.</a:t>
            </a:r>
          </a:p>
        </p:txBody>
      </p:sp>
    </p:spTree>
    <p:extLst>
      <p:ext uri="{BB962C8B-B14F-4D97-AF65-F5344CB8AC3E}">
        <p14:creationId xmlns:p14="http://schemas.microsoft.com/office/powerpoint/2010/main" val="285764493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vectors from clustered words</a:t>
            </a:r>
            <a:endParaRPr lang="en-US" dirty="0"/>
          </a:p>
        </p:txBody>
      </p:sp>
      <p:sp>
        <p:nvSpPr>
          <p:cNvPr id="3" name="Content Placeholder 2"/>
          <p:cNvSpPr>
            <a:spLocks noGrp="1"/>
          </p:cNvSpPr>
          <p:nvPr>
            <p:ph idx="4294967295"/>
          </p:nvPr>
        </p:nvSpPr>
        <p:spPr>
          <a:xfrm>
            <a:off x="427037" y="1212849"/>
            <a:ext cx="11506200" cy="4437962"/>
          </a:xfrm>
        </p:spPr>
        <p:txBody>
          <a:bodyPr>
            <a:normAutofit/>
          </a:bodyPr>
          <a:lstStyle/>
          <a:p>
            <a:r>
              <a:rPr lang="en-US" sz="2400" dirty="0"/>
              <a:t>Each word is again a sparse vector (has 1 in a single position), but the dimensionality of the vector is lower.</a:t>
            </a:r>
          </a:p>
          <a:p>
            <a:r>
              <a:rPr lang="en-US" sz="2400" dirty="0" smtClean="0"/>
              <a:t>The Brown </a:t>
            </a:r>
            <a:r>
              <a:rPr lang="en-US" sz="2400" dirty="0"/>
              <a:t>Clusters </a:t>
            </a:r>
            <a:r>
              <a:rPr lang="en-US" sz="2400" dirty="0" smtClean="0"/>
              <a:t>of “waterfall” </a:t>
            </a:r>
            <a:r>
              <a:rPr lang="en-US" sz="2400" dirty="0"/>
              <a:t>and </a:t>
            </a:r>
            <a:r>
              <a:rPr lang="en-US" sz="2400" dirty="0" smtClean="0"/>
              <a:t>“river” </a:t>
            </a:r>
            <a:r>
              <a:rPr lang="en-US" sz="2400" dirty="0"/>
              <a:t>are the </a:t>
            </a:r>
            <a:r>
              <a:rPr lang="en-US" sz="2400" dirty="0" smtClean="0"/>
              <a:t>same (if we use 2048 clusters) .</a:t>
            </a:r>
            <a:endParaRPr lang="en-US" sz="2400" dirty="0"/>
          </a:p>
          <a:p>
            <a:r>
              <a:rPr lang="en-US" sz="2400" dirty="0"/>
              <a:t>But words are alike in some ways and differ in other ways, how to capture </a:t>
            </a:r>
            <a:r>
              <a:rPr lang="en-US" sz="2400" dirty="0" smtClean="0"/>
              <a:t>this?</a:t>
            </a:r>
          </a:p>
          <a:p>
            <a:r>
              <a:rPr lang="en-US" sz="2400" dirty="0" smtClean="0"/>
              <a:t>How to make sure the clusters we are learning are relevant to the classification task?</a:t>
            </a:r>
            <a:endParaRPr lang="en-US" sz="2400" dirty="0"/>
          </a:p>
        </p:txBody>
      </p:sp>
      <p:graphicFrame>
        <p:nvGraphicFramePr>
          <p:cNvPr id="4" name="Table 3"/>
          <p:cNvGraphicFramePr>
            <a:graphicFrameLocks noGrp="1"/>
          </p:cNvGraphicFramePr>
          <p:nvPr>
            <p:extLst/>
          </p:nvPr>
        </p:nvGraphicFramePr>
        <p:xfrm>
          <a:off x="3165779" y="3758149"/>
          <a:ext cx="435019" cy="2611287"/>
        </p:xfrm>
        <a:graphic>
          <a:graphicData uri="http://schemas.openxmlformats.org/drawingml/2006/table">
            <a:tbl>
              <a:tblPr firstRow="1" bandRow="1">
                <a:tableStyleId>{5C22544A-7EE6-4342-B048-85BDC9FD1C3A}</a:tableStyleId>
              </a:tblPr>
              <a:tblGrid>
                <a:gridCol w="435019">
                  <a:extLst>
                    <a:ext uri="{9D8B030D-6E8A-4147-A177-3AD203B41FA5}">
                      <a16:colId xmlns:a16="http://schemas.microsoft.com/office/drawing/2014/main" val="20000"/>
                    </a:ext>
                  </a:extLst>
                </a:gridCol>
              </a:tblGrid>
              <a:tr h="373041">
                <a:tc>
                  <a:txBody>
                    <a:bodyPr/>
                    <a:lstStyle/>
                    <a:p>
                      <a:r>
                        <a:rPr lang="en-US" sz="1800" b="0" dirty="0" smtClean="0">
                          <a:solidFill>
                            <a:schemeClr val="tx1"/>
                          </a:solidFill>
                        </a:rPr>
                        <a:t>0</a:t>
                      </a:r>
                      <a:endParaRPr lang="en-US" sz="1800" b="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3041">
                <a:tc>
                  <a:txBody>
                    <a:bodyPr/>
                    <a:lstStyle/>
                    <a:p>
                      <a:r>
                        <a:rPr lang="en-US" sz="1800" dirty="0" smtClean="0">
                          <a:solidFill>
                            <a:schemeClr val="tx1"/>
                          </a:solidFill>
                        </a:rPr>
                        <a:t>…</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3041">
                <a:tc>
                  <a:txBody>
                    <a:bodyPr/>
                    <a:lstStyle/>
                    <a:p>
                      <a:r>
                        <a:rPr lang="en-US" sz="1800" dirty="0" smtClean="0">
                          <a:solidFill>
                            <a:schemeClr val="tx1"/>
                          </a:solidFill>
                        </a:rPr>
                        <a:t>1</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3041">
                <a:tc>
                  <a:txBody>
                    <a:bodyPr/>
                    <a:lstStyle/>
                    <a:p>
                      <a:r>
                        <a:rPr lang="en-US" sz="1800" dirty="0" smtClean="0">
                          <a:solidFill>
                            <a:schemeClr val="tx1"/>
                          </a:solidFill>
                        </a:rPr>
                        <a:t>…</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5" name="TextBox 4"/>
          <p:cNvSpPr txBox="1"/>
          <p:nvPr/>
        </p:nvSpPr>
        <p:spPr>
          <a:xfrm>
            <a:off x="2773774" y="3395178"/>
            <a:ext cx="1072153" cy="374846"/>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smtClean="0">
                <a:ln>
                  <a:noFill/>
                </a:ln>
                <a:solidFill>
                  <a:srgbClr val="FFFFFF"/>
                </a:solidFill>
                <a:effectLst/>
                <a:uLnTx/>
                <a:uFillTx/>
                <a:latin typeface="Segoe UI"/>
                <a:ea typeface="+mn-ea"/>
                <a:cs typeface="+mn-cs"/>
              </a:rPr>
              <a:t>waterfall</a:t>
            </a: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Box 6"/>
          <p:cNvSpPr txBox="1"/>
          <p:nvPr/>
        </p:nvSpPr>
        <p:spPr>
          <a:xfrm>
            <a:off x="7247112" y="3268662"/>
            <a:ext cx="640112" cy="374846"/>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smtClean="0">
                <a:ln>
                  <a:noFill/>
                </a:ln>
                <a:solidFill>
                  <a:srgbClr val="FFFFFF"/>
                </a:solidFill>
                <a:effectLst/>
                <a:uLnTx/>
                <a:uFillTx/>
                <a:latin typeface="Segoe UI"/>
                <a:ea typeface="+mn-ea"/>
                <a:cs typeface="+mn-cs"/>
              </a:rPr>
              <a:t>river</a:t>
            </a: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TextBox 7"/>
          <p:cNvSpPr txBox="1"/>
          <p:nvPr/>
        </p:nvSpPr>
        <p:spPr>
          <a:xfrm rot="16200000">
            <a:off x="3439563" y="4910826"/>
            <a:ext cx="862217" cy="382308"/>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smtClean="0">
                <a:ln>
                  <a:noFill/>
                </a:ln>
                <a:solidFill>
                  <a:srgbClr val="FFFFFF"/>
                </a:solidFill>
                <a:effectLst/>
                <a:uLnTx/>
                <a:uFillTx/>
                <a:latin typeface="Segoe UI"/>
                <a:ea typeface="+mn-ea"/>
                <a:cs typeface="+mn-cs"/>
              </a:rPr>
              <a:t>2,048</a:t>
            </a: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9" name="TextBox 8"/>
          <p:cNvSpPr txBox="1"/>
          <p:nvPr/>
        </p:nvSpPr>
        <p:spPr>
          <a:xfrm rot="16200000">
            <a:off x="6587883" y="4828588"/>
            <a:ext cx="862217" cy="382308"/>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smtClean="0">
                <a:ln>
                  <a:noFill/>
                </a:ln>
                <a:solidFill>
                  <a:srgbClr val="FFFFFF"/>
                </a:solidFill>
                <a:effectLst/>
                <a:uLnTx/>
                <a:uFillTx/>
                <a:latin typeface="Segoe UI"/>
                <a:ea typeface="+mn-ea"/>
                <a:cs typeface="+mn-cs"/>
              </a:rPr>
              <a:t>2,048</a:t>
            </a: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10" name="TextBox 9"/>
          <p:cNvSpPr txBox="1"/>
          <p:nvPr/>
        </p:nvSpPr>
        <p:spPr>
          <a:xfrm>
            <a:off x="1874837" y="4588632"/>
            <a:ext cx="1206829" cy="350330"/>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FFFFFF"/>
                </a:solidFill>
                <a:effectLst/>
                <a:uLnTx/>
                <a:uFillTx/>
                <a:latin typeface="Segoe UI"/>
                <a:ea typeface="+mn-ea"/>
                <a:cs typeface="+mn-cs"/>
              </a:rPr>
              <a:t>cluster 345</a:t>
            </a:r>
          </a:p>
        </p:txBody>
      </p:sp>
      <p:sp>
        <p:nvSpPr>
          <p:cNvPr id="11" name="TextBox 10"/>
          <p:cNvSpPr txBox="1"/>
          <p:nvPr/>
        </p:nvSpPr>
        <p:spPr>
          <a:xfrm>
            <a:off x="7935424" y="4579544"/>
            <a:ext cx="1206829" cy="350330"/>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FFFFFF"/>
                </a:solidFill>
                <a:effectLst/>
                <a:uLnTx/>
                <a:uFillTx/>
                <a:latin typeface="Segoe UI"/>
                <a:ea typeface="+mn-ea"/>
                <a:cs typeface="+mn-cs"/>
              </a:rPr>
              <a:t>cluster 345</a:t>
            </a:r>
          </a:p>
        </p:txBody>
      </p:sp>
      <p:graphicFrame>
        <p:nvGraphicFramePr>
          <p:cNvPr id="12" name="Table 11"/>
          <p:cNvGraphicFramePr>
            <a:graphicFrameLocks noGrp="1"/>
          </p:cNvGraphicFramePr>
          <p:nvPr>
            <p:extLst/>
          </p:nvPr>
        </p:nvGraphicFramePr>
        <p:xfrm>
          <a:off x="7361237" y="3813862"/>
          <a:ext cx="435019" cy="2611287"/>
        </p:xfrm>
        <a:graphic>
          <a:graphicData uri="http://schemas.openxmlformats.org/drawingml/2006/table">
            <a:tbl>
              <a:tblPr firstRow="1" bandRow="1">
                <a:tableStyleId>{5C22544A-7EE6-4342-B048-85BDC9FD1C3A}</a:tableStyleId>
              </a:tblPr>
              <a:tblGrid>
                <a:gridCol w="435019">
                  <a:extLst>
                    <a:ext uri="{9D8B030D-6E8A-4147-A177-3AD203B41FA5}">
                      <a16:colId xmlns:a16="http://schemas.microsoft.com/office/drawing/2014/main" val="20000"/>
                    </a:ext>
                  </a:extLst>
                </a:gridCol>
              </a:tblGrid>
              <a:tr h="373041">
                <a:tc>
                  <a:txBody>
                    <a:bodyPr/>
                    <a:lstStyle/>
                    <a:p>
                      <a:r>
                        <a:rPr lang="en-US" sz="1800" b="0" dirty="0" smtClean="0">
                          <a:solidFill>
                            <a:schemeClr val="tx1"/>
                          </a:solidFill>
                        </a:rPr>
                        <a:t>0</a:t>
                      </a:r>
                      <a:endParaRPr lang="en-US" sz="1800" b="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3041">
                <a:tc>
                  <a:txBody>
                    <a:bodyPr/>
                    <a:lstStyle/>
                    <a:p>
                      <a:r>
                        <a:rPr lang="en-US" sz="1800" dirty="0" smtClean="0">
                          <a:solidFill>
                            <a:schemeClr val="tx1"/>
                          </a:solidFill>
                        </a:rPr>
                        <a:t>…</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3041">
                <a:tc>
                  <a:txBody>
                    <a:bodyPr/>
                    <a:lstStyle/>
                    <a:p>
                      <a:r>
                        <a:rPr lang="en-US" sz="1800" dirty="0" smtClean="0">
                          <a:solidFill>
                            <a:schemeClr val="tx1"/>
                          </a:solidFill>
                        </a:rPr>
                        <a:t>1</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3041">
                <a:tc>
                  <a:txBody>
                    <a:bodyPr/>
                    <a:lstStyle/>
                    <a:p>
                      <a:r>
                        <a:rPr lang="en-US" sz="1800" dirty="0" smtClean="0">
                          <a:solidFill>
                            <a:schemeClr val="tx1"/>
                          </a:solidFill>
                        </a:rPr>
                        <a:t>…</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3041">
                <a:tc>
                  <a:txBody>
                    <a:bodyPr/>
                    <a:lstStyle/>
                    <a:p>
                      <a:r>
                        <a:rPr lang="en-US" sz="1800" dirty="0" smtClean="0">
                          <a:solidFill>
                            <a:schemeClr val="tx1"/>
                          </a:solidFill>
                        </a:rPr>
                        <a:t>0</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5705326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53835" y="308008"/>
            <a:ext cx="9909848" cy="5789106"/>
          </a:xfrm>
          <a:prstGeom prst="rect">
            <a:avLst/>
          </a:prstGeom>
        </p:spPr>
      </p:pic>
      <p:sp>
        <p:nvSpPr>
          <p:cNvPr id="6" name="TextBox 5"/>
          <p:cNvSpPr txBox="1"/>
          <p:nvPr/>
        </p:nvSpPr>
        <p:spPr>
          <a:xfrm>
            <a:off x="555165" y="6493030"/>
            <a:ext cx="10791744" cy="382308"/>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Distributed representations versus word clusters. Slide from Socher &amp; Manning NAACL 2013 tutorial.</a:t>
            </a:r>
          </a:p>
        </p:txBody>
      </p:sp>
      <p:sp>
        <p:nvSpPr>
          <p:cNvPr id="7" name="TextBox 6"/>
          <p:cNvSpPr txBox="1"/>
          <p:nvPr/>
        </p:nvSpPr>
        <p:spPr>
          <a:xfrm>
            <a:off x="653835" y="308008"/>
            <a:ext cx="8460002" cy="1665254"/>
          </a:xfrm>
          <a:prstGeom prst="rect">
            <a:avLst/>
          </a:prstGeom>
          <a:solidFill>
            <a:schemeClr val="bg2"/>
          </a:solid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Title 2"/>
          <p:cNvSpPr>
            <a:spLocks noGrp="1"/>
          </p:cNvSpPr>
          <p:nvPr>
            <p:ph type="title"/>
          </p:nvPr>
        </p:nvSpPr>
        <p:spPr>
          <a:xfrm>
            <a:off x="534941" y="308008"/>
            <a:ext cx="9143998" cy="917575"/>
          </a:xfrm>
        </p:spPr>
        <p:txBody>
          <a:bodyPr/>
          <a:lstStyle/>
          <a:p>
            <a:r>
              <a:rPr lang="en-US" dirty="0" smtClean="0"/>
              <a:t>The need for distributed representations</a:t>
            </a:r>
            <a:endParaRPr lang="en-US" dirty="0"/>
          </a:p>
        </p:txBody>
      </p:sp>
    </p:spTree>
    <p:extLst>
      <p:ext uri="{BB962C8B-B14F-4D97-AF65-F5344CB8AC3E}">
        <p14:creationId xmlns:p14="http://schemas.microsoft.com/office/powerpoint/2010/main" val="395557914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word embeddings as a distributed representation</a:t>
            </a:r>
            <a:endParaRPr lang="en-US" dirty="0"/>
          </a:p>
        </p:txBody>
      </p:sp>
      <p:graphicFrame>
        <p:nvGraphicFramePr>
          <p:cNvPr id="4" name="Table 3"/>
          <p:cNvGraphicFramePr>
            <a:graphicFrameLocks noGrp="1"/>
          </p:cNvGraphicFramePr>
          <p:nvPr>
            <p:extLst/>
          </p:nvPr>
        </p:nvGraphicFramePr>
        <p:xfrm>
          <a:off x="2645214" y="2670514"/>
          <a:ext cx="822137" cy="2984328"/>
        </p:xfrm>
        <a:graphic>
          <a:graphicData uri="http://schemas.openxmlformats.org/drawingml/2006/table">
            <a:tbl>
              <a:tblPr firstRow="1" bandRow="1">
                <a:tableStyleId>{5C22544A-7EE6-4342-B048-85BDC9FD1C3A}</a:tableStyleId>
              </a:tblPr>
              <a:tblGrid>
                <a:gridCol w="822137">
                  <a:extLst>
                    <a:ext uri="{9D8B030D-6E8A-4147-A177-3AD203B41FA5}">
                      <a16:colId xmlns:a16="http://schemas.microsoft.com/office/drawing/2014/main" val="20000"/>
                    </a:ext>
                  </a:extLst>
                </a:gridCol>
              </a:tblGrid>
              <a:tr h="373041">
                <a:tc>
                  <a:txBody>
                    <a:bodyPr/>
                    <a:lstStyle/>
                    <a:p>
                      <a:r>
                        <a:rPr lang="en-US" sz="1800" b="0" dirty="0" smtClean="0">
                          <a:solidFill>
                            <a:schemeClr val="tx1"/>
                          </a:solidFill>
                        </a:rPr>
                        <a:t>-0.12</a:t>
                      </a:r>
                      <a:endParaRPr lang="en-US" sz="1800" b="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3041">
                <a:tc>
                  <a:txBody>
                    <a:bodyPr/>
                    <a:lstStyle/>
                    <a:p>
                      <a:r>
                        <a:rPr lang="en-US" sz="1800" dirty="0" smtClean="0">
                          <a:solidFill>
                            <a:schemeClr val="tx1"/>
                          </a:solidFill>
                        </a:rPr>
                        <a:t>1.71</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3041">
                <a:tc>
                  <a:txBody>
                    <a:bodyPr/>
                    <a:lstStyle/>
                    <a:p>
                      <a:r>
                        <a:rPr lang="en-US" sz="1800" dirty="0" smtClean="0">
                          <a:solidFill>
                            <a:schemeClr val="tx1"/>
                          </a:solidFill>
                        </a:rPr>
                        <a:t>-1.97</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3041">
                <a:tc>
                  <a:txBody>
                    <a:bodyPr/>
                    <a:lstStyle/>
                    <a:p>
                      <a:r>
                        <a:rPr lang="en-US" sz="1800" dirty="0" smtClean="0">
                          <a:solidFill>
                            <a:schemeClr val="tx1"/>
                          </a:solidFill>
                        </a:rPr>
                        <a:t>-0.58</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3041">
                <a:tc>
                  <a:txBody>
                    <a:bodyPr/>
                    <a:lstStyle/>
                    <a:p>
                      <a:r>
                        <a:rPr lang="en-US" sz="1800" dirty="0" smtClean="0">
                          <a:solidFill>
                            <a:schemeClr val="tx1"/>
                          </a:solidFill>
                        </a:rPr>
                        <a:t>1.04</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3041">
                <a:tc>
                  <a:txBody>
                    <a:bodyPr/>
                    <a:lstStyle/>
                    <a:p>
                      <a:r>
                        <a:rPr lang="en-US" sz="1800" dirty="0" smtClean="0">
                          <a:solidFill>
                            <a:schemeClr val="tx1"/>
                          </a:solidFill>
                        </a:rPr>
                        <a:t>-0.49</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3041">
                <a:tc>
                  <a:txBody>
                    <a:bodyPr/>
                    <a:lstStyle/>
                    <a:p>
                      <a:r>
                        <a:rPr lang="en-US" sz="1800" dirty="0" smtClean="0">
                          <a:solidFill>
                            <a:schemeClr val="tx1"/>
                          </a:solidFill>
                        </a:rPr>
                        <a:t>0.02</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73041">
                <a:tc>
                  <a:txBody>
                    <a:bodyPr/>
                    <a:lstStyle/>
                    <a:p>
                      <a:r>
                        <a:rPr lang="en-US" sz="1800" dirty="0" smtClean="0">
                          <a:solidFill>
                            <a:schemeClr val="tx1"/>
                          </a:solidFill>
                        </a:rPr>
                        <a:t>….</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p:sp>
        <p:nvSpPr>
          <p:cNvPr id="5" name="TextBox 4"/>
          <p:cNvSpPr txBox="1"/>
          <p:nvPr/>
        </p:nvSpPr>
        <p:spPr>
          <a:xfrm>
            <a:off x="2507833" y="2156278"/>
            <a:ext cx="1072153" cy="374846"/>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smtClean="0">
                <a:ln>
                  <a:noFill/>
                </a:ln>
                <a:solidFill>
                  <a:srgbClr val="FFFFFF"/>
                </a:solidFill>
                <a:effectLst/>
                <a:uLnTx/>
                <a:uFillTx/>
                <a:latin typeface="Segoe UI"/>
                <a:ea typeface="+mn-ea"/>
                <a:cs typeface="+mn-cs"/>
              </a:rPr>
              <a:t>waterfall</a:t>
            </a: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graphicFrame>
        <p:nvGraphicFramePr>
          <p:cNvPr id="6" name="Table 5"/>
          <p:cNvGraphicFramePr>
            <a:graphicFrameLocks noGrp="1"/>
          </p:cNvGraphicFramePr>
          <p:nvPr>
            <p:extLst/>
          </p:nvPr>
        </p:nvGraphicFramePr>
        <p:xfrm>
          <a:off x="7275341" y="2635325"/>
          <a:ext cx="916612" cy="2891068"/>
        </p:xfrm>
        <a:graphic>
          <a:graphicData uri="http://schemas.openxmlformats.org/drawingml/2006/table">
            <a:tbl>
              <a:tblPr firstRow="1" bandRow="1">
                <a:tableStyleId>{5C22544A-7EE6-4342-B048-85BDC9FD1C3A}</a:tableStyleId>
              </a:tblPr>
              <a:tblGrid>
                <a:gridCol w="916612">
                  <a:extLst>
                    <a:ext uri="{9D8B030D-6E8A-4147-A177-3AD203B41FA5}">
                      <a16:colId xmlns:a16="http://schemas.microsoft.com/office/drawing/2014/main" val="20000"/>
                    </a:ext>
                  </a:extLst>
                </a:gridCol>
              </a:tblGrid>
              <a:tr h="373041">
                <a:tc>
                  <a:txBody>
                    <a:bodyPr/>
                    <a:lstStyle/>
                    <a:p>
                      <a:r>
                        <a:rPr lang="en-US" sz="1800" b="0" dirty="0" smtClean="0">
                          <a:solidFill>
                            <a:schemeClr val="tx1"/>
                          </a:solidFill>
                        </a:rPr>
                        <a:t>0.21</a:t>
                      </a:r>
                      <a:endParaRPr lang="en-US" sz="1800" b="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3041">
                <a:tc>
                  <a:txBody>
                    <a:bodyPr/>
                    <a:lstStyle/>
                    <a:p>
                      <a:r>
                        <a:rPr lang="en-US" sz="1800" dirty="0" smtClean="0">
                          <a:solidFill>
                            <a:schemeClr val="tx1"/>
                          </a:solidFill>
                        </a:rPr>
                        <a:t>1.64</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3041">
                <a:tc>
                  <a:txBody>
                    <a:bodyPr/>
                    <a:lstStyle/>
                    <a:p>
                      <a:r>
                        <a:rPr lang="en-US" sz="1800" dirty="0" smtClean="0">
                          <a:solidFill>
                            <a:schemeClr val="tx1"/>
                          </a:solidFill>
                        </a:rPr>
                        <a:t>-0.19</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3041">
                <a:tc>
                  <a:txBody>
                    <a:bodyPr/>
                    <a:lstStyle/>
                    <a:p>
                      <a:r>
                        <a:rPr lang="en-US" sz="1800" dirty="0" smtClean="0">
                          <a:solidFill>
                            <a:schemeClr val="tx1"/>
                          </a:solidFill>
                        </a:rPr>
                        <a:t>0.09</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3041">
                <a:tc>
                  <a:txBody>
                    <a:bodyPr/>
                    <a:lstStyle/>
                    <a:p>
                      <a:r>
                        <a:rPr lang="en-US" sz="1800" dirty="0" smtClean="0">
                          <a:solidFill>
                            <a:schemeClr val="tx1"/>
                          </a:solidFill>
                        </a:rPr>
                        <a:t>1.61</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3041">
                <a:tc>
                  <a:txBody>
                    <a:bodyPr/>
                    <a:lstStyle/>
                    <a:p>
                      <a:r>
                        <a:rPr lang="en-US" sz="1800" dirty="0" smtClean="0">
                          <a:solidFill>
                            <a:schemeClr val="tx1"/>
                          </a:solidFill>
                        </a:rPr>
                        <a:t>0.45</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652822">
                <a:tc>
                  <a:txBody>
                    <a:bodyPr/>
                    <a:lstStyle/>
                    <a:p>
                      <a:r>
                        <a:rPr lang="en-US" sz="1800" dirty="0" smtClean="0">
                          <a:solidFill>
                            <a:schemeClr val="tx1"/>
                          </a:solidFill>
                        </a:rPr>
                        <a:t>-0.12</a:t>
                      </a:r>
                    </a:p>
                    <a:p>
                      <a:r>
                        <a:rPr lang="en-US" sz="1800" dirty="0" smtClean="0">
                          <a:solidFill>
                            <a:schemeClr val="tx1"/>
                          </a:solidFill>
                        </a:rPr>
                        <a:t>…</a:t>
                      </a:r>
                      <a:endParaRPr lang="en-US" sz="1800" dirty="0">
                        <a:solidFill>
                          <a:schemeClr val="tx1"/>
                        </a:solidFill>
                      </a:endParaRPr>
                    </a:p>
                  </a:txBody>
                  <a:tcPr marL="93260" marR="9326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7" name="TextBox 6"/>
          <p:cNvSpPr txBox="1"/>
          <p:nvPr/>
        </p:nvSpPr>
        <p:spPr>
          <a:xfrm>
            <a:off x="7275341" y="2156278"/>
            <a:ext cx="640112" cy="374846"/>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smtClean="0">
                <a:ln>
                  <a:noFill/>
                </a:ln>
                <a:solidFill>
                  <a:srgbClr val="FFFFFF"/>
                </a:solidFill>
                <a:effectLst/>
                <a:uLnTx/>
                <a:uFillTx/>
                <a:latin typeface="Segoe UI"/>
                <a:ea typeface="+mn-ea"/>
                <a:cs typeface="+mn-cs"/>
              </a:rPr>
              <a:t>river</a:t>
            </a: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TextBox 7"/>
          <p:cNvSpPr txBox="1"/>
          <p:nvPr/>
        </p:nvSpPr>
        <p:spPr>
          <a:xfrm>
            <a:off x="1014135" y="5929949"/>
            <a:ext cx="8346370" cy="382308"/>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Excerpt from actual 50-dimensional word embeddings from </a:t>
            </a:r>
            <a:r>
              <a:rPr kumimoji="0" lang="en-US" sz="1836" b="0" i="0" u="none" strike="noStrike" kern="1200" cap="none" spc="0" normalizeH="0" baseline="0" noProof="0" dirty="0" err="1">
                <a:ln>
                  <a:noFill/>
                </a:ln>
                <a:solidFill>
                  <a:srgbClr val="FFFFFF"/>
                </a:solidFill>
                <a:effectLst/>
                <a:uLnTx/>
                <a:uFillTx/>
                <a:latin typeface="Segoe UI"/>
                <a:ea typeface="+mn-ea"/>
                <a:cs typeface="+mn-cs"/>
              </a:rPr>
              <a:t>Turian</a:t>
            </a:r>
            <a:r>
              <a:rPr kumimoji="0" lang="en-US" sz="1836" b="0" i="0" u="none" strike="noStrike" kern="1200" cap="none" spc="0" normalizeH="0" baseline="0" noProof="0" dirty="0">
                <a:ln>
                  <a:noFill/>
                </a:ln>
                <a:solidFill>
                  <a:srgbClr val="FFFFFF"/>
                </a:solidFill>
                <a:effectLst/>
                <a:uLnTx/>
                <a:uFillTx/>
                <a:latin typeface="Segoe UI"/>
                <a:ea typeface="+mn-ea"/>
                <a:cs typeface="+mn-cs"/>
              </a:rPr>
              <a:t> et al 2010.</a:t>
            </a:r>
          </a:p>
        </p:txBody>
      </p:sp>
    </p:spTree>
    <p:extLst>
      <p:ext uri="{BB962C8B-B14F-4D97-AF65-F5344CB8AC3E}">
        <p14:creationId xmlns:p14="http://schemas.microsoft.com/office/powerpoint/2010/main" val="283608207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 of neural word representations</a:t>
            </a:r>
            <a:endParaRPr lang="en-US" dirty="0"/>
          </a:p>
        </p:txBody>
      </p:sp>
      <p:sp>
        <p:nvSpPr>
          <p:cNvPr id="3" name="Content Placeholder 2"/>
          <p:cNvSpPr>
            <a:spLocks noGrp="1"/>
          </p:cNvSpPr>
          <p:nvPr>
            <p:ph idx="4294967295"/>
          </p:nvPr>
        </p:nvSpPr>
        <p:spPr>
          <a:xfrm>
            <a:off x="214745" y="1663556"/>
            <a:ext cx="11887198" cy="1797415"/>
          </a:xfrm>
        </p:spPr>
        <p:txBody>
          <a:bodyPr/>
          <a:lstStyle/>
          <a:p>
            <a:r>
              <a:rPr lang="en-US" sz="3600" dirty="0" smtClean="0"/>
              <a:t>Learn the embedding of each word on a large amount of unlabeled text.</a:t>
            </a:r>
          </a:p>
          <a:p>
            <a:pPr lvl="1"/>
            <a:r>
              <a:rPr lang="en-US" sz="2000" dirty="0" smtClean="0"/>
              <a:t>The main idea is that the learned word embeddings should be predictive of the words in the context of occurrence of each word (idea also used for Brown clustering)</a:t>
            </a:r>
            <a:endParaRPr lang="en-US" sz="2000" dirty="0"/>
          </a:p>
        </p:txBody>
      </p:sp>
      <p:pic>
        <p:nvPicPr>
          <p:cNvPr id="4" name="Picture 3"/>
          <p:cNvPicPr>
            <a:picLocks noChangeAspect="1"/>
          </p:cNvPicPr>
          <p:nvPr/>
        </p:nvPicPr>
        <p:blipFill>
          <a:blip r:embed="rId3"/>
          <a:stretch>
            <a:fillRect/>
          </a:stretch>
        </p:blipFill>
        <p:spPr>
          <a:xfrm>
            <a:off x="731837" y="3460971"/>
            <a:ext cx="8502970" cy="2619288"/>
          </a:xfrm>
          <a:prstGeom prst="rect">
            <a:avLst/>
          </a:prstGeom>
        </p:spPr>
      </p:pic>
      <p:sp>
        <p:nvSpPr>
          <p:cNvPr id="5" name="TextBox 4"/>
          <p:cNvSpPr txBox="1"/>
          <p:nvPr/>
        </p:nvSpPr>
        <p:spPr>
          <a:xfrm>
            <a:off x="555164" y="6493030"/>
            <a:ext cx="5603180" cy="382308"/>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Slide from Socher &amp; Manning NAACL 2013 tutorial.</a:t>
            </a:r>
          </a:p>
        </p:txBody>
      </p:sp>
    </p:spTree>
    <p:extLst>
      <p:ext uri="{BB962C8B-B14F-4D97-AF65-F5344CB8AC3E}">
        <p14:creationId xmlns:p14="http://schemas.microsoft.com/office/powerpoint/2010/main" val="41086149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the embeddings</a:t>
            </a:r>
            <a:endParaRPr lang="en-US" dirty="0"/>
          </a:p>
        </p:txBody>
      </p:sp>
      <p:sp>
        <p:nvSpPr>
          <p:cNvPr id="3" name="Content Placeholder 2"/>
          <p:cNvSpPr>
            <a:spLocks noGrp="1"/>
          </p:cNvSpPr>
          <p:nvPr>
            <p:ph idx="4294967295"/>
          </p:nvPr>
        </p:nvSpPr>
        <p:spPr/>
        <p:txBody>
          <a:bodyPr/>
          <a:lstStyle/>
          <a:p>
            <a:r>
              <a:rPr lang="en-US" dirty="0" smtClean="0"/>
              <a:t>Can download pre-trained vectors trained on large datasets </a:t>
            </a:r>
          </a:p>
          <a:p>
            <a:pPr lvl="1"/>
            <a:r>
              <a:rPr lang="en-US" dirty="0" smtClean="0"/>
              <a:t>Glove embeddings: </a:t>
            </a:r>
            <a:r>
              <a:rPr lang="en-US" dirty="0" smtClean="0">
                <a:hlinkClick r:id="rId3"/>
              </a:rPr>
              <a:t>http</a:t>
            </a:r>
            <a:r>
              <a:rPr lang="en-US" dirty="0">
                <a:hlinkClick r:id="rId3"/>
              </a:rPr>
              <a:t>://nlp.stanford.edu/projects/glove</a:t>
            </a:r>
            <a:r>
              <a:rPr lang="en-US" dirty="0" smtClean="0">
                <a:hlinkClick r:id="rId3"/>
              </a:rPr>
              <a:t>/</a:t>
            </a:r>
            <a:endParaRPr lang="en-US" dirty="0" smtClean="0"/>
          </a:p>
          <a:p>
            <a:pPr lvl="1"/>
            <a:r>
              <a:rPr lang="en-US" dirty="0" smtClean="0"/>
              <a:t>Word2Vec embeddings (330 dim trained on Google news): </a:t>
            </a:r>
            <a:r>
              <a:rPr lang="en-US" dirty="0">
                <a:hlinkClick r:id="rId4"/>
              </a:rPr>
              <a:t>GoogleNews-vectors-negative300.bin.gz</a:t>
            </a:r>
            <a:endParaRPr lang="en-US" dirty="0" smtClean="0"/>
          </a:p>
          <a:p>
            <a:r>
              <a:rPr lang="en-US" dirty="0" smtClean="0"/>
              <a:t>Various resources within and outside of Microsoft</a:t>
            </a:r>
          </a:p>
          <a:p>
            <a:pPr lvl="1"/>
            <a:r>
              <a:rPr lang="en-US" dirty="0">
                <a:hlinkClick r:id="rId5"/>
              </a:rPr>
              <a:t>https://</a:t>
            </a:r>
            <a:r>
              <a:rPr lang="en-US" dirty="0" smtClean="0">
                <a:hlinkClick r:id="rId5"/>
              </a:rPr>
              <a:t>microsoft.sharepoint.com/teams/wordembeddingresearch</a:t>
            </a:r>
            <a:endParaRPr lang="en-US" dirty="0" smtClean="0"/>
          </a:p>
          <a:p>
            <a:pPr lvl="1"/>
            <a:r>
              <a:rPr lang="en-US" dirty="0" smtClean="0"/>
              <a:t>MSR continuous space text representations </a:t>
            </a:r>
            <a:r>
              <a:rPr lang="en-US" dirty="0">
                <a:hlinkClick r:id="rId6"/>
              </a:rPr>
              <a:t>http://</a:t>
            </a:r>
            <a:r>
              <a:rPr lang="en-US" dirty="0" smtClean="0">
                <a:hlinkClick r:id="rId6"/>
              </a:rPr>
              <a:t>msrcstr/Default.aspx</a:t>
            </a:r>
            <a:endParaRPr lang="en-US" dirty="0" smtClean="0"/>
          </a:p>
          <a:p>
            <a:endParaRPr lang="en-US" dirty="0" smtClean="0"/>
          </a:p>
          <a:p>
            <a:pPr lvl="1"/>
            <a:endParaRPr lang="en-US" dirty="0" smtClean="0"/>
          </a:p>
        </p:txBody>
      </p:sp>
    </p:spTree>
    <p:extLst>
      <p:ext uri="{BB962C8B-B14F-4D97-AF65-F5344CB8AC3E}">
        <p14:creationId xmlns:p14="http://schemas.microsoft.com/office/powerpoint/2010/main" val="346462377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the word embeddings learned on unlabeled text</a:t>
            </a:r>
            <a:endParaRPr lang="en-US" dirty="0"/>
          </a:p>
        </p:txBody>
      </p:sp>
      <p:sp>
        <p:nvSpPr>
          <p:cNvPr id="3" name="Content Placeholder 2"/>
          <p:cNvSpPr>
            <a:spLocks noGrp="1"/>
          </p:cNvSpPr>
          <p:nvPr>
            <p:ph idx="4294967295"/>
          </p:nvPr>
        </p:nvSpPr>
        <p:spPr>
          <a:xfrm>
            <a:off x="101967" y="1641790"/>
            <a:ext cx="11887198" cy="2092881"/>
          </a:xfrm>
        </p:spPr>
        <p:txBody>
          <a:bodyPr/>
          <a:lstStyle/>
          <a:p>
            <a:r>
              <a:rPr lang="en-US" dirty="0" smtClean="0"/>
              <a:t>Example: Word2Vec (Continuous Bag-of-Words)</a:t>
            </a:r>
          </a:p>
          <a:p>
            <a:endParaRPr lang="en-US" dirty="0"/>
          </a:p>
          <a:p>
            <a:endParaRPr lang="en-US" dirty="0"/>
          </a:p>
        </p:txBody>
      </p:sp>
      <p:pic>
        <p:nvPicPr>
          <p:cNvPr id="4" name="Picture 3"/>
          <p:cNvPicPr>
            <a:picLocks noChangeAspect="1"/>
          </p:cNvPicPr>
          <p:nvPr/>
        </p:nvPicPr>
        <p:blipFill>
          <a:blip r:embed="rId2"/>
          <a:stretch>
            <a:fillRect/>
          </a:stretch>
        </p:blipFill>
        <p:spPr>
          <a:xfrm>
            <a:off x="101967" y="2350858"/>
            <a:ext cx="3849481" cy="374118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3848096" y="2961370"/>
                <a:ext cx="7887193" cy="2412087"/>
              </a:xfrm>
              <a:prstGeom prst="rect">
                <a:avLst/>
              </a:prstGeom>
              <a:noFill/>
            </p:spPr>
            <p:txBody>
              <a:bodyPr wrap="square" rtlCol="0">
                <a:spAutoFit/>
              </a:bodyPr>
              <a:lstStyle/>
              <a:p>
                <a:pPr marL="349724" marR="0" lvl="0" indent="-34972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48" b="0" i="0" u="none" strike="noStrike" kern="1200" cap="none" spc="0" normalizeH="0" baseline="0" noProof="0" dirty="0">
                    <a:ln>
                      <a:noFill/>
                    </a:ln>
                    <a:solidFill>
                      <a:srgbClr val="FFFFFF"/>
                    </a:solidFill>
                    <a:effectLst/>
                    <a:uLnTx/>
                    <a:uFillTx/>
                    <a:latin typeface="Segoe UI"/>
                    <a:ea typeface="+mn-ea"/>
                    <a:cs typeface="+mn-cs"/>
                  </a:rPr>
                  <a:t>Learn two embedding vectors </a:t>
                </a:r>
                <a14:m>
                  <m:oMath xmlns:m="http://schemas.openxmlformats.org/officeDocument/2006/math">
                    <m:sSubSup>
                      <m:sSubSupPr>
                        <m:ctrlPr>
                          <a:rPr kumimoji="0" lang="en-US" sz="2448"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ctrlPr>
                      </m:sSubSupPr>
                      <m:e>
                        <m:r>
                          <a:rPr kumimoji="0" lang="en-US" sz="2448"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𝑣</m:t>
                        </m:r>
                      </m:e>
                      <m:sub>
                        <m:r>
                          <a:rPr kumimoji="0" lang="en-US" sz="2448"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𝑤</m:t>
                        </m:r>
                      </m:sub>
                      <m:sup>
                        <m:r>
                          <a:rPr kumimoji="0" lang="en-US" sz="2448"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𝑖𝑛</m:t>
                        </m:r>
                      </m:sup>
                    </m:sSubSup>
                  </m:oMath>
                </a14:m>
                <a:r>
                  <a:rPr kumimoji="0" lang="en-US" sz="2448" b="0" i="0" u="none" strike="noStrike" kern="1200" cap="none" spc="0" normalizeH="0" baseline="0" noProof="0" dirty="0">
                    <a:ln>
                      <a:noFill/>
                    </a:ln>
                    <a:solidFill>
                      <a:srgbClr val="FFFFFF"/>
                    </a:solidFill>
                    <a:effectLst/>
                    <a:uLnTx/>
                    <a:uFillTx/>
                    <a:latin typeface="Segoe UI"/>
                    <a:ea typeface="+mn-ea"/>
                    <a:cs typeface="+mn-cs"/>
                  </a:rPr>
                  <a:t> and </a:t>
                </a:r>
                <a14:m>
                  <m:oMath xmlns:m="http://schemas.openxmlformats.org/officeDocument/2006/math">
                    <m:sSubSup>
                      <m:sSubSupPr>
                        <m:ctrlPr>
                          <a:rPr kumimoji="0" lang="en-US" sz="2448"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ctrlPr>
                      </m:sSubSupPr>
                      <m:e>
                        <m:r>
                          <a:rPr kumimoji="0" lang="en-US" sz="2448"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𝑣</m:t>
                        </m:r>
                      </m:e>
                      <m:sub>
                        <m:r>
                          <a:rPr kumimoji="0" lang="en-US" sz="2448"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𝑤</m:t>
                        </m:r>
                      </m:sub>
                      <m:sup>
                        <m:r>
                          <a:rPr kumimoji="0" lang="en-US" sz="2448"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𝑜𝑢𝑡</m:t>
                        </m:r>
                      </m:sup>
                    </m:sSubSup>
                  </m:oMath>
                </a14:m>
                <a:r>
                  <a:rPr kumimoji="0" lang="en-US" sz="2448" b="0" i="0" u="none" strike="noStrike" kern="1200" cap="none" spc="0" normalizeH="0" baseline="0" noProof="0" dirty="0">
                    <a:ln>
                      <a:noFill/>
                    </a:ln>
                    <a:solidFill>
                      <a:srgbClr val="FFFFFF"/>
                    </a:solidFill>
                    <a:effectLst/>
                    <a:uLnTx/>
                    <a:uFillTx/>
                    <a:latin typeface="Segoe UI"/>
                    <a:ea typeface="+mn-ea"/>
                    <a:cs typeface="+mn-cs"/>
                  </a:rPr>
                  <a:t> for each word.</a:t>
                </a:r>
              </a:p>
              <a:p>
                <a:pPr marL="349724" marR="0" lvl="0" indent="-349724"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48" b="0" i="0" u="none" strike="noStrike" kern="1200" cap="none" spc="0" normalizeH="0" baseline="0" noProof="0" dirty="0">
                    <a:ln>
                      <a:noFill/>
                    </a:ln>
                    <a:solidFill>
                      <a:srgbClr val="FFFFFF"/>
                    </a:solidFill>
                    <a:effectLst/>
                    <a:uLnTx/>
                    <a:uFillTx/>
                    <a:latin typeface="Segoe UI"/>
                    <a:ea typeface="+mn-ea"/>
                    <a:cs typeface="+mn-cs"/>
                  </a:rPr>
                  <a:t>For every sentence in a large document collection, the neighbors of each word should predict the word well.</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FFFFFF"/>
                  </a:solidFill>
                  <a:effectLst/>
                  <a:uLnTx/>
                  <a:uFillTx/>
                  <a:latin typeface="Segoe UI"/>
                  <a:ea typeface="+mn-ea"/>
                  <a:cs typeface="+mn-cs"/>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848096" y="2961370"/>
                <a:ext cx="7887193" cy="2412087"/>
              </a:xfrm>
              <a:prstGeom prst="rect">
                <a:avLst/>
              </a:prstGeom>
              <a:blipFill>
                <a:blip r:embed="rId3"/>
                <a:stretch>
                  <a:fillRect l="-1082" t="-1266"/>
                </a:stretch>
              </a:blipFill>
            </p:spPr>
            <p:txBody>
              <a:bodyPr/>
              <a:lstStyle/>
              <a:p>
                <a:r>
                  <a:rPr lang="en-US">
                    <a:noFill/>
                  </a:rPr>
                  <a:t> </a:t>
                </a:r>
              </a:p>
            </p:txBody>
          </p:sp>
        </mc:Fallback>
      </mc:AlternateContent>
    </p:spTree>
    <p:extLst>
      <p:ext uri="{BB962C8B-B14F-4D97-AF65-F5344CB8AC3E}">
        <p14:creationId xmlns:p14="http://schemas.microsoft.com/office/powerpoint/2010/main" val="160419666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the word embeddings learned on unlabeled text</a:t>
            </a:r>
            <a:endParaRPr lang="en-US" dirty="0"/>
          </a:p>
        </p:txBody>
      </p:sp>
      <p:sp>
        <p:nvSpPr>
          <p:cNvPr id="3" name="Content Placeholder 2"/>
          <p:cNvSpPr>
            <a:spLocks noGrp="1"/>
          </p:cNvSpPr>
          <p:nvPr>
            <p:ph idx="4294967295"/>
          </p:nvPr>
        </p:nvSpPr>
        <p:spPr>
          <a:xfrm>
            <a:off x="101967" y="1641790"/>
            <a:ext cx="11887198" cy="2092881"/>
          </a:xfrm>
        </p:spPr>
        <p:txBody>
          <a:bodyPr/>
          <a:lstStyle/>
          <a:p>
            <a:r>
              <a:rPr lang="en-US" dirty="0" smtClean="0"/>
              <a:t>Example: Word2Vec (Continuous Bag-of-Words)</a:t>
            </a:r>
          </a:p>
          <a:p>
            <a:endParaRPr lang="en-US" dirty="0"/>
          </a:p>
          <a:p>
            <a:endParaRPr lang="en-US" dirty="0"/>
          </a:p>
        </p:txBody>
      </p:sp>
      <p:pic>
        <p:nvPicPr>
          <p:cNvPr id="4" name="Picture 3"/>
          <p:cNvPicPr>
            <a:picLocks noChangeAspect="1"/>
          </p:cNvPicPr>
          <p:nvPr/>
        </p:nvPicPr>
        <p:blipFill>
          <a:blip r:embed="rId2"/>
          <a:stretch>
            <a:fillRect/>
          </a:stretch>
        </p:blipFill>
        <p:spPr>
          <a:xfrm>
            <a:off x="101968" y="2350858"/>
            <a:ext cx="3449270" cy="3352233"/>
          </a:xfrm>
          <a:prstGeom prst="rect">
            <a:avLst/>
          </a:prstGeom>
        </p:spPr>
      </p:pic>
      <p:sp>
        <p:nvSpPr>
          <p:cNvPr id="5" name="TextBox 4"/>
          <p:cNvSpPr txBox="1"/>
          <p:nvPr/>
        </p:nvSpPr>
        <p:spPr>
          <a:xfrm>
            <a:off x="3856037" y="2901510"/>
            <a:ext cx="7696200" cy="830997"/>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Few things in nature are as </a:t>
            </a:r>
            <a:r>
              <a:rPr kumimoji="0" lang="en-US" sz="2400" b="0" i="1" u="none" strike="noStrike" kern="1200" cap="none" spc="0" normalizeH="0" baseline="0" noProof="0" dirty="0">
                <a:ln>
                  <a:noFill/>
                </a:ln>
                <a:solidFill>
                  <a:srgbClr val="FFFFFF"/>
                </a:solidFill>
                <a:effectLst/>
                <a:uLnTx/>
                <a:uFillTx/>
                <a:latin typeface="Segoe UI"/>
                <a:ea typeface="+mn-ea"/>
                <a:cs typeface="+mn-cs"/>
              </a:rPr>
              <a:t>mesmerizing as a</a:t>
            </a:r>
            <a:r>
              <a:rPr kumimoji="0" lang="en-US" sz="2400" b="0" i="0" u="none" strike="noStrike" kern="1200" cap="none" spc="0" normalizeH="0" baseline="0" noProof="0" dirty="0">
                <a:ln>
                  <a:noFill/>
                </a:ln>
                <a:solidFill>
                  <a:srgbClr val="FFFFFF"/>
                </a:solidFill>
                <a:effectLst/>
                <a:uLnTx/>
                <a:uFillTx/>
                <a:latin typeface="Segoe UI"/>
                <a:ea typeface="+mn-ea"/>
                <a:cs typeface="+mn-cs"/>
              </a:rPr>
              <a:t> </a:t>
            </a:r>
            <a:r>
              <a:rPr kumimoji="0" lang="en-US" sz="2400" b="1" i="0" u="none" strike="noStrike" kern="1200" cap="none" spc="0" normalizeH="0" baseline="0" noProof="0" dirty="0" smtClean="0">
                <a:ln>
                  <a:noFill/>
                </a:ln>
                <a:solidFill>
                  <a:srgbClr val="FFFFFF"/>
                </a:solidFill>
                <a:effectLst/>
                <a:uLnTx/>
                <a:uFillTx/>
                <a:latin typeface="Segoe UI"/>
                <a:ea typeface="+mn-ea"/>
                <a:cs typeface="+mn-cs"/>
              </a:rPr>
              <a:t>waterfall</a:t>
            </a:r>
            <a:r>
              <a:rPr kumimoji="0" lang="en-US" sz="2400" b="0" i="0" u="none" strike="noStrike" kern="1200" cap="none" spc="0" normalizeH="0" baseline="0" noProof="0" dirty="0" smtClean="0">
                <a:ln>
                  <a:noFill/>
                </a:ln>
                <a:solidFill>
                  <a:srgbClr val="FFFFFF"/>
                </a:solidFill>
                <a:effectLst/>
                <a:uLnTx/>
                <a:uFillTx/>
                <a:latin typeface="Segoe UI"/>
                <a:ea typeface="+mn-ea"/>
                <a:cs typeface="+mn-cs"/>
              </a:rPr>
              <a:t> </a:t>
            </a:r>
            <a:r>
              <a:rPr kumimoji="0" lang="en-US" sz="2400" b="0" i="1" u="none" strike="noStrike" kern="1200" cap="none" spc="0" normalizeH="0" baseline="0" noProof="0" dirty="0" smtClean="0">
                <a:ln>
                  <a:noFill/>
                </a:ln>
                <a:solidFill>
                  <a:srgbClr val="FFFFFF"/>
                </a:solidFill>
                <a:effectLst/>
                <a:uLnTx/>
                <a:uFillTx/>
                <a:latin typeface="Segoe UI"/>
                <a:ea typeface="+mn-ea"/>
                <a:cs typeface="+mn-cs"/>
              </a:rPr>
              <a:t>– the thunderous </a:t>
            </a:r>
            <a:r>
              <a:rPr kumimoji="0" lang="en-US" sz="2400" b="0" i="0" u="none" strike="noStrike" kern="1200" cap="none" spc="0" normalizeH="0" baseline="0" noProof="0" dirty="0" smtClean="0">
                <a:ln>
                  <a:noFill/>
                </a:ln>
                <a:solidFill>
                  <a:srgbClr val="FFFFFF"/>
                </a:solidFill>
                <a:effectLst/>
                <a:uLnTx/>
                <a:uFillTx/>
                <a:latin typeface="Segoe UI"/>
                <a:ea typeface="+mn-ea"/>
                <a:cs typeface="+mn-cs"/>
              </a:rPr>
              <a:t>roar as water ..</a:t>
            </a:r>
            <a:endParaRPr kumimoji="0" lang="en-US" sz="3200" b="0" i="0" u="none" strike="noStrike" kern="1200" cap="none" spc="0" normalizeH="0" baseline="0" noProof="0" dirty="0">
              <a:ln>
                <a:noFill/>
              </a:ln>
              <a:solidFill>
                <a:srgbClr val="FFFFFF"/>
              </a:solidFill>
              <a:effectLst/>
              <a:uLnTx/>
              <a:uFillTx/>
              <a:latin typeface="Segoe UI"/>
              <a:ea typeface="+mn-ea"/>
              <a:cs typeface="+mn-cs"/>
            </a:endParaRPr>
          </a:p>
        </p:txBody>
      </p:sp>
      <mc:AlternateContent xmlns:mc="http://schemas.openxmlformats.org/markup-compatibility/2006" xmlns:a14="http://schemas.microsoft.com/office/drawing/2010/main">
        <mc:Choice Requires="a14">
          <p:sp>
            <p:nvSpPr>
              <p:cNvPr id="7" name="TextBox 6"/>
              <p:cNvSpPr txBox="1"/>
              <p:nvPr/>
            </p:nvSpPr>
            <p:spPr>
              <a:xfrm>
                <a:off x="4356411" y="4110863"/>
                <a:ext cx="6827580" cy="341632"/>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kumimoji="0" lang="en-US" sz="183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ctrlPr>
                      </m:sSubSupPr>
                      <m:e>
                        <m: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𝑣</m:t>
                        </m:r>
                      </m:e>
                      <m:sub>
                        <m:r>
                          <a:rPr kumimoji="0" lang="en-US" sz="183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𝑚𝑒𝑠𝑚𝑒𝑟𝑖𝑧𝑖𝑛𝑔</m:t>
                        </m:r>
                      </m:sub>
                      <m:sup>
                        <m: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𝑖𝑛</m:t>
                        </m:r>
                      </m:sup>
                    </m:sSubSup>
                    <m: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m:t>
                    </m:r>
                    <m:sSubSup>
                      <m:sSubSupPr>
                        <m:ctrlP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ctrlPr>
                      </m:sSubSupPr>
                      <m:e>
                        <m: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𝑣</m:t>
                        </m:r>
                      </m:e>
                      <m:sub>
                        <m:r>
                          <a:rPr kumimoji="0" lang="en-US" sz="183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𝑎𝑠</m:t>
                        </m:r>
                      </m:sub>
                      <m:sup>
                        <m: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𝑖𝑛</m:t>
                        </m:r>
                      </m:sup>
                    </m:sSubSup>
                    <m: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m:t>
                    </m:r>
                    <m:sSubSup>
                      <m:sSubSupPr>
                        <m:ctrlP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ctrlPr>
                      </m:sSubSupPr>
                      <m:e>
                        <m: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𝑣</m:t>
                        </m:r>
                      </m:e>
                      <m:sub>
                        <m:r>
                          <a:rPr kumimoji="0" lang="en-US" sz="183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𝑎</m:t>
                        </m:r>
                      </m:sub>
                      <m:sup>
                        <m: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𝑖𝑛</m:t>
                        </m:r>
                      </m:sup>
                    </m:sSubSup>
                  </m:oMath>
                </a14:m>
                <a:r>
                  <a:rPr kumimoji="0" lang="en-US" sz="1836" b="0" i="0" u="none" strike="noStrike" kern="1200" cap="none" spc="0" normalizeH="0" baseline="0" noProof="0" dirty="0">
                    <a:ln>
                      <a:noFill/>
                    </a:ln>
                    <a:solidFill>
                      <a:srgbClr val="FFFFFF"/>
                    </a:solidFill>
                    <a:effectLst/>
                    <a:uLnTx/>
                    <a:uFillTx/>
                    <a:latin typeface="Segoe UI"/>
                    <a:ea typeface="+mn-ea"/>
                    <a:cs typeface="+mn-cs"/>
                  </a:rPr>
                  <a:t>+</a:t>
                </a:r>
                <a14:m>
                  <m:oMath xmlns:m="http://schemas.openxmlformats.org/officeDocument/2006/math">
                    <m:sSubSup>
                      <m:sSubSupPr>
                        <m:ctrlP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ctrlPr>
                      </m:sSubSupPr>
                      <m:e>
                        <m: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𝑣</m:t>
                        </m:r>
                      </m:e>
                      <m:sub>
                        <m:r>
                          <a:rPr kumimoji="0" lang="en-US" sz="183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m:t>
                        </m:r>
                      </m:sub>
                      <m:sup>
                        <m: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𝑖𝑛</m:t>
                        </m:r>
                      </m:sup>
                    </m:sSubSup>
                    <m:sSubSup>
                      <m:sSubSupPr>
                        <m:ctrlP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ctrlPr>
                      </m:sSubSupPr>
                      <m:e>
                        <m: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m:t>
                        </m:r>
                        <m: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𝑣</m:t>
                        </m:r>
                      </m:e>
                      <m:sub>
                        <m:r>
                          <a:rPr kumimoji="0" lang="en-US" sz="183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𝑡h𝑒</m:t>
                        </m:r>
                      </m:sub>
                      <m:sup>
                        <m: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𝑖𝑛</m:t>
                        </m:r>
                      </m:sup>
                    </m:sSubSup>
                    <m: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m:t>
                    </m:r>
                    <m:sSubSup>
                      <m:sSubSupPr>
                        <m:ctrlP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ctrlPr>
                      </m:sSubSupPr>
                      <m:e>
                        <m: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𝑣</m:t>
                        </m:r>
                      </m:e>
                      <m:sub>
                        <m:r>
                          <a:rPr kumimoji="0" lang="en-US" sz="183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𝑡h𝑢𝑛𝑑𝑒𝑟𝑜𝑢𝑠</m:t>
                        </m:r>
                      </m:sub>
                      <m:sup>
                        <m: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𝑖𝑛</m:t>
                        </m:r>
                      </m:sup>
                    </m:sSubSup>
                    <m: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m:t>
                    </m:r>
                    <m:sSubSup>
                      <m:sSubSupPr>
                        <m:ctrlPr>
                          <a:rPr kumimoji="0" lang="en-US" sz="183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ctrlPr>
                      </m:sSubSupPr>
                      <m:e>
                        <m: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𝑣</m:t>
                        </m:r>
                      </m:e>
                      <m:sub>
                        <m:r>
                          <a:rPr kumimoji="0" lang="en-US" sz="183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𝑟𝑜𝑎𝑟</m:t>
                        </m:r>
                      </m:sub>
                      <m:sup>
                        <m: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𝑖𝑛</m:t>
                        </m:r>
                      </m:sup>
                    </m:sSubSup>
                  </m:oMath>
                </a14:m>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356411" y="4110863"/>
                <a:ext cx="6827580" cy="341632"/>
              </a:xfrm>
              <a:prstGeom prst="rect">
                <a:avLst/>
              </a:prstGeom>
              <a:blipFill>
                <a:blip r:embed="rId3"/>
                <a:stretch>
                  <a:fillRect l="-893" t="-14286" b="-32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008437" y="5170320"/>
                <a:ext cx="6165047" cy="326500"/>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183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ctrlPr>
                        </m:sSubSupPr>
                        <m:e>
                          <m: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𝑣</m:t>
                          </m:r>
                        </m:e>
                        <m:sub>
                          <m:r>
                            <a:rPr kumimoji="0" lang="en-US" sz="1836"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𝑤𝑎𝑡𝑒𝑟𝑓𝑎𝑙𝑙</m:t>
                          </m:r>
                          <m: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 </m:t>
                          </m:r>
                        </m:sub>
                        <m:sup>
                          <m:r>
                            <a:rPr kumimoji="0" lang="en-US" sz="1836" b="0" i="1" u="none" strike="noStrike" kern="1200" cap="none" spc="0" normalizeH="0" baseline="0" noProof="0">
                              <a:ln>
                                <a:noFill/>
                              </a:ln>
                              <a:solidFill>
                                <a:srgbClr val="FFFFFF"/>
                              </a:solidFill>
                              <a:effectLst/>
                              <a:uLnTx/>
                              <a:uFillTx/>
                              <a:latin typeface="Cambria Math" panose="02040503050406030204" pitchFamily="18" charset="0"/>
                              <a:ea typeface="+mn-ea"/>
                              <a:cs typeface="+mn-cs"/>
                            </a:rPr>
                            <m:t>𝑜𝑢𝑡</m:t>
                          </m:r>
                        </m:sup>
                      </m:sSubSup>
                    </m:oMath>
                  </m:oMathPara>
                </a14:m>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008437" y="5170320"/>
                <a:ext cx="6165047" cy="326500"/>
              </a:xfrm>
              <a:prstGeom prst="rect">
                <a:avLst/>
              </a:prstGeom>
              <a:blipFill>
                <a:blip r:embed="rId4"/>
                <a:stretch>
                  <a:fillRect b="-24074"/>
                </a:stretch>
              </a:blipFill>
            </p:spPr>
            <p:txBody>
              <a:bodyPr/>
              <a:lstStyle/>
              <a:p>
                <a:r>
                  <a:rPr lang="en-US">
                    <a:noFill/>
                  </a:rPr>
                  <a:t> </a:t>
                </a:r>
              </a:p>
            </p:txBody>
          </p:sp>
        </mc:Fallback>
      </mc:AlternateContent>
      <p:sp>
        <p:nvSpPr>
          <p:cNvPr id="9" name="TextBox 8"/>
          <p:cNvSpPr txBox="1"/>
          <p:nvPr/>
        </p:nvSpPr>
        <p:spPr>
          <a:xfrm>
            <a:off x="6370637" y="4634141"/>
            <a:ext cx="1231156" cy="382308"/>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00B050"/>
                </a:solidFill>
                <a:effectLst/>
                <a:uLnTx/>
                <a:uFillTx/>
                <a:latin typeface="Segoe UI"/>
                <a:ea typeface="+mn-ea"/>
                <a:cs typeface="+mn-cs"/>
              </a:rPr>
              <a:t>similar to </a:t>
            </a:r>
          </a:p>
        </p:txBody>
      </p:sp>
      <p:sp>
        <p:nvSpPr>
          <p:cNvPr id="10" name="TextBox 9"/>
          <p:cNvSpPr txBox="1"/>
          <p:nvPr/>
        </p:nvSpPr>
        <p:spPr>
          <a:xfrm>
            <a:off x="22846" y="6150871"/>
            <a:ext cx="4962751" cy="734534"/>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1" u="none" strike="noStrike" kern="1200" cap="none" spc="0" normalizeH="0" baseline="0" noProof="0" dirty="0">
                <a:ln>
                  <a:noFill/>
                </a:ln>
                <a:solidFill>
                  <a:srgbClr val="FFFFFF"/>
                </a:solidFill>
                <a:effectLst/>
                <a:uLnTx/>
                <a:uFillTx/>
                <a:latin typeface="Segoe UI"/>
                <a:ea typeface="+mn-ea"/>
                <a:cs typeface="+mn-cs"/>
              </a:rPr>
              <a:t>2*V*d parameters to learn</a:t>
            </a:r>
            <a:endParaRPr kumimoji="0" lang="en-US" sz="1600" b="0" i="1"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1" u="none" strike="noStrike" kern="1200" cap="none" spc="0" normalizeH="0" baseline="0" noProof="0" dirty="0">
                <a:ln>
                  <a:noFill/>
                </a:ln>
                <a:solidFill>
                  <a:srgbClr val="FFFFFF"/>
                </a:solidFill>
                <a:effectLst/>
                <a:uLnTx/>
                <a:uFillTx/>
                <a:latin typeface="Segoe UI"/>
                <a:ea typeface="+mn-ea"/>
                <a:cs typeface="+mn-cs"/>
              </a:rPr>
              <a:t>Large but can use huge unlabeled dataset</a:t>
            </a:r>
          </a:p>
        </p:txBody>
      </p:sp>
    </p:spTree>
    <p:extLst>
      <p:ext uri="{BB962C8B-B14F-4D97-AF65-F5344CB8AC3E}">
        <p14:creationId xmlns:p14="http://schemas.microsoft.com/office/powerpoint/2010/main" val="221294656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word embeddings for classification – simple bag-of-embeddings</a:t>
            </a:r>
            <a:endParaRPr lang="en-US" dirty="0"/>
          </a:p>
        </p:txBody>
      </p:sp>
      <p:sp>
        <p:nvSpPr>
          <p:cNvPr id="3" name="Content Placeholder 2"/>
          <p:cNvSpPr>
            <a:spLocks noGrp="1"/>
          </p:cNvSpPr>
          <p:nvPr>
            <p:ph idx="4294967295"/>
          </p:nvPr>
        </p:nvSpPr>
        <p:spPr>
          <a:xfrm>
            <a:off x="855768" y="1861968"/>
            <a:ext cx="10724938" cy="4925311"/>
          </a:xfrm>
        </p:spPr>
        <p:txBody>
          <a:bodyPr>
            <a:normAutofit fontScale="40000" lnSpcReduction="20000"/>
          </a:bodyPr>
          <a:lstStyle/>
          <a:p>
            <a:r>
              <a:rPr lang="en-US" sz="6000" dirty="0" smtClean="0"/>
              <a:t>Given a set of vectors for the words in a text segment, we can average or add them up to obtain a vector for the full text.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pPr>
              <a:spcAft>
                <a:spcPts val="3000"/>
              </a:spcAft>
            </a:pPr>
            <a:endParaRPr lang="en-US" dirty="0"/>
          </a:p>
          <a:p>
            <a:r>
              <a:rPr lang="en-US" sz="6000" dirty="0" smtClean="0"/>
              <a:t>Apply logistic regression, SVM, or multi-layer neural network to resulting 300-dim dense vectors.</a:t>
            </a:r>
          </a:p>
          <a:p>
            <a:r>
              <a:rPr lang="en-US" sz="6000" dirty="0" smtClean="0"/>
              <a:t>May perform well depending on problem but we can usually do better</a:t>
            </a:r>
          </a:p>
          <a:p>
            <a:pPr lvl="1"/>
            <a:r>
              <a:rPr lang="en-US" sz="5000" dirty="0" smtClean="0"/>
              <a:t>How about word order?</a:t>
            </a:r>
          </a:p>
          <a:p>
            <a:endParaRPr lang="en-US" dirty="0"/>
          </a:p>
        </p:txBody>
      </p:sp>
      <p:sp>
        <p:nvSpPr>
          <p:cNvPr id="5" name="TextBox 4"/>
          <p:cNvSpPr txBox="1"/>
          <p:nvPr/>
        </p:nvSpPr>
        <p:spPr>
          <a:xfrm>
            <a:off x="1618381" y="2582862"/>
            <a:ext cx="949299" cy="374846"/>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smtClean="0">
                <a:ln>
                  <a:noFill/>
                </a:ln>
                <a:solidFill>
                  <a:srgbClr val="FFFFFF"/>
                </a:solidFill>
                <a:effectLst/>
                <a:uLnTx/>
                <a:uFillTx/>
                <a:latin typeface="Segoe UI"/>
                <a:ea typeface="+mn-ea"/>
                <a:cs typeface="+mn-cs"/>
              </a:rPr>
              <a:t>highest</a:t>
            </a: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TextBox 5"/>
          <p:cNvSpPr txBox="1"/>
          <p:nvPr/>
        </p:nvSpPr>
        <p:spPr>
          <a:xfrm>
            <a:off x="3005554" y="2582862"/>
            <a:ext cx="1072153" cy="374846"/>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smtClean="0">
                <a:ln>
                  <a:noFill/>
                </a:ln>
                <a:solidFill>
                  <a:srgbClr val="FFFFFF"/>
                </a:solidFill>
                <a:effectLst/>
                <a:uLnTx/>
                <a:uFillTx/>
                <a:latin typeface="Segoe UI"/>
                <a:ea typeface="+mn-ea"/>
                <a:cs typeface="+mn-cs"/>
              </a:rPr>
              <a:t>waterfall</a:t>
            </a: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TextBox 7"/>
          <p:cNvSpPr txBox="1"/>
          <p:nvPr/>
        </p:nvSpPr>
        <p:spPr>
          <a:xfrm rot="16200000">
            <a:off x="784346" y="3942470"/>
            <a:ext cx="862217" cy="382308"/>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300</a:t>
            </a:r>
          </a:p>
        </p:txBody>
      </p:sp>
      <p:sp>
        <p:nvSpPr>
          <p:cNvPr id="12" name="TextBox 11"/>
          <p:cNvSpPr txBox="1"/>
          <p:nvPr/>
        </p:nvSpPr>
        <p:spPr>
          <a:xfrm>
            <a:off x="4534743" y="2598539"/>
            <a:ext cx="1863715" cy="343492"/>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smtClean="0">
                <a:ln>
                  <a:noFill/>
                </a:ln>
                <a:solidFill>
                  <a:srgbClr val="FFFFFF"/>
                </a:solidFill>
                <a:effectLst/>
                <a:uLnTx/>
                <a:uFillTx/>
                <a:latin typeface="Segoe UI"/>
                <a:ea typeface="+mn-ea"/>
                <a:cs typeface="+mn-cs"/>
              </a:rPr>
              <a:t>“highest waterfall”</a:t>
            </a:r>
            <a:endParaRPr kumimoji="0" lang="en-US" sz="1632" b="0" i="0" u="none" strike="noStrike" kern="1200" cap="none" spc="0" normalizeH="0" baseline="0" noProof="0" dirty="0">
              <a:ln>
                <a:noFill/>
              </a:ln>
              <a:solidFill>
                <a:srgbClr val="FFFFFF"/>
              </a:solidFill>
              <a:effectLst/>
              <a:uLnTx/>
              <a:uFillTx/>
              <a:latin typeface="Segoe UI"/>
              <a:ea typeface="+mn-ea"/>
              <a:cs typeface="+mn-cs"/>
            </a:endParaRPr>
          </a:p>
        </p:txBody>
      </p:sp>
      <p:sp>
        <p:nvSpPr>
          <p:cNvPr id="13" name="Plus 12"/>
          <p:cNvSpPr/>
          <p:nvPr/>
        </p:nvSpPr>
        <p:spPr>
          <a:xfrm>
            <a:off x="2525655" y="3806391"/>
            <a:ext cx="246347" cy="30376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Equal 14"/>
          <p:cNvSpPr/>
          <p:nvPr/>
        </p:nvSpPr>
        <p:spPr>
          <a:xfrm>
            <a:off x="3897638" y="3677975"/>
            <a:ext cx="457504" cy="28029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aphicFrame>
        <p:nvGraphicFramePr>
          <p:cNvPr id="16" name="Table 15"/>
          <p:cNvGraphicFramePr>
            <a:graphicFrameLocks noGrp="1"/>
          </p:cNvGraphicFramePr>
          <p:nvPr>
            <p:extLst/>
          </p:nvPr>
        </p:nvGraphicFramePr>
        <p:xfrm>
          <a:off x="1786030" y="3180068"/>
          <a:ext cx="702483" cy="2167044"/>
        </p:xfrm>
        <a:graphic>
          <a:graphicData uri="http://schemas.openxmlformats.org/drawingml/2006/table">
            <a:tbl>
              <a:tblPr firstRow="1" bandRow="1">
                <a:tableStyleId>{5C22544A-7EE6-4342-B048-85BDC9FD1C3A}</a:tableStyleId>
              </a:tblPr>
              <a:tblGrid>
                <a:gridCol w="702483">
                  <a:extLst>
                    <a:ext uri="{9D8B030D-6E8A-4147-A177-3AD203B41FA5}">
                      <a16:colId xmlns:a16="http://schemas.microsoft.com/office/drawing/2014/main" val="20000"/>
                    </a:ext>
                  </a:extLst>
                </a:gridCol>
              </a:tblGrid>
              <a:tr h="541761">
                <a:tc>
                  <a:txBody>
                    <a:bodyPr/>
                    <a:lstStyle/>
                    <a:p>
                      <a:r>
                        <a:rPr lang="en-US" sz="1800" b="0" dirty="0" smtClean="0">
                          <a:solidFill>
                            <a:schemeClr val="tx1"/>
                          </a:solidFill>
                        </a:rPr>
                        <a:t>--1.9</a:t>
                      </a:r>
                      <a:endParaRPr lang="en-US" sz="1800" b="0" dirty="0">
                        <a:solidFill>
                          <a:schemeClr val="tx1"/>
                        </a:solidFill>
                      </a:endParaRPr>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41761">
                <a:tc>
                  <a:txBody>
                    <a:bodyPr/>
                    <a:lstStyle/>
                    <a:p>
                      <a:r>
                        <a:rPr lang="en-US" sz="1800" b="0" dirty="0" smtClean="0">
                          <a:solidFill>
                            <a:schemeClr val="tx1"/>
                          </a:solidFill>
                        </a:rPr>
                        <a:t>0.3</a:t>
                      </a:r>
                      <a:endParaRPr lang="en-US" sz="1800" b="0" dirty="0">
                        <a:solidFill>
                          <a:schemeClr val="tx1"/>
                        </a:solidFill>
                      </a:endParaRPr>
                    </a:p>
                  </a:txBody>
                  <a:tcPr marL="93260" marR="93260" marT="46630" marB="46630">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541761">
                <a:tc>
                  <a:txBody>
                    <a:bodyPr/>
                    <a:lstStyle/>
                    <a:p>
                      <a:r>
                        <a:rPr lang="en-US" sz="1800" b="0" dirty="0" smtClean="0">
                          <a:solidFill>
                            <a:schemeClr val="tx1"/>
                          </a:solidFill>
                        </a:rPr>
                        <a:t>1.5</a:t>
                      </a:r>
                      <a:endParaRPr lang="en-US" sz="1800" b="0" dirty="0">
                        <a:solidFill>
                          <a:schemeClr val="tx1"/>
                        </a:solidFill>
                      </a:endParaRPr>
                    </a:p>
                  </a:txBody>
                  <a:tcPr marL="93260" marR="93260" marT="46630" marB="46630">
                    <a:solidFill>
                      <a:schemeClr val="bg1"/>
                    </a:solidFill>
                  </a:tcPr>
                </a:tc>
                <a:extLst>
                  <a:ext uri="{0D108BD9-81ED-4DB2-BD59-A6C34878D82A}">
                    <a16:rowId xmlns:a16="http://schemas.microsoft.com/office/drawing/2014/main" val="10002"/>
                  </a:ext>
                </a:extLst>
              </a:tr>
              <a:tr h="541761">
                <a:tc>
                  <a:txBody>
                    <a:bodyPr/>
                    <a:lstStyle/>
                    <a:p>
                      <a:r>
                        <a:rPr lang="en-US" sz="1800" b="0" dirty="0" smtClean="0">
                          <a:solidFill>
                            <a:schemeClr val="tx1"/>
                          </a:solidFill>
                        </a:rPr>
                        <a:t>…</a:t>
                      </a:r>
                      <a:endParaRPr lang="en-US" sz="1800" b="0" dirty="0">
                        <a:solidFill>
                          <a:schemeClr val="tx1"/>
                        </a:solidFill>
                      </a:endParaRPr>
                    </a:p>
                  </a:txBody>
                  <a:tcPr marL="93260" marR="93260" marT="46630" marB="46630">
                    <a:solidFill>
                      <a:schemeClr val="bg1"/>
                    </a:solidFill>
                  </a:tcPr>
                </a:tc>
                <a:extLst>
                  <a:ext uri="{0D108BD9-81ED-4DB2-BD59-A6C34878D82A}">
                    <a16:rowId xmlns:a16="http://schemas.microsoft.com/office/drawing/2014/main" val="10003"/>
                  </a:ext>
                </a:extLst>
              </a:tr>
            </a:tbl>
          </a:graphicData>
        </a:graphic>
      </p:graphicFrame>
      <p:graphicFrame>
        <p:nvGraphicFramePr>
          <p:cNvPr id="17" name="Table 16"/>
          <p:cNvGraphicFramePr>
            <a:graphicFrameLocks noGrp="1"/>
          </p:cNvGraphicFramePr>
          <p:nvPr>
            <p:extLst/>
          </p:nvPr>
        </p:nvGraphicFramePr>
        <p:xfrm>
          <a:off x="3144398" y="3180068"/>
          <a:ext cx="702483" cy="2132393"/>
        </p:xfrm>
        <a:graphic>
          <a:graphicData uri="http://schemas.openxmlformats.org/drawingml/2006/table">
            <a:tbl>
              <a:tblPr firstRow="1" bandRow="1">
                <a:tableStyleId>{5C22544A-7EE6-4342-B048-85BDC9FD1C3A}</a:tableStyleId>
              </a:tblPr>
              <a:tblGrid>
                <a:gridCol w="702483">
                  <a:extLst>
                    <a:ext uri="{9D8B030D-6E8A-4147-A177-3AD203B41FA5}">
                      <a16:colId xmlns:a16="http://schemas.microsoft.com/office/drawing/2014/main" val="20000"/>
                    </a:ext>
                  </a:extLst>
                </a:gridCol>
              </a:tblGrid>
              <a:tr h="507109">
                <a:tc>
                  <a:txBody>
                    <a:bodyPr/>
                    <a:lstStyle/>
                    <a:p>
                      <a:r>
                        <a:rPr lang="en-US" sz="1800" b="0" dirty="0" smtClean="0">
                          <a:solidFill>
                            <a:schemeClr val="tx1"/>
                          </a:solidFill>
                        </a:rPr>
                        <a:t>0.1</a:t>
                      </a:r>
                      <a:endParaRPr lang="en-US" sz="1800" b="0" dirty="0">
                        <a:solidFill>
                          <a:schemeClr val="tx1"/>
                        </a:solidFill>
                      </a:endParaRPr>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11066">
                <a:tc>
                  <a:txBody>
                    <a:bodyPr/>
                    <a:lstStyle/>
                    <a:p>
                      <a:r>
                        <a:rPr lang="en-US" sz="1800" b="0" dirty="0" smtClean="0">
                          <a:solidFill>
                            <a:schemeClr val="tx1"/>
                          </a:solidFill>
                        </a:rPr>
                        <a:t>-0.01</a:t>
                      </a:r>
                      <a:endParaRPr lang="en-US" sz="1800" b="0" dirty="0">
                        <a:solidFill>
                          <a:schemeClr val="tx1"/>
                        </a:solidFill>
                      </a:endParaRPr>
                    </a:p>
                  </a:txBody>
                  <a:tcPr marL="93260" marR="93260" marT="46630" marB="46630">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507109">
                <a:tc>
                  <a:txBody>
                    <a:bodyPr/>
                    <a:lstStyle/>
                    <a:p>
                      <a:r>
                        <a:rPr lang="en-US" sz="1800" b="0" dirty="0" smtClean="0">
                          <a:solidFill>
                            <a:schemeClr val="tx1"/>
                          </a:solidFill>
                        </a:rPr>
                        <a:t>0.2</a:t>
                      </a:r>
                      <a:endParaRPr lang="en-US" sz="1800" b="0" dirty="0">
                        <a:solidFill>
                          <a:schemeClr val="tx1"/>
                        </a:solidFill>
                      </a:endParaRPr>
                    </a:p>
                  </a:txBody>
                  <a:tcPr marL="93260" marR="93260" marT="46630" marB="46630">
                    <a:solidFill>
                      <a:schemeClr val="bg1"/>
                    </a:solidFill>
                  </a:tcPr>
                </a:tc>
                <a:extLst>
                  <a:ext uri="{0D108BD9-81ED-4DB2-BD59-A6C34878D82A}">
                    <a16:rowId xmlns:a16="http://schemas.microsoft.com/office/drawing/2014/main" val="10002"/>
                  </a:ext>
                </a:extLst>
              </a:tr>
              <a:tr h="507109">
                <a:tc>
                  <a:txBody>
                    <a:bodyPr/>
                    <a:lstStyle/>
                    <a:p>
                      <a:r>
                        <a:rPr lang="en-US" sz="1800" b="0" dirty="0" smtClean="0">
                          <a:solidFill>
                            <a:schemeClr val="tx1"/>
                          </a:solidFill>
                        </a:rPr>
                        <a:t>…</a:t>
                      </a:r>
                      <a:endParaRPr lang="en-US" sz="1800" b="0" dirty="0">
                        <a:solidFill>
                          <a:schemeClr val="tx1"/>
                        </a:solidFill>
                      </a:endParaRPr>
                    </a:p>
                  </a:txBody>
                  <a:tcPr marL="93260" marR="93260" marT="46630" marB="46630">
                    <a:solidFill>
                      <a:schemeClr val="bg1"/>
                    </a:solidFill>
                  </a:tcPr>
                </a:tc>
                <a:extLst>
                  <a:ext uri="{0D108BD9-81ED-4DB2-BD59-A6C34878D82A}">
                    <a16:rowId xmlns:a16="http://schemas.microsoft.com/office/drawing/2014/main" val="10003"/>
                  </a:ext>
                </a:extLst>
              </a:tr>
            </a:tbl>
          </a:graphicData>
        </a:graphic>
      </p:graphicFrame>
      <p:graphicFrame>
        <p:nvGraphicFramePr>
          <p:cNvPr id="18" name="Table 17"/>
          <p:cNvGraphicFramePr>
            <a:graphicFrameLocks noGrp="1"/>
          </p:cNvGraphicFramePr>
          <p:nvPr>
            <p:extLst/>
          </p:nvPr>
        </p:nvGraphicFramePr>
        <p:xfrm>
          <a:off x="4764118" y="3228530"/>
          <a:ext cx="702483" cy="2167044"/>
        </p:xfrm>
        <a:graphic>
          <a:graphicData uri="http://schemas.openxmlformats.org/drawingml/2006/table">
            <a:tbl>
              <a:tblPr firstRow="1" bandRow="1">
                <a:tableStyleId>{5C22544A-7EE6-4342-B048-85BDC9FD1C3A}</a:tableStyleId>
              </a:tblPr>
              <a:tblGrid>
                <a:gridCol w="702483">
                  <a:extLst>
                    <a:ext uri="{9D8B030D-6E8A-4147-A177-3AD203B41FA5}">
                      <a16:colId xmlns:a16="http://schemas.microsoft.com/office/drawing/2014/main" val="20000"/>
                    </a:ext>
                  </a:extLst>
                </a:gridCol>
              </a:tblGrid>
              <a:tr h="541761">
                <a:tc>
                  <a:txBody>
                    <a:bodyPr/>
                    <a:lstStyle/>
                    <a:p>
                      <a:r>
                        <a:rPr lang="en-US" sz="1800" b="0" dirty="0" smtClean="0">
                          <a:solidFill>
                            <a:schemeClr val="tx1"/>
                          </a:solidFill>
                        </a:rPr>
                        <a:t>--1.8</a:t>
                      </a:r>
                      <a:endParaRPr lang="en-US" sz="1800" b="0" dirty="0">
                        <a:solidFill>
                          <a:schemeClr val="tx1"/>
                        </a:solidFill>
                      </a:endParaRPr>
                    </a:p>
                  </a:txBody>
                  <a:tcPr marL="93260" marR="9326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41761">
                <a:tc>
                  <a:txBody>
                    <a:bodyPr/>
                    <a:lstStyle/>
                    <a:p>
                      <a:r>
                        <a:rPr lang="en-US" sz="1800" b="0" dirty="0" smtClean="0">
                          <a:solidFill>
                            <a:schemeClr val="tx1"/>
                          </a:solidFill>
                        </a:rPr>
                        <a:t>0.29</a:t>
                      </a:r>
                      <a:endParaRPr lang="en-US" sz="1800" b="0" dirty="0">
                        <a:solidFill>
                          <a:schemeClr val="tx1"/>
                        </a:solidFill>
                      </a:endParaRPr>
                    </a:p>
                  </a:txBody>
                  <a:tcPr marL="93260" marR="93260" marT="46630" marB="46630">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541761">
                <a:tc>
                  <a:txBody>
                    <a:bodyPr/>
                    <a:lstStyle/>
                    <a:p>
                      <a:r>
                        <a:rPr lang="en-US" sz="1800" b="0" dirty="0" smtClean="0">
                          <a:solidFill>
                            <a:schemeClr val="tx1"/>
                          </a:solidFill>
                        </a:rPr>
                        <a:t>1.7</a:t>
                      </a:r>
                      <a:endParaRPr lang="en-US" sz="1800" b="0" dirty="0">
                        <a:solidFill>
                          <a:schemeClr val="tx1"/>
                        </a:solidFill>
                      </a:endParaRPr>
                    </a:p>
                  </a:txBody>
                  <a:tcPr marL="93260" marR="93260" marT="46630" marB="46630">
                    <a:solidFill>
                      <a:schemeClr val="bg1"/>
                    </a:solidFill>
                  </a:tcPr>
                </a:tc>
                <a:extLst>
                  <a:ext uri="{0D108BD9-81ED-4DB2-BD59-A6C34878D82A}">
                    <a16:rowId xmlns:a16="http://schemas.microsoft.com/office/drawing/2014/main" val="10002"/>
                  </a:ext>
                </a:extLst>
              </a:tr>
              <a:tr h="541761">
                <a:tc>
                  <a:txBody>
                    <a:bodyPr/>
                    <a:lstStyle/>
                    <a:p>
                      <a:r>
                        <a:rPr lang="en-US" sz="1800" b="0" dirty="0" smtClean="0">
                          <a:solidFill>
                            <a:schemeClr val="tx1"/>
                          </a:solidFill>
                        </a:rPr>
                        <a:t>…</a:t>
                      </a:r>
                      <a:endParaRPr lang="en-US" sz="1800" b="0" dirty="0">
                        <a:solidFill>
                          <a:schemeClr val="tx1"/>
                        </a:solidFill>
                      </a:endParaRPr>
                    </a:p>
                  </a:txBody>
                  <a:tcPr marL="93260" marR="93260" marT="46630" marB="46630">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1198615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word embeddings to capture meaning in word sequences: convolution and recurrence</a:t>
            </a:r>
            <a:endParaRPr lang="en-US" dirty="0"/>
          </a:p>
        </p:txBody>
      </p:sp>
      <p:sp>
        <p:nvSpPr>
          <p:cNvPr id="3" name="Content Placeholder 2"/>
          <p:cNvSpPr>
            <a:spLocks noGrp="1"/>
          </p:cNvSpPr>
          <p:nvPr>
            <p:ph idx="4294967295"/>
          </p:nvPr>
        </p:nvSpPr>
        <p:spPr>
          <a:xfrm>
            <a:off x="240465" y="1897062"/>
            <a:ext cx="11887198" cy="4253472"/>
          </a:xfrm>
        </p:spPr>
        <p:txBody>
          <a:bodyPr/>
          <a:lstStyle/>
          <a:p>
            <a:r>
              <a:rPr lang="en-US" sz="3600" dirty="0" smtClean="0"/>
              <a:t>With bag of words representations, introduced word n-grams to capture the meaning of word combinations</a:t>
            </a:r>
          </a:p>
          <a:p>
            <a:pPr lvl="1"/>
            <a:r>
              <a:rPr lang="en-US" dirty="0" smtClean="0"/>
              <a:t>V words, V*V bigrams ; classifier learns V*V*K weights – very sparse!</a:t>
            </a:r>
          </a:p>
          <a:p>
            <a:endParaRPr lang="en-US" dirty="0" smtClean="0"/>
          </a:p>
          <a:p>
            <a:r>
              <a:rPr lang="en-US" dirty="0" smtClean="0"/>
              <a:t> </a:t>
            </a:r>
            <a:r>
              <a:rPr lang="en-US" sz="3600" dirty="0" smtClean="0"/>
              <a:t>Convolutional neural networks and RNN over sequences can model non-linear interactions among words. </a:t>
            </a:r>
            <a:endParaRPr lang="en-US" dirty="0" smtClean="0"/>
          </a:p>
          <a:p>
            <a:pPr lvl="1"/>
            <a:r>
              <a:rPr lang="en-US" dirty="0" smtClean="0"/>
              <a:t>Using a small number of parameters</a:t>
            </a:r>
          </a:p>
          <a:p>
            <a:pPr lvl="1"/>
            <a:endParaRPr lang="en-US" dirty="0"/>
          </a:p>
        </p:txBody>
      </p:sp>
    </p:spTree>
    <p:extLst>
      <p:ext uri="{BB962C8B-B14F-4D97-AF65-F5344CB8AC3E}">
        <p14:creationId xmlns:p14="http://schemas.microsoft.com/office/powerpoint/2010/main" val="78808804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12282" y="211373"/>
            <a:ext cx="6236326" cy="1032270"/>
          </a:xfrm>
        </p:spPr>
        <p:txBody>
          <a:bodyPr/>
          <a:lstStyle/>
          <a:p>
            <a:r>
              <a:rPr lang="en-US" sz="6120" dirty="0"/>
              <a:t>Agenda</a:t>
            </a:r>
          </a:p>
        </p:txBody>
      </p:sp>
      <p:sp>
        <p:nvSpPr>
          <p:cNvPr id="6" name="Content Placeholder 5"/>
          <p:cNvSpPr>
            <a:spLocks noGrp="1"/>
          </p:cNvSpPr>
          <p:nvPr>
            <p:ph sz="quarter" idx="14"/>
          </p:nvPr>
        </p:nvSpPr>
        <p:spPr>
          <a:xfrm>
            <a:off x="960437" y="1058862"/>
            <a:ext cx="11113239" cy="6395597"/>
          </a:xfrm>
        </p:spPr>
        <p:txBody>
          <a:bodyPr/>
          <a:lstStyle/>
          <a:p>
            <a:r>
              <a:rPr lang="en-US" sz="2800" dirty="0"/>
              <a:t>From text documents to feature </a:t>
            </a:r>
            <a:r>
              <a:rPr lang="en-US" sz="2800" dirty="0" smtClean="0"/>
              <a:t>vectors</a:t>
            </a:r>
            <a:endParaRPr lang="en-US" dirty="0" smtClean="0"/>
          </a:p>
          <a:p>
            <a:pPr lvl="1"/>
            <a:r>
              <a:rPr lang="en-US" dirty="0" smtClean="0"/>
              <a:t>Word </a:t>
            </a:r>
            <a:r>
              <a:rPr lang="en-US" dirty="0"/>
              <a:t>tokens and normalization</a:t>
            </a:r>
          </a:p>
          <a:p>
            <a:pPr lvl="1"/>
            <a:r>
              <a:rPr lang="en-US" dirty="0"/>
              <a:t>Stemming/lemmatization and base forms</a:t>
            </a:r>
          </a:p>
          <a:p>
            <a:pPr lvl="1"/>
            <a:r>
              <a:rPr lang="en-US" dirty="0" smtClean="0"/>
              <a:t>Similar words</a:t>
            </a:r>
          </a:p>
          <a:p>
            <a:pPr lvl="1"/>
            <a:r>
              <a:rPr lang="en-US" dirty="0"/>
              <a:t>Beyond bag-of words</a:t>
            </a:r>
          </a:p>
          <a:p>
            <a:pPr marL="0" indent="0">
              <a:buNone/>
            </a:pPr>
            <a:endParaRPr lang="en-US" sz="2800" dirty="0" smtClean="0"/>
          </a:p>
          <a:p>
            <a:r>
              <a:rPr lang="en-US" sz="2800" dirty="0" smtClean="0"/>
              <a:t>Let </a:t>
            </a:r>
            <a:r>
              <a:rPr lang="en-US" sz="2800" dirty="0"/>
              <a:t>the model learn the feature vectors</a:t>
            </a:r>
          </a:p>
          <a:p>
            <a:pPr lvl="1"/>
            <a:r>
              <a:rPr lang="en-US" dirty="0"/>
              <a:t>From indicators to continuous representations </a:t>
            </a:r>
          </a:p>
          <a:p>
            <a:pPr lvl="1"/>
            <a:r>
              <a:rPr lang="en-US" dirty="0"/>
              <a:t>Convolutional neural networks for </a:t>
            </a:r>
            <a:r>
              <a:rPr lang="en-US" dirty="0" smtClean="0"/>
              <a:t>text</a:t>
            </a:r>
          </a:p>
          <a:p>
            <a:pPr lvl="1"/>
            <a:r>
              <a:rPr lang="en-US" dirty="0" smtClean="0"/>
              <a:t>Recurrent neural networks for text</a:t>
            </a:r>
          </a:p>
          <a:p>
            <a:pPr lvl="1"/>
            <a:r>
              <a:rPr lang="en-US" dirty="0" smtClean="0"/>
              <a:t>Training neural networks with CNTK</a:t>
            </a:r>
          </a:p>
          <a:p>
            <a:pPr lvl="1"/>
            <a:endParaRPr lang="en-US" dirty="0" smtClean="0"/>
          </a:p>
          <a:p>
            <a:r>
              <a:rPr lang="en-US" sz="2800" dirty="0" smtClean="0"/>
              <a:t>A brief glance at other text processing applications</a:t>
            </a:r>
            <a:endParaRPr lang="en-US" sz="2800" dirty="0"/>
          </a:p>
          <a:p>
            <a:endParaRPr lang="en-US" sz="4400" dirty="0"/>
          </a:p>
        </p:txBody>
      </p:sp>
    </p:spTree>
    <p:extLst>
      <p:ext uri="{BB962C8B-B14F-4D97-AF65-F5344CB8AC3E}">
        <p14:creationId xmlns:p14="http://schemas.microsoft.com/office/powerpoint/2010/main" val="3324474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background: neural networks</a:t>
            </a:r>
            <a:endParaRPr lang="en-US" dirty="0"/>
          </a:p>
        </p:txBody>
      </p:sp>
      <p:pic>
        <p:nvPicPr>
          <p:cNvPr id="4" name="Content Placeholder 3"/>
          <p:cNvPicPr>
            <a:picLocks noGrp="1" noChangeAspect="1"/>
          </p:cNvPicPr>
          <p:nvPr>
            <p:ph idx="4294967295"/>
          </p:nvPr>
        </p:nvPicPr>
        <p:blipFill>
          <a:blip r:embed="rId3"/>
          <a:stretch>
            <a:fillRect/>
          </a:stretch>
        </p:blipFill>
        <p:spPr>
          <a:xfrm>
            <a:off x="579437" y="1439862"/>
            <a:ext cx="8686800" cy="4905787"/>
          </a:xfrm>
          <a:prstGeom prst="rect">
            <a:avLst/>
          </a:prstGeom>
        </p:spPr>
      </p:pic>
      <p:sp>
        <p:nvSpPr>
          <p:cNvPr id="5" name="TextBox 4"/>
          <p:cNvSpPr txBox="1"/>
          <p:nvPr/>
        </p:nvSpPr>
        <p:spPr>
          <a:xfrm>
            <a:off x="855768" y="6352065"/>
            <a:ext cx="5313931" cy="382308"/>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Figure from Yih, He, Gao tutorial at NAACL 2015.</a:t>
            </a:r>
          </a:p>
        </p:txBody>
      </p:sp>
      <p:sp>
        <p:nvSpPr>
          <p:cNvPr id="6" name="TextBox 5"/>
          <p:cNvSpPr txBox="1"/>
          <p:nvPr/>
        </p:nvSpPr>
        <p:spPr>
          <a:xfrm>
            <a:off x="7437437" y="6373805"/>
            <a:ext cx="3821384" cy="382308"/>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Same as 2-class logistic regression</a:t>
            </a:r>
          </a:p>
        </p:txBody>
      </p:sp>
      <mc:AlternateContent xmlns:mc="http://schemas.openxmlformats.org/markup-compatibility/2006" xmlns:a14="http://schemas.microsoft.com/office/drawing/2010/main">
        <mc:Choice Requires="a14">
          <p:sp>
            <p:nvSpPr>
              <p:cNvPr id="7" name="Rectangle 6"/>
              <p:cNvSpPr/>
              <p:nvPr/>
            </p:nvSpPr>
            <p:spPr bwMode="auto">
              <a:xfrm>
                <a:off x="7285037" y="2916005"/>
                <a:ext cx="762000" cy="276457"/>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72C6"/>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smtClean="0">
                          <a:ln>
                            <a:noFill/>
                          </a:ln>
                          <a:solidFill>
                            <a:srgbClr val="0072C6"/>
                          </a:solidFill>
                          <a:effectLst/>
                          <a:uLnTx/>
                          <a:uFillTx/>
                          <a:latin typeface="Cambria Math" panose="02040503050406030204" pitchFamily="18" charset="0"/>
                          <a:ea typeface="+mn-ea"/>
                          <a:cs typeface="+mn-cs"/>
                        </a:rPr>
                        <m:t>(1|</m:t>
                      </m:r>
                      <m:r>
                        <a:rPr kumimoji="0" lang="en-US" sz="1800" b="0" i="1" u="none" strike="noStrike" kern="1200" cap="none" spc="0" normalizeH="0" baseline="0" noProof="0" smtClean="0">
                          <a:ln>
                            <a:noFill/>
                          </a:ln>
                          <a:solidFill>
                            <a:srgbClr val="0072C6"/>
                          </a:solidFill>
                          <a:effectLst/>
                          <a:uLnTx/>
                          <a:uFillTx/>
                          <a:latin typeface="Cambria Math" panose="02040503050406030204" pitchFamily="18" charset="0"/>
                          <a:ea typeface="+mn-ea"/>
                          <a:cs typeface="+mn-cs"/>
                        </a:rPr>
                        <m:t>𝑥</m:t>
                      </m:r>
                      <m:r>
                        <a:rPr kumimoji="0" lang="en-US" sz="1800" b="0" i="1" u="none" strike="noStrike" kern="1200" cap="none" spc="0" normalizeH="0" baseline="0" noProof="0" smtClean="0">
                          <a:ln>
                            <a:noFill/>
                          </a:ln>
                          <a:solidFill>
                            <a:srgbClr val="0072C6"/>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rgbClr val="0072C6"/>
                  </a:solidFill>
                  <a:effectLst/>
                  <a:uLnTx/>
                  <a:uFillTx/>
                  <a:latin typeface="Segoe UI"/>
                  <a:ea typeface="+mn-ea"/>
                  <a:cs typeface="+mn-cs"/>
                </a:endParaRPr>
              </a:p>
            </p:txBody>
          </p:sp>
        </mc:Choice>
        <mc:Fallback xmlns="">
          <p:sp>
            <p:nvSpPr>
              <p:cNvPr id="7" name="Rectangle 6"/>
              <p:cNvSpPr>
                <a:spLocks noRot="1" noChangeAspect="1" noMove="1" noResize="1" noEditPoints="1" noAdjustHandles="1" noChangeArrowheads="1" noChangeShapeType="1" noTextEdit="1"/>
              </p:cNvSpPr>
              <p:nvPr/>
            </p:nvSpPr>
            <p:spPr bwMode="auto">
              <a:xfrm>
                <a:off x="7285037" y="2916005"/>
                <a:ext cx="762000" cy="276457"/>
              </a:xfrm>
              <a:prstGeom prst="rect">
                <a:avLst/>
              </a:prstGeom>
              <a:blipFill>
                <a:blip r:embed="rId4"/>
                <a:stretch>
                  <a:fillRect l="-8800" r="-4800" b="-39130"/>
                </a:stretch>
              </a:blipFill>
              <a:ln w="3175">
                <a:noFill/>
                <a:headEnd type="none" w="med" len="med"/>
                <a:tailEnd type="none" w="med" len="med"/>
              </a:ln>
            </p:spPr>
            <p:txBody>
              <a:bodyPr/>
              <a:lstStyle/>
              <a:p>
                <a:r>
                  <a:rPr lang="en-US">
                    <a:noFill/>
                  </a:rPr>
                  <a:t> </a:t>
                </a:r>
              </a:p>
            </p:txBody>
          </p:sp>
        </mc:Fallback>
      </mc:AlternateContent>
    </p:spTree>
    <p:extLst>
      <p:ext uri="{BB962C8B-B14F-4D97-AF65-F5344CB8AC3E}">
        <p14:creationId xmlns:p14="http://schemas.microsoft.com/office/powerpoint/2010/main" val="741775771"/>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319" y="123699"/>
            <a:ext cx="10724938" cy="1351952"/>
          </a:xfrm>
        </p:spPr>
        <p:txBody>
          <a:bodyPr/>
          <a:lstStyle/>
          <a:p>
            <a:r>
              <a:rPr lang="en-US" dirty="0" smtClean="0"/>
              <a:t>Multi-layer neural network</a:t>
            </a:r>
            <a:endParaRPr lang="en-US" dirty="0"/>
          </a:p>
        </p:txBody>
      </p:sp>
      <p:pic>
        <p:nvPicPr>
          <p:cNvPr id="4" name="Picture 3"/>
          <p:cNvPicPr>
            <a:picLocks noChangeAspect="1"/>
          </p:cNvPicPr>
          <p:nvPr/>
        </p:nvPicPr>
        <p:blipFill>
          <a:blip r:embed="rId3"/>
          <a:stretch>
            <a:fillRect/>
          </a:stretch>
        </p:blipFill>
        <p:spPr>
          <a:xfrm>
            <a:off x="814319" y="1183394"/>
            <a:ext cx="10446915" cy="5166308"/>
          </a:xfrm>
          <a:prstGeom prst="rect">
            <a:avLst/>
          </a:prstGeom>
        </p:spPr>
      </p:pic>
      <p:sp>
        <p:nvSpPr>
          <p:cNvPr id="5" name="TextBox 4"/>
          <p:cNvSpPr txBox="1"/>
          <p:nvPr/>
        </p:nvSpPr>
        <p:spPr>
          <a:xfrm>
            <a:off x="814319" y="6424600"/>
            <a:ext cx="5313931" cy="382308"/>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Figure from Yih, He, Gao tutorial at NAACL 2015.</a:t>
            </a:r>
          </a:p>
        </p:txBody>
      </p:sp>
    </p:spTree>
    <p:extLst>
      <p:ext uri="{BB962C8B-B14F-4D97-AF65-F5344CB8AC3E}">
        <p14:creationId xmlns:p14="http://schemas.microsoft.com/office/powerpoint/2010/main" val="1452419108"/>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convolution overview</a:t>
            </a:r>
            <a:endParaRPr lang="en-US" dirty="0"/>
          </a:p>
        </p:txBody>
      </p:sp>
      <p:pic>
        <p:nvPicPr>
          <p:cNvPr id="6" name="Picture 5"/>
          <p:cNvPicPr>
            <a:picLocks noChangeAspect="1"/>
          </p:cNvPicPr>
          <p:nvPr/>
        </p:nvPicPr>
        <p:blipFill>
          <a:blip r:embed="rId3"/>
          <a:stretch>
            <a:fillRect/>
          </a:stretch>
        </p:blipFill>
        <p:spPr>
          <a:xfrm>
            <a:off x="1247671" y="1956031"/>
            <a:ext cx="5732565" cy="4366202"/>
          </a:xfrm>
          <a:prstGeom prst="rect">
            <a:avLst/>
          </a:prstGeom>
        </p:spPr>
      </p:pic>
      <p:sp>
        <p:nvSpPr>
          <p:cNvPr id="7" name="TextBox 6"/>
          <p:cNvSpPr txBox="1"/>
          <p:nvPr/>
        </p:nvSpPr>
        <p:spPr>
          <a:xfrm>
            <a:off x="1814437" y="5173661"/>
            <a:ext cx="517600" cy="312073"/>
          </a:xfrm>
          <a:prstGeom prst="rect">
            <a:avLst/>
          </a:prstGeom>
          <a:solidFill>
            <a:schemeClr val="tx1"/>
          </a:solid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a:ea typeface="+mn-ea"/>
                <a:cs typeface="+mn-cs"/>
              </a:rPr>
              <a:t>400</a:t>
            </a:r>
          </a:p>
        </p:txBody>
      </p:sp>
      <p:sp>
        <p:nvSpPr>
          <p:cNvPr id="13" name="TextBox 12"/>
          <p:cNvSpPr txBox="1"/>
          <p:nvPr/>
        </p:nvSpPr>
        <p:spPr>
          <a:xfrm>
            <a:off x="1265237" y="3033509"/>
            <a:ext cx="549200" cy="318286"/>
          </a:xfrm>
          <a:prstGeom prst="rect">
            <a:avLst/>
          </a:prstGeom>
          <a:solidFill>
            <a:schemeClr val="tx1"/>
          </a:solid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FFFFFF"/>
              </a:solidFill>
              <a:effectLst/>
              <a:uLnTx/>
              <a:uFillTx/>
              <a:latin typeface="Segoe UI"/>
              <a:ea typeface="+mn-ea"/>
              <a:cs typeface="+mn-cs"/>
            </a:endParaRPr>
          </a:p>
        </p:txBody>
      </p:sp>
      <p:sp>
        <p:nvSpPr>
          <p:cNvPr id="15" name="TextBox 14"/>
          <p:cNvSpPr txBox="1"/>
          <p:nvPr/>
        </p:nvSpPr>
        <p:spPr>
          <a:xfrm>
            <a:off x="5761037" y="2430462"/>
            <a:ext cx="1219199" cy="457200"/>
          </a:xfrm>
          <a:prstGeom prst="rect">
            <a:avLst/>
          </a:prstGeom>
          <a:solidFill>
            <a:schemeClr val="tx1"/>
          </a:solid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FFFFFF"/>
              </a:solidFill>
              <a:effectLst/>
              <a:uLnTx/>
              <a:uFillTx/>
              <a:latin typeface="Segoe UI"/>
              <a:ea typeface="+mn-ea"/>
              <a:cs typeface="+mn-cs"/>
            </a:endParaRPr>
          </a:p>
        </p:txBody>
      </p:sp>
      <p:sp>
        <p:nvSpPr>
          <p:cNvPr id="16" name="TextBox 15"/>
          <p:cNvSpPr txBox="1"/>
          <p:nvPr/>
        </p:nvSpPr>
        <p:spPr>
          <a:xfrm>
            <a:off x="855768" y="6352065"/>
            <a:ext cx="5313931" cy="382308"/>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Figure from Yih, He, Gao tutorial at NAACL 2015.</a:t>
            </a:r>
          </a:p>
        </p:txBody>
      </p:sp>
      <p:pic>
        <p:nvPicPr>
          <p:cNvPr id="17" name="Picture 16"/>
          <p:cNvPicPr>
            <a:picLocks noChangeAspect="1"/>
          </p:cNvPicPr>
          <p:nvPr/>
        </p:nvPicPr>
        <p:blipFill>
          <a:blip r:embed="rId4"/>
          <a:stretch>
            <a:fillRect/>
          </a:stretch>
        </p:blipFill>
        <p:spPr>
          <a:xfrm>
            <a:off x="7674050" y="2525595"/>
            <a:ext cx="3484605" cy="622252"/>
          </a:xfrm>
          <a:prstGeom prst="rect">
            <a:avLst/>
          </a:prstGeom>
        </p:spPr>
      </p:pic>
      <p:sp>
        <p:nvSpPr>
          <p:cNvPr id="18" name="TextBox 17"/>
          <p:cNvSpPr txBox="1"/>
          <p:nvPr/>
        </p:nvSpPr>
        <p:spPr>
          <a:xfrm>
            <a:off x="7614875" y="1956031"/>
            <a:ext cx="4944047" cy="382308"/>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Filter (</a:t>
            </a:r>
            <a:r>
              <a:rPr kumimoji="0" lang="en-US" sz="1836" b="0" i="1" u="none" strike="noStrike" kern="1200" cap="none" spc="0" normalizeH="0" baseline="0" noProof="0" dirty="0" err="1">
                <a:ln>
                  <a:noFill/>
                </a:ln>
                <a:solidFill>
                  <a:srgbClr val="FFFFFF"/>
                </a:solidFill>
                <a:effectLst/>
                <a:uLnTx/>
                <a:uFillTx/>
                <a:latin typeface="Segoe UI"/>
                <a:ea typeface="+mn-ea"/>
                <a:cs typeface="+mn-cs"/>
              </a:rPr>
              <a:t>w,b</a:t>
            </a:r>
            <a:r>
              <a:rPr kumimoji="0" lang="en-US" sz="1836" b="0" i="1" u="none" strike="noStrike" kern="1200" cap="none" spc="0" normalizeH="0" baseline="0" noProof="0" dirty="0">
                <a:ln>
                  <a:noFill/>
                </a:ln>
                <a:solidFill>
                  <a:srgbClr val="FFFFFF"/>
                </a:solidFill>
                <a:effectLst/>
                <a:uLnTx/>
                <a:uFillTx/>
                <a:latin typeface="Segoe UI"/>
                <a:ea typeface="+mn-ea"/>
                <a:cs typeface="+mn-cs"/>
              </a:rPr>
              <a:t>)</a:t>
            </a:r>
            <a:r>
              <a:rPr kumimoji="0" lang="en-US" sz="1836" b="0" i="0" u="none" strike="noStrike" kern="1200" cap="none" spc="0" normalizeH="0" baseline="0" noProof="0" dirty="0">
                <a:ln>
                  <a:noFill/>
                </a:ln>
                <a:solidFill>
                  <a:srgbClr val="FFFFFF"/>
                </a:solidFill>
                <a:effectLst/>
                <a:uLnTx/>
                <a:uFillTx/>
                <a:latin typeface="Segoe UI"/>
                <a:ea typeface="+mn-ea"/>
                <a:cs typeface="+mn-cs"/>
              </a:rPr>
              <a:t> produces feature at each position </a:t>
            </a:r>
          </a:p>
        </p:txBody>
      </p:sp>
      <p:sp>
        <p:nvSpPr>
          <p:cNvPr id="19" name="TextBox 18"/>
          <p:cNvSpPr txBox="1"/>
          <p:nvPr/>
        </p:nvSpPr>
        <p:spPr>
          <a:xfrm>
            <a:off x="7862553" y="3337274"/>
            <a:ext cx="4448693" cy="958583"/>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Filter applied at each 3-word window produces an array of feature values (feature map)</a:t>
            </a:r>
          </a:p>
        </p:txBody>
      </p:sp>
      <p:sp>
        <p:nvSpPr>
          <p:cNvPr id="20" name="TextBox 19"/>
          <p:cNvSpPr txBox="1"/>
          <p:nvPr/>
        </p:nvSpPr>
        <p:spPr>
          <a:xfrm>
            <a:off x="7904002" y="4800561"/>
            <a:ext cx="4448693" cy="657359"/>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Max-pooling operation produces a single value for the whole sequence (sentence)</a:t>
            </a:r>
          </a:p>
        </p:txBody>
      </p:sp>
      <p:sp>
        <p:nvSpPr>
          <p:cNvPr id="21" name="TextBox 20"/>
          <p:cNvSpPr txBox="1"/>
          <p:nvPr/>
        </p:nvSpPr>
        <p:spPr>
          <a:xfrm>
            <a:off x="7904002" y="5832433"/>
            <a:ext cx="4448693" cy="958583"/>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Finally we turned the variable-length sentence into a 300-dimensional feature vector.</a:t>
            </a:r>
          </a:p>
        </p:txBody>
      </p:sp>
      <p:sp>
        <p:nvSpPr>
          <p:cNvPr id="22" name="TextBox 21"/>
          <p:cNvSpPr txBox="1"/>
          <p:nvPr/>
        </p:nvSpPr>
        <p:spPr>
          <a:xfrm>
            <a:off x="2640003" y="5173661"/>
            <a:ext cx="517600" cy="312073"/>
          </a:xfrm>
          <a:prstGeom prst="rect">
            <a:avLst/>
          </a:prstGeom>
          <a:solidFill>
            <a:schemeClr val="tx1"/>
          </a:solid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a:ea typeface="+mn-ea"/>
                <a:cs typeface="+mn-cs"/>
              </a:rPr>
              <a:t>400</a:t>
            </a:r>
          </a:p>
        </p:txBody>
      </p:sp>
      <p:sp>
        <p:nvSpPr>
          <p:cNvPr id="23" name="TextBox 22"/>
          <p:cNvSpPr txBox="1"/>
          <p:nvPr/>
        </p:nvSpPr>
        <p:spPr>
          <a:xfrm>
            <a:off x="3563769" y="5173662"/>
            <a:ext cx="517600" cy="312073"/>
          </a:xfrm>
          <a:prstGeom prst="rect">
            <a:avLst/>
          </a:prstGeom>
          <a:solidFill>
            <a:schemeClr val="tx1"/>
          </a:solid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a:ea typeface="+mn-ea"/>
                <a:cs typeface="+mn-cs"/>
              </a:rPr>
              <a:t>400</a:t>
            </a:r>
          </a:p>
        </p:txBody>
      </p:sp>
      <p:sp>
        <p:nvSpPr>
          <p:cNvPr id="24" name="TextBox 23"/>
          <p:cNvSpPr txBox="1"/>
          <p:nvPr/>
        </p:nvSpPr>
        <p:spPr>
          <a:xfrm>
            <a:off x="4956101" y="5143148"/>
            <a:ext cx="517600" cy="312073"/>
          </a:xfrm>
          <a:prstGeom prst="rect">
            <a:avLst/>
          </a:prstGeom>
          <a:solidFill>
            <a:schemeClr val="tx1"/>
          </a:solid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a:ea typeface="+mn-ea"/>
                <a:cs typeface="+mn-cs"/>
              </a:rPr>
              <a:t>400</a:t>
            </a:r>
          </a:p>
        </p:txBody>
      </p:sp>
      <p:sp>
        <p:nvSpPr>
          <p:cNvPr id="25" name="TextBox 24"/>
          <p:cNvSpPr txBox="1"/>
          <p:nvPr/>
        </p:nvSpPr>
        <p:spPr>
          <a:xfrm>
            <a:off x="5830833" y="5150074"/>
            <a:ext cx="517600" cy="312073"/>
          </a:xfrm>
          <a:prstGeom prst="rect">
            <a:avLst/>
          </a:prstGeom>
          <a:solidFill>
            <a:schemeClr val="tx1"/>
          </a:solid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a:ea typeface="+mn-ea"/>
                <a:cs typeface="+mn-cs"/>
              </a:rPr>
              <a:t>400</a:t>
            </a:r>
          </a:p>
        </p:txBody>
      </p:sp>
      <p:sp>
        <p:nvSpPr>
          <p:cNvPr id="3" name="TextBox 2"/>
          <p:cNvSpPr txBox="1"/>
          <p:nvPr/>
        </p:nvSpPr>
        <p:spPr>
          <a:xfrm>
            <a:off x="2852016" y="1211365"/>
            <a:ext cx="2309158" cy="5447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Logistic Regression</a:t>
            </a:r>
          </a:p>
        </p:txBody>
      </p:sp>
      <p:pic>
        <p:nvPicPr>
          <p:cNvPr id="26" name="Picture 25"/>
          <p:cNvPicPr>
            <a:picLocks noChangeAspect="1"/>
          </p:cNvPicPr>
          <p:nvPr/>
        </p:nvPicPr>
        <p:blipFill>
          <a:blip r:embed="rId5"/>
          <a:stretch>
            <a:fillRect/>
          </a:stretch>
        </p:blipFill>
        <p:spPr>
          <a:xfrm rot="16200000" flipV="1">
            <a:off x="3767687" y="1569378"/>
            <a:ext cx="299068" cy="344833"/>
          </a:xfrm>
          <a:prstGeom prst="rect">
            <a:avLst/>
          </a:prstGeom>
        </p:spPr>
      </p:pic>
    </p:spTree>
    <p:extLst>
      <p:ext uri="{BB962C8B-B14F-4D97-AF65-F5344CB8AC3E}">
        <p14:creationId xmlns:p14="http://schemas.microsoft.com/office/powerpoint/2010/main" val="204638019"/>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from Kim [EMNLP 2014]</a:t>
            </a:r>
            <a:endParaRPr lang="en-US" dirty="0"/>
          </a:p>
        </p:txBody>
      </p:sp>
      <p:pic>
        <p:nvPicPr>
          <p:cNvPr id="4" name="Content Placeholder 3"/>
          <p:cNvPicPr>
            <a:picLocks noGrp="1" noChangeAspect="1"/>
          </p:cNvPicPr>
          <p:nvPr>
            <p:ph idx="4294967295"/>
          </p:nvPr>
        </p:nvPicPr>
        <p:blipFill>
          <a:blip r:embed="rId2"/>
          <a:stretch>
            <a:fillRect/>
          </a:stretch>
        </p:blipFill>
        <p:spPr>
          <a:xfrm>
            <a:off x="223670" y="1833519"/>
            <a:ext cx="9548822" cy="3821769"/>
          </a:xfrm>
          <a:prstGeom prst="rect">
            <a:avLst/>
          </a:prstGeom>
        </p:spPr>
      </p:pic>
      <p:sp>
        <p:nvSpPr>
          <p:cNvPr id="5" name="TextBox 4"/>
          <p:cNvSpPr txBox="1"/>
          <p:nvPr/>
        </p:nvSpPr>
        <p:spPr>
          <a:xfrm>
            <a:off x="855768" y="5764463"/>
            <a:ext cx="8020978" cy="939873"/>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Two sets of word embeddings for each word: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smtClean="0">
                <a:ln>
                  <a:noFill/>
                </a:ln>
                <a:solidFill>
                  <a:srgbClr val="FFFFFF"/>
                </a:solidFill>
                <a:effectLst/>
                <a:uLnTx/>
                <a:uFillTx/>
                <a:latin typeface="Segoe UI"/>
                <a:ea typeface="+mn-ea"/>
                <a:cs typeface="+mn-cs"/>
              </a:rPr>
              <a:t>one </a:t>
            </a:r>
            <a:r>
              <a:rPr kumimoji="0" lang="en-US" sz="1836" b="0" i="0" u="none" strike="noStrike" kern="1200" cap="none" spc="0" normalizeH="0" baseline="0" noProof="0" dirty="0">
                <a:ln>
                  <a:noFill/>
                </a:ln>
                <a:solidFill>
                  <a:srgbClr val="FFFFFF"/>
                </a:solidFill>
                <a:effectLst/>
                <a:uLnTx/>
                <a:uFillTx/>
                <a:latin typeface="Segoe UI"/>
                <a:ea typeface="+mn-ea"/>
                <a:cs typeface="+mn-cs"/>
              </a:rPr>
              <a:t>fixed to word2vec CBOW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smtClean="0">
                <a:ln>
                  <a:noFill/>
                </a:ln>
                <a:solidFill>
                  <a:srgbClr val="FFFFFF"/>
                </a:solidFill>
                <a:effectLst/>
                <a:uLnTx/>
                <a:uFillTx/>
                <a:latin typeface="Segoe UI"/>
                <a:ea typeface="+mn-ea"/>
                <a:cs typeface="+mn-cs"/>
              </a:rPr>
              <a:t>another </a:t>
            </a:r>
            <a:r>
              <a:rPr kumimoji="0" lang="en-US" sz="1836" b="0" i="0" u="none" strike="noStrike" kern="1200" cap="none" spc="0" normalizeH="0" baseline="0" noProof="0" dirty="0">
                <a:ln>
                  <a:noFill/>
                </a:ln>
                <a:solidFill>
                  <a:srgbClr val="FFFFFF"/>
                </a:solidFill>
                <a:effectLst/>
                <a:uLnTx/>
                <a:uFillTx/>
                <a:latin typeface="Segoe UI"/>
                <a:ea typeface="+mn-ea"/>
                <a:cs typeface="+mn-cs"/>
              </a:rPr>
              <a:t>initialized with CBOW but updated during training to tune to task</a:t>
            </a:r>
          </a:p>
        </p:txBody>
      </p:sp>
      <p:sp>
        <p:nvSpPr>
          <p:cNvPr id="6" name="TextBox 5"/>
          <p:cNvSpPr txBox="1"/>
          <p:nvPr/>
        </p:nvSpPr>
        <p:spPr>
          <a:xfrm>
            <a:off x="9679232" y="2258972"/>
            <a:ext cx="2310784" cy="1246721"/>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Multiple windows of convolution: 3,4,5</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100 filters for each window</a:t>
            </a:r>
          </a:p>
        </p:txBody>
      </p:sp>
    </p:spTree>
    <p:extLst>
      <p:ext uri="{BB962C8B-B14F-4D97-AF65-F5344CB8AC3E}">
        <p14:creationId xmlns:p14="http://schemas.microsoft.com/office/powerpoint/2010/main" val="116552716"/>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on sentence classification from Kim 2014</a:t>
            </a:r>
            <a:endParaRPr lang="en-US" dirty="0"/>
          </a:p>
        </p:txBody>
      </p:sp>
      <p:pic>
        <p:nvPicPr>
          <p:cNvPr id="4" name="Picture 3"/>
          <p:cNvPicPr>
            <a:picLocks noChangeAspect="1"/>
          </p:cNvPicPr>
          <p:nvPr/>
        </p:nvPicPr>
        <p:blipFill>
          <a:blip r:embed="rId2"/>
          <a:stretch>
            <a:fillRect/>
          </a:stretch>
        </p:blipFill>
        <p:spPr>
          <a:xfrm>
            <a:off x="1232413" y="1724345"/>
            <a:ext cx="8705875" cy="4858608"/>
          </a:xfrm>
          <a:prstGeom prst="rect">
            <a:avLst/>
          </a:prstGeom>
        </p:spPr>
      </p:pic>
      <p:sp>
        <p:nvSpPr>
          <p:cNvPr id="3" name="Rectangle 2"/>
          <p:cNvSpPr/>
          <p:nvPr/>
        </p:nvSpPr>
        <p:spPr bwMode="auto">
          <a:xfrm>
            <a:off x="7589837" y="1973262"/>
            <a:ext cx="533400" cy="1219200"/>
          </a:xfrm>
          <a:prstGeom prst="rect">
            <a:avLst/>
          </a:prstGeom>
          <a:solidFill>
            <a:schemeClr val="accent1">
              <a:alpha val="29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678860622"/>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8437" y="6011862"/>
            <a:ext cx="11887200" cy="738664"/>
          </a:xfrm>
        </p:spPr>
        <p:txBody>
          <a:bodyPr/>
          <a:lstStyle/>
          <a:p>
            <a:r>
              <a:rPr lang="en-US" dirty="0" smtClean="0"/>
              <a:t>Figure adapted from Cho et. Al 2015</a:t>
            </a:r>
            <a:endParaRPr lang="en-US" dirty="0"/>
          </a:p>
        </p:txBody>
      </p:sp>
      <p:sp>
        <p:nvSpPr>
          <p:cNvPr id="3" name="Title 2"/>
          <p:cNvSpPr>
            <a:spLocks noGrp="1"/>
          </p:cNvSpPr>
          <p:nvPr>
            <p:ph type="title"/>
          </p:nvPr>
        </p:nvSpPr>
        <p:spPr/>
        <p:txBody>
          <a:bodyPr/>
          <a:lstStyle/>
          <a:p>
            <a:r>
              <a:rPr lang="en-US" dirty="0" smtClean="0"/>
              <a:t>Recurrent neural networks for representing text</a:t>
            </a:r>
            <a:endParaRPr lang="en-US" dirty="0"/>
          </a:p>
        </p:txBody>
      </p:sp>
      <p:pic>
        <p:nvPicPr>
          <p:cNvPr id="9" name="Picture 8"/>
          <p:cNvPicPr>
            <a:picLocks noChangeAspect="1"/>
          </p:cNvPicPr>
          <p:nvPr/>
        </p:nvPicPr>
        <p:blipFill>
          <a:blip r:embed="rId2"/>
          <a:stretch>
            <a:fillRect/>
          </a:stretch>
        </p:blipFill>
        <p:spPr>
          <a:xfrm>
            <a:off x="579755" y="2958028"/>
            <a:ext cx="5714682" cy="2596634"/>
          </a:xfrm>
          <a:prstGeom prst="rect">
            <a:avLst/>
          </a:prstGeom>
        </p:spPr>
      </p:pic>
      <p:pic>
        <p:nvPicPr>
          <p:cNvPr id="7" name="Picture 6"/>
          <p:cNvPicPr>
            <a:picLocks noChangeAspect="1"/>
          </p:cNvPicPr>
          <p:nvPr/>
        </p:nvPicPr>
        <p:blipFill>
          <a:blip r:embed="rId3"/>
          <a:stretch>
            <a:fillRect/>
          </a:stretch>
        </p:blipFill>
        <p:spPr>
          <a:xfrm>
            <a:off x="579755" y="2077228"/>
            <a:ext cx="740243" cy="1039034"/>
          </a:xfrm>
          <a:prstGeom prst="rect">
            <a:avLst/>
          </a:prstGeom>
          <a:solidFill>
            <a:schemeClr val="bg2"/>
          </a:solidFill>
        </p:spPr>
      </p:pic>
      <p:pic>
        <p:nvPicPr>
          <p:cNvPr id="13" name="Picture 12"/>
          <p:cNvPicPr>
            <a:picLocks noChangeAspect="1"/>
          </p:cNvPicPr>
          <p:nvPr/>
        </p:nvPicPr>
        <p:blipFill>
          <a:blip r:embed="rId4"/>
          <a:stretch>
            <a:fillRect/>
          </a:stretch>
        </p:blipFill>
        <p:spPr>
          <a:xfrm>
            <a:off x="1341438" y="2077228"/>
            <a:ext cx="4953000" cy="880800"/>
          </a:xfrm>
          <a:prstGeom prst="rect">
            <a:avLst/>
          </a:prstGeom>
        </p:spPr>
      </p:pic>
      <p:sp>
        <p:nvSpPr>
          <p:cNvPr id="14" name="TextBox 13"/>
          <p:cNvSpPr txBox="1"/>
          <p:nvPr/>
        </p:nvSpPr>
        <p:spPr>
          <a:xfrm>
            <a:off x="1036637" y="5554662"/>
            <a:ext cx="5820055" cy="5447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&lt;s&gt;        </a:t>
            </a:r>
            <a:r>
              <a:rPr kumimoji="0" lang="en-US" sz="16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What      is        a   waterfall  in    the United States</a:t>
            </a:r>
            <a:endParaRPr kumimoji="0" lang="en-US" sz="18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endParaRPr>
          </a:p>
        </p:txBody>
      </p:sp>
      <p:sp>
        <p:nvSpPr>
          <p:cNvPr id="15" name="Text Placeholder 1"/>
          <p:cNvSpPr txBox="1">
            <a:spLocks/>
          </p:cNvSpPr>
          <p:nvPr/>
        </p:nvSpPr>
        <p:spPr>
          <a:xfrm>
            <a:off x="6465386" y="2045077"/>
            <a:ext cx="5929173" cy="192052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smtClean="0">
                <a:ln>
                  <a:noFill/>
                </a:ln>
                <a:gradFill>
                  <a:gsLst>
                    <a:gs pos="1250">
                      <a:srgbClr val="FFFFFF"/>
                    </a:gs>
                    <a:gs pos="100000">
                      <a:srgbClr val="FFFFFF"/>
                    </a:gs>
                  </a:gsLst>
                  <a:lin ang="5400000" scaled="0"/>
                </a:gradFill>
                <a:effectLst/>
                <a:uLnTx/>
                <a:uFillTx/>
                <a:latin typeface="Segoe UI Light"/>
                <a:ea typeface="+mn-ea"/>
                <a:cs typeface="+mn-cs"/>
              </a:rPr>
              <a:t>Hidden state at position </a:t>
            </a:r>
            <a:r>
              <a:rPr kumimoji="0" lang="en-US" sz="2400" b="0" i="1" u="none" strike="noStrike" kern="1200" cap="none" spc="0" normalizeH="0" baseline="0" noProof="0" dirty="0" err="1" smtClean="0">
                <a:ln>
                  <a:noFill/>
                </a:ln>
                <a:gradFill>
                  <a:gsLst>
                    <a:gs pos="1250">
                      <a:srgbClr val="FFFFFF"/>
                    </a:gs>
                    <a:gs pos="100000">
                      <a:srgbClr val="FFFFFF"/>
                    </a:gs>
                  </a:gsLst>
                  <a:lin ang="5400000" scaled="0"/>
                </a:gradFill>
                <a:effectLst/>
                <a:uLnTx/>
                <a:uFillTx/>
                <a:latin typeface="Segoe UI Light"/>
                <a:ea typeface="+mn-ea"/>
                <a:cs typeface="+mn-cs"/>
              </a:rPr>
              <a:t>i</a:t>
            </a:r>
            <a:r>
              <a:rPr kumimoji="0" lang="en-US" sz="2400" b="0" i="0" u="none" strike="noStrike" kern="1200" cap="none" spc="0" normalizeH="0" baseline="0" noProof="0" dirty="0" smtClean="0">
                <a:ln>
                  <a:noFill/>
                </a:ln>
                <a:gradFill>
                  <a:gsLst>
                    <a:gs pos="1250">
                      <a:srgbClr val="FFFFFF"/>
                    </a:gs>
                    <a:gs pos="100000">
                      <a:srgbClr val="FFFFFF"/>
                    </a:gs>
                  </a:gsLst>
                  <a:lin ang="5400000" scaled="0"/>
                </a:gradFill>
                <a:effectLst/>
                <a:uLnTx/>
                <a:uFillTx/>
                <a:latin typeface="Segoe UI Light"/>
                <a:ea typeface="+mn-ea"/>
                <a:cs typeface="+mn-cs"/>
              </a:rPr>
              <a:t> represents all relevant information from the beginning of the sentence to this position</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smtClean="0">
                <a:ln>
                  <a:noFill/>
                </a:ln>
                <a:gradFill>
                  <a:gsLst>
                    <a:gs pos="1250">
                      <a:srgbClr val="FFFFFF"/>
                    </a:gs>
                    <a:gs pos="100000">
                      <a:srgbClr val="FFFFFF"/>
                    </a:gs>
                  </a:gsLst>
                  <a:lin ang="5400000" scaled="0"/>
                </a:gradFill>
                <a:effectLst/>
                <a:uLnTx/>
                <a:uFillTx/>
                <a:latin typeface="Segoe UI Light"/>
                <a:ea typeface="+mn-ea"/>
                <a:cs typeface="+mn-cs"/>
              </a:rPr>
              <a:t>Final hidden state is the feature vector for the sentence</a:t>
            </a:r>
            <a:endParaRPr kumimoji="0" lang="en-US" sz="24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endParaRPr>
          </a:p>
        </p:txBody>
      </p:sp>
      <p:sp>
        <p:nvSpPr>
          <p:cNvPr id="16" name="Rectangle 15"/>
          <p:cNvSpPr/>
          <p:nvPr/>
        </p:nvSpPr>
        <p:spPr bwMode="auto">
          <a:xfrm>
            <a:off x="5913437" y="2077228"/>
            <a:ext cx="381000" cy="880800"/>
          </a:xfrm>
          <a:prstGeom prst="rect">
            <a:avLst/>
          </a:prstGeom>
          <a:solidFill>
            <a:schemeClr val="accent1">
              <a:alpha val="21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17" name="Picture 16"/>
          <p:cNvPicPr>
            <a:picLocks noChangeAspect="1"/>
          </p:cNvPicPr>
          <p:nvPr/>
        </p:nvPicPr>
        <p:blipFill>
          <a:blip r:embed="rId5"/>
          <a:stretch>
            <a:fillRect/>
          </a:stretch>
        </p:blipFill>
        <p:spPr>
          <a:xfrm>
            <a:off x="1798637" y="2412460"/>
            <a:ext cx="381000" cy="304800"/>
          </a:xfrm>
          <a:prstGeom prst="rect">
            <a:avLst/>
          </a:prstGeom>
        </p:spPr>
      </p:pic>
      <p:pic>
        <p:nvPicPr>
          <p:cNvPr id="18" name="Picture 17"/>
          <p:cNvPicPr>
            <a:picLocks noChangeAspect="1"/>
          </p:cNvPicPr>
          <p:nvPr/>
        </p:nvPicPr>
        <p:blipFill>
          <a:blip r:embed="rId5"/>
          <a:stretch>
            <a:fillRect/>
          </a:stretch>
        </p:blipFill>
        <p:spPr>
          <a:xfrm>
            <a:off x="2615398" y="2421881"/>
            <a:ext cx="250039" cy="304800"/>
          </a:xfrm>
          <a:prstGeom prst="rect">
            <a:avLst/>
          </a:prstGeom>
        </p:spPr>
      </p:pic>
      <p:pic>
        <p:nvPicPr>
          <p:cNvPr id="19" name="Picture 18"/>
          <p:cNvPicPr>
            <a:picLocks noChangeAspect="1"/>
          </p:cNvPicPr>
          <p:nvPr/>
        </p:nvPicPr>
        <p:blipFill>
          <a:blip r:embed="rId5"/>
          <a:stretch>
            <a:fillRect/>
          </a:stretch>
        </p:blipFill>
        <p:spPr>
          <a:xfrm>
            <a:off x="3246435" y="2421881"/>
            <a:ext cx="207161" cy="304800"/>
          </a:xfrm>
          <a:prstGeom prst="rect">
            <a:avLst/>
          </a:prstGeom>
        </p:spPr>
      </p:pic>
      <p:pic>
        <p:nvPicPr>
          <p:cNvPr id="20" name="Picture 19"/>
          <p:cNvPicPr>
            <a:picLocks noChangeAspect="1"/>
          </p:cNvPicPr>
          <p:nvPr/>
        </p:nvPicPr>
        <p:blipFill>
          <a:blip r:embed="rId5"/>
          <a:stretch>
            <a:fillRect/>
          </a:stretch>
        </p:blipFill>
        <p:spPr>
          <a:xfrm>
            <a:off x="3758397" y="2421881"/>
            <a:ext cx="250040" cy="304800"/>
          </a:xfrm>
          <a:prstGeom prst="rect">
            <a:avLst/>
          </a:prstGeom>
        </p:spPr>
      </p:pic>
      <p:pic>
        <p:nvPicPr>
          <p:cNvPr id="21" name="Picture 20"/>
          <p:cNvPicPr>
            <a:picLocks noChangeAspect="1"/>
          </p:cNvPicPr>
          <p:nvPr/>
        </p:nvPicPr>
        <p:blipFill>
          <a:blip r:embed="rId5"/>
          <a:stretch>
            <a:fillRect/>
          </a:stretch>
        </p:blipFill>
        <p:spPr>
          <a:xfrm>
            <a:off x="4340994" y="2444345"/>
            <a:ext cx="200843" cy="304800"/>
          </a:xfrm>
          <a:prstGeom prst="rect">
            <a:avLst/>
          </a:prstGeom>
        </p:spPr>
      </p:pic>
      <p:pic>
        <p:nvPicPr>
          <p:cNvPr id="22" name="Picture 21"/>
          <p:cNvPicPr>
            <a:picLocks noChangeAspect="1"/>
          </p:cNvPicPr>
          <p:nvPr/>
        </p:nvPicPr>
        <p:blipFill>
          <a:blip r:embed="rId5"/>
          <a:stretch>
            <a:fillRect/>
          </a:stretch>
        </p:blipFill>
        <p:spPr>
          <a:xfrm>
            <a:off x="4795413" y="2447077"/>
            <a:ext cx="200843" cy="304800"/>
          </a:xfrm>
          <a:prstGeom prst="rect">
            <a:avLst/>
          </a:prstGeom>
        </p:spPr>
      </p:pic>
      <p:pic>
        <p:nvPicPr>
          <p:cNvPr id="23" name="Picture 22"/>
          <p:cNvPicPr>
            <a:picLocks noChangeAspect="1"/>
          </p:cNvPicPr>
          <p:nvPr/>
        </p:nvPicPr>
        <p:blipFill>
          <a:blip r:embed="rId5"/>
          <a:stretch>
            <a:fillRect/>
          </a:stretch>
        </p:blipFill>
        <p:spPr>
          <a:xfrm>
            <a:off x="5334529" y="2444345"/>
            <a:ext cx="200843" cy="304800"/>
          </a:xfrm>
          <a:prstGeom prst="rect">
            <a:avLst/>
          </a:prstGeom>
        </p:spPr>
      </p:pic>
      <p:pic>
        <p:nvPicPr>
          <p:cNvPr id="24" name="Picture 23"/>
          <p:cNvPicPr>
            <a:picLocks noChangeAspect="1"/>
          </p:cNvPicPr>
          <p:nvPr/>
        </p:nvPicPr>
        <p:blipFill>
          <a:blip r:embed="rId5"/>
          <a:stretch>
            <a:fillRect/>
          </a:stretch>
        </p:blipFill>
        <p:spPr>
          <a:xfrm>
            <a:off x="5791575" y="2424613"/>
            <a:ext cx="121861" cy="304800"/>
          </a:xfrm>
          <a:prstGeom prst="rect">
            <a:avLst/>
          </a:prstGeom>
        </p:spPr>
      </p:pic>
      <p:sp>
        <p:nvSpPr>
          <p:cNvPr id="25" name="TextBox 24"/>
          <p:cNvSpPr txBox="1"/>
          <p:nvPr/>
        </p:nvSpPr>
        <p:spPr>
          <a:xfrm>
            <a:off x="5139858" y="1245846"/>
            <a:ext cx="2309158" cy="5447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Logistic Regression</a:t>
            </a:r>
          </a:p>
        </p:txBody>
      </p:sp>
      <p:cxnSp>
        <p:nvCxnSpPr>
          <p:cNvPr id="27" name="Straight Arrow Connector 26"/>
          <p:cNvCxnSpPr>
            <a:stCxn id="16" idx="0"/>
          </p:cNvCxnSpPr>
          <p:nvPr/>
        </p:nvCxnSpPr>
        <p:spPr>
          <a:xfrm flipV="1">
            <a:off x="6103937" y="1695892"/>
            <a:ext cx="0" cy="38133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8749"/>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Computing hidden vectors</a:t>
            </a:r>
            <a:endParaRPr lang="en-US" dirty="0"/>
          </a:p>
        </p:txBody>
      </p:sp>
      <p:pic>
        <p:nvPicPr>
          <p:cNvPr id="4" name="Picture 3"/>
          <p:cNvPicPr>
            <a:picLocks noChangeAspect="1"/>
          </p:cNvPicPr>
          <p:nvPr/>
        </p:nvPicPr>
        <p:blipFill>
          <a:blip r:embed="rId2"/>
          <a:stretch>
            <a:fillRect/>
          </a:stretch>
        </p:blipFill>
        <p:spPr>
          <a:xfrm>
            <a:off x="808037" y="2201862"/>
            <a:ext cx="3395666" cy="4201514"/>
          </a:xfrm>
          <a:prstGeom prst="rect">
            <a:avLst/>
          </a:prstGeom>
        </p:spPr>
      </p:pic>
      <p:pic>
        <p:nvPicPr>
          <p:cNvPr id="5" name="Picture 4"/>
          <p:cNvPicPr>
            <a:picLocks noChangeAspect="1"/>
          </p:cNvPicPr>
          <p:nvPr/>
        </p:nvPicPr>
        <p:blipFill>
          <a:blip r:embed="rId3"/>
          <a:stretch>
            <a:fillRect/>
          </a:stretch>
        </p:blipFill>
        <p:spPr>
          <a:xfrm>
            <a:off x="1798638" y="1744662"/>
            <a:ext cx="2405066" cy="1143000"/>
          </a:xfrm>
          <a:prstGeom prst="rect">
            <a:avLst/>
          </a:prstGeom>
        </p:spPr>
      </p:pic>
      <p:sp>
        <p:nvSpPr>
          <p:cNvPr id="6" name="Rectangle 5"/>
          <p:cNvSpPr/>
          <p:nvPr/>
        </p:nvSpPr>
        <p:spPr bwMode="auto">
          <a:xfrm>
            <a:off x="807551" y="1744662"/>
            <a:ext cx="991086" cy="457200"/>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7" name="Picture 6"/>
          <p:cNvPicPr>
            <a:picLocks noChangeAspect="1"/>
          </p:cNvPicPr>
          <p:nvPr/>
        </p:nvPicPr>
        <p:blipFill>
          <a:blip r:embed="rId4"/>
          <a:stretch>
            <a:fillRect/>
          </a:stretch>
        </p:blipFill>
        <p:spPr>
          <a:xfrm>
            <a:off x="2408237" y="2234029"/>
            <a:ext cx="381000" cy="304800"/>
          </a:xfrm>
          <a:prstGeom prst="rect">
            <a:avLst/>
          </a:prstGeom>
        </p:spPr>
      </p:pic>
      <p:pic>
        <p:nvPicPr>
          <p:cNvPr id="8" name="Picture 7"/>
          <p:cNvPicPr>
            <a:picLocks noChangeAspect="1"/>
          </p:cNvPicPr>
          <p:nvPr/>
        </p:nvPicPr>
        <p:blipFill>
          <a:blip r:embed="rId4"/>
          <a:stretch>
            <a:fillRect/>
          </a:stretch>
        </p:blipFill>
        <p:spPr>
          <a:xfrm>
            <a:off x="3398838" y="2234029"/>
            <a:ext cx="381000" cy="304800"/>
          </a:xfrm>
          <a:prstGeom prst="rect">
            <a:avLst/>
          </a:prstGeom>
        </p:spPr>
      </p:pic>
      <mc:AlternateContent xmlns:mc="http://schemas.openxmlformats.org/markup-compatibility/2006" xmlns:a14="http://schemas.microsoft.com/office/drawing/2010/main">
        <mc:Choice Requires="a14">
          <p:sp>
            <p:nvSpPr>
              <p:cNvPr id="9" name="Text Placeholder 1"/>
              <p:cNvSpPr txBox="1">
                <a:spLocks/>
              </p:cNvSpPr>
              <p:nvPr/>
            </p:nvSpPr>
            <p:spPr>
              <a:xfrm>
                <a:off x="4783941" y="1516062"/>
                <a:ext cx="6664822" cy="359790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smtClean="0">
                    <a:ln>
                      <a:noFill/>
                    </a:ln>
                    <a:gradFill>
                      <a:gsLst>
                        <a:gs pos="1250">
                          <a:srgbClr val="FFFFFF"/>
                        </a:gs>
                        <a:gs pos="100000">
                          <a:srgbClr val="FFFFFF"/>
                        </a:gs>
                      </a:gsLst>
                      <a:lin ang="5400000" scaled="0"/>
                    </a:gradFill>
                    <a:effectLst/>
                    <a:uLnTx/>
                    <a:uFillTx/>
                    <a:latin typeface="Segoe UI Light"/>
                    <a:ea typeface="+mn-ea"/>
                    <a:cs typeface="+mn-cs"/>
                  </a:rPr>
                  <a:t>Basic RNN hidden state computation</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14:m>
                  <m:oMath xmlns:m="http://schemas.openxmlformats.org/officeDocument/2006/math">
                    <m:sSub>
                      <m:sSubPr>
                        <m:ctrlP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t>𝑧</m:t>
                        </m:r>
                      </m:e>
                      <m:sub>
                        <m: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t>𝑡</m:t>
                        </m:r>
                      </m:sub>
                    </m:sSub>
                    <m: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t>𝑈</m:t>
                    </m:r>
                    <m:sSub>
                      <m:sSubPr>
                        <m:ctrlP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t>𝑠</m:t>
                        </m:r>
                      </m:e>
                      <m:sub>
                        <m: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t>𝑡</m:t>
                        </m:r>
                      </m:sub>
                    </m:sSub>
                    <m: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t>𝑊</m:t>
                    </m:r>
                    <m:sSub>
                      <m:sSubPr>
                        <m:ctrlP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t>h</m:t>
                        </m:r>
                      </m:e>
                      <m:sub>
                        <m: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t>𝑡</m:t>
                        </m:r>
                        <m: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t>−1</m:t>
                        </m:r>
                      </m:sub>
                    </m:sSub>
                  </m:oMath>
                </a14:m>
                <a:endParaRPr kumimoji="0" lang="en-US" sz="2000" b="0" i="0" u="none" strike="noStrike" kern="1200" cap="none" spc="0" normalizeH="0" baseline="0" noProof="0" dirty="0" smtClean="0">
                  <a:ln>
                    <a:noFill/>
                  </a:ln>
                  <a:gradFill>
                    <a:gsLst>
                      <a:gs pos="1250">
                        <a:srgbClr val="FFFFFF"/>
                      </a:gs>
                      <a:gs pos="100000">
                        <a:srgbClr val="FFFFFF"/>
                      </a:gs>
                    </a:gsLst>
                    <a:lin ang="5400000" scaled="0"/>
                  </a:gradFill>
                  <a:effectLst/>
                  <a:uLnTx/>
                  <a:uFillTx/>
                  <a:latin typeface="Segoe UI"/>
                  <a:ea typeface="+mn-ea"/>
                  <a:cs typeface="+mn-cs"/>
                </a:endParaRP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14:m>
                  <m:oMath xmlns:m="http://schemas.openxmlformats.org/officeDocument/2006/math">
                    <m:sSub>
                      <m:sSubPr>
                        <m:ctrlP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t>h</m:t>
                        </m:r>
                      </m:e>
                      <m:sub>
                        <m: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t>𝑡</m:t>
                        </m:r>
                      </m:sub>
                    </m:sSub>
                    <m: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t>𝜎</m:t>
                    </m:r>
                    <m: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t>(</m:t>
                    </m:r>
                    <m:sSub>
                      <m:sSubPr>
                        <m:ctrlP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t>𝑧</m:t>
                        </m:r>
                      </m:e>
                      <m:sub>
                        <m: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t>𝑡</m:t>
                        </m:r>
                      </m:sub>
                    </m:sSub>
                    <m:r>
                      <a:rPr kumimoji="0" lang="en-US" sz="2000" b="0" i="1" u="none" strike="noStrike" kern="1200" cap="none" spc="0" normalizeH="0" baseline="0" noProof="0" smtClean="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t>)</m:t>
                    </m:r>
                  </m:oMath>
                </a14:m>
                <a:r>
                  <a:rPr kumimoji="0" lang="en-US" sz="2000" b="0" i="0" u="none" strike="noStrike" kern="1200" cap="none" spc="0" normalizeH="0" baseline="0" noProof="0" dirty="0" smtClean="0">
                    <a:ln>
                      <a:noFill/>
                    </a:ln>
                    <a:gradFill>
                      <a:gsLst>
                        <a:gs pos="1250">
                          <a:srgbClr val="FFFFFF"/>
                        </a:gs>
                        <a:gs pos="100000">
                          <a:srgbClr val="FFFFFF"/>
                        </a:gs>
                      </a:gsLst>
                      <a:lin ang="5400000" scaled="0"/>
                    </a:gradFill>
                    <a:effectLst/>
                    <a:uLnTx/>
                    <a:uFillTx/>
                    <a:latin typeface="Segoe UI"/>
                    <a:ea typeface="+mn-ea"/>
                    <a:cs typeface="+mn-cs"/>
                  </a:rPr>
                  <a:t>  </a:t>
                </a:r>
                <a14:m>
                  <m:oMath xmlns:m="http://schemas.openxmlformats.org/officeDocument/2006/math">
                    <m:r>
                      <a:rPr kumimoji="0" lang="en-US" sz="2000" b="0" i="1" u="none" strike="noStrike" kern="1200" cap="none" spc="0" normalizeH="0" baseline="0" noProof="0">
                        <a:ln>
                          <a:noFill/>
                        </a:ln>
                        <a:gradFill>
                          <a:gsLst>
                            <a:gs pos="1250">
                              <a:srgbClr val="FFFFFF"/>
                            </a:gs>
                            <a:gs pos="100000">
                              <a:srgbClr val="FFFFFF"/>
                            </a:gs>
                          </a:gsLst>
                          <a:lin ang="5400000" scaled="0"/>
                        </a:gradFill>
                        <a:effectLst/>
                        <a:uLnTx/>
                        <a:uFillTx/>
                        <a:latin typeface="Cambria Math" panose="02040503050406030204" pitchFamily="18" charset="0"/>
                        <a:ea typeface="+mn-ea"/>
                        <a:cs typeface="+mn-cs"/>
                      </a:rPr>
                      <m:t>𝜎</m:t>
                    </m:r>
                  </m:oMath>
                </a14:m>
                <a:r>
                  <a:rPr kumimoji="0" lang="en-US" sz="2000" b="0" i="0" u="none" strike="noStrike" kern="1200" cap="none" spc="0" normalizeH="0" baseline="0" noProof="0" dirty="0" smtClean="0">
                    <a:ln>
                      <a:noFill/>
                    </a:ln>
                    <a:gradFill>
                      <a:gsLst>
                        <a:gs pos="1250">
                          <a:srgbClr val="FFFFFF"/>
                        </a:gs>
                        <a:gs pos="100000">
                          <a:srgbClr val="FFFFFF"/>
                        </a:gs>
                      </a:gsLst>
                      <a:lin ang="5400000" scaled="0"/>
                    </a:gradFill>
                    <a:effectLst/>
                    <a:uLnTx/>
                    <a:uFillTx/>
                    <a:latin typeface="Segoe UI"/>
                    <a:ea typeface="+mn-ea"/>
                    <a:cs typeface="+mn-cs"/>
                  </a:rPr>
                  <a:t> – logistic or other non-linearity</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smtClean="0">
                    <a:ln>
                      <a:noFill/>
                    </a:ln>
                    <a:gradFill>
                      <a:gsLst>
                        <a:gs pos="1250">
                          <a:srgbClr val="FFFFFF"/>
                        </a:gs>
                        <a:gs pos="100000">
                          <a:srgbClr val="FFFFFF"/>
                        </a:gs>
                      </a:gsLst>
                      <a:lin ang="5400000" scaled="0"/>
                    </a:gradFill>
                    <a:effectLst/>
                    <a:uLnTx/>
                    <a:uFillTx/>
                    <a:latin typeface="Segoe UI Light"/>
                    <a:ea typeface="+mn-ea"/>
                    <a:cs typeface="+mn-cs"/>
                  </a:rPr>
                  <a:t>We hope hidden state will capture all relevant information</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000" b="0" i="0" u="none" strike="noStrike" kern="1200" cap="none" spc="0" normalizeH="0" baseline="0" noProof="0" dirty="0" smtClean="0">
                    <a:ln>
                      <a:noFill/>
                    </a:ln>
                    <a:gradFill>
                      <a:gsLst>
                        <a:gs pos="1250">
                          <a:srgbClr val="FFFFFF"/>
                        </a:gs>
                        <a:gs pos="100000">
                          <a:srgbClr val="FFFFFF"/>
                        </a:gs>
                      </a:gsLst>
                      <a:lin ang="5400000" scaled="0"/>
                    </a:gradFill>
                    <a:effectLst/>
                    <a:uLnTx/>
                    <a:uFillTx/>
                    <a:latin typeface="Segoe UI"/>
                    <a:ea typeface="+mn-ea"/>
                    <a:cs typeface="+mn-cs"/>
                  </a:rPr>
                  <a:t>In practice, vanishing/exploding gradient problems</a:t>
                </a:r>
                <a:endParaRPr kumimoji="0" lang="en-US" sz="20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a:ea typeface="+mn-ea"/>
                  <a:cs typeface="+mn-cs"/>
                </a:endParaRP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smtClean="0">
                    <a:ln>
                      <a:noFill/>
                    </a:ln>
                    <a:gradFill>
                      <a:gsLst>
                        <a:gs pos="1250">
                          <a:srgbClr val="FFFFFF"/>
                        </a:gs>
                        <a:gs pos="100000">
                          <a:srgbClr val="FFFFFF"/>
                        </a:gs>
                      </a:gsLst>
                      <a:lin ang="5400000" scaled="0"/>
                    </a:gradFill>
                    <a:effectLst/>
                    <a:uLnTx/>
                    <a:uFillTx/>
                    <a:latin typeface="Segoe UI Light"/>
                    <a:ea typeface="+mn-ea"/>
                    <a:cs typeface="+mn-cs"/>
                  </a:rPr>
                  <a:t>Solution</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000" b="0" i="0" u="none" strike="noStrike" kern="1200" cap="none" spc="0" normalizeH="0" baseline="0" noProof="0" dirty="0" smtClean="0">
                    <a:ln>
                      <a:noFill/>
                    </a:ln>
                    <a:gradFill>
                      <a:gsLst>
                        <a:gs pos="1250">
                          <a:srgbClr val="FFFFFF"/>
                        </a:gs>
                        <a:gs pos="100000">
                          <a:srgbClr val="FFFFFF"/>
                        </a:gs>
                      </a:gsLst>
                      <a:lin ang="5400000" scaled="0"/>
                    </a:gradFill>
                    <a:effectLst/>
                    <a:uLnTx/>
                    <a:uFillTx/>
                    <a:latin typeface="Segoe UI"/>
                    <a:ea typeface="+mn-ea"/>
                    <a:cs typeface="+mn-cs"/>
                  </a:rPr>
                  <a:t>Model explicit “memory” dynamic to encourage persistence of information</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000" b="0" i="0" u="none" strike="noStrike" kern="1200" cap="none" spc="0" normalizeH="0" baseline="0" noProof="0" dirty="0" smtClean="0">
                    <a:ln>
                      <a:noFill/>
                    </a:ln>
                    <a:gradFill>
                      <a:gsLst>
                        <a:gs pos="1250">
                          <a:srgbClr val="FFFFFF"/>
                        </a:gs>
                        <a:gs pos="100000">
                          <a:srgbClr val="FFFFFF"/>
                        </a:gs>
                      </a:gsLst>
                      <a:lin ang="5400000" scaled="0"/>
                    </a:gradFill>
                    <a:effectLst/>
                    <a:uLnTx/>
                    <a:uFillTx/>
                    <a:latin typeface="Segoe UI"/>
                    <a:ea typeface="+mn-ea"/>
                    <a:cs typeface="+mn-cs"/>
                  </a:rPr>
                  <a:t>A long-short-term memory cell (LSTM)</a:t>
                </a:r>
              </a:p>
            </p:txBody>
          </p:sp>
        </mc:Choice>
        <mc:Fallback xmlns="">
          <p:sp>
            <p:nvSpPr>
              <p:cNvPr id="9" name="Text Placeholder 1"/>
              <p:cNvSpPr txBox="1">
                <a:spLocks noRot="1" noChangeAspect="1" noMove="1" noResize="1" noEditPoints="1" noAdjustHandles="1" noChangeArrowheads="1" noChangeShapeType="1" noTextEdit="1"/>
              </p:cNvSpPr>
              <p:nvPr/>
            </p:nvSpPr>
            <p:spPr>
              <a:xfrm>
                <a:off x="4783941" y="1516062"/>
                <a:ext cx="6664822" cy="3597908"/>
              </a:xfrm>
              <a:prstGeom prst="rect">
                <a:avLst/>
              </a:prstGeom>
              <a:blipFill>
                <a:blip r:embed="rId5"/>
                <a:stretch>
                  <a:fillRect/>
                </a:stretch>
              </a:blipFill>
            </p:spPr>
            <p:txBody>
              <a:bodyPr/>
              <a:lstStyle/>
              <a:p>
                <a:r>
                  <a:rPr lang="en-US">
                    <a:noFill/>
                  </a:rPr>
                  <a:t> </a:t>
                </a:r>
              </a:p>
            </p:txBody>
          </p:sp>
        </mc:Fallback>
      </mc:AlternateContent>
      <p:pic>
        <p:nvPicPr>
          <p:cNvPr id="10" name="Picture 9"/>
          <p:cNvPicPr>
            <a:picLocks noChangeAspect="1"/>
          </p:cNvPicPr>
          <p:nvPr/>
        </p:nvPicPr>
        <p:blipFill>
          <a:blip r:embed="rId6"/>
          <a:stretch>
            <a:fillRect/>
          </a:stretch>
        </p:blipFill>
        <p:spPr>
          <a:xfrm>
            <a:off x="5380037" y="5113970"/>
            <a:ext cx="2667000" cy="1749628"/>
          </a:xfrm>
          <a:prstGeom prst="rect">
            <a:avLst/>
          </a:prstGeom>
        </p:spPr>
      </p:pic>
      <p:pic>
        <p:nvPicPr>
          <p:cNvPr id="11" name="Picture 10"/>
          <p:cNvPicPr>
            <a:picLocks noChangeAspect="1"/>
          </p:cNvPicPr>
          <p:nvPr/>
        </p:nvPicPr>
        <p:blipFill>
          <a:blip r:embed="rId7"/>
          <a:stretch>
            <a:fillRect/>
          </a:stretch>
        </p:blipFill>
        <p:spPr>
          <a:xfrm>
            <a:off x="8580438" y="5180177"/>
            <a:ext cx="2971800" cy="1583692"/>
          </a:xfrm>
          <a:prstGeom prst="rect">
            <a:avLst/>
          </a:prstGeom>
        </p:spPr>
      </p:pic>
    </p:spTree>
    <p:extLst>
      <p:ext uri="{BB962C8B-B14F-4D97-AF65-F5344CB8AC3E}">
        <p14:creationId xmlns:p14="http://schemas.microsoft.com/office/powerpoint/2010/main" val="870262766"/>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12282" y="211373"/>
            <a:ext cx="6236326" cy="1032270"/>
          </a:xfrm>
        </p:spPr>
        <p:txBody>
          <a:bodyPr/>
          <a:lstStyle/>
          <a:p>
            <a:r>
              <a:rPr lang="en-US" sz="6120" dirty="0"/>
              <a:t>Agenda</a:t>
            </a:r>
          </a:p>
        </p:txBody>
      </p:sp>
      <p:sp>
        <p:nvSpPr>
          <p:cNvPr id="6" name="Content Placeholder 5"/>
          <p:cNvSpPr>
            <a:spLocks noGrp="1"/>
          </p:cNvSpPr>
          <p:nvPr>
            <p:ph sz="quarter" idx="14"/>
          </p:nvPr>
        </p:nvSpPr>
        <p:spPr>
          <a:xfrm>
            <a:off x="960437" y="1058862"/>
            <a:ext cx="11113239" cy="6463308"/>
          </a:xfrm>
        </p:spPr>
        <p:txBody>
          <a:bodyPr/>
          <a:lstStyle/>
          <a:p>
            <a:r>
              <a:rPr lang="en-US" sz="2800" dirty="0">
                <a:solidFill>
                  <a:schemeClr val="tx2"/>
                </a:solidFill>
              </a:rPr>
              <a:t>From text documents to feature </a:t>
            </a:r>
            <a:r>
              <a:rPr lang="en-US" sz="2800" dirty="0" smtClean="0">
                <a:solidFill>
                  <a:schemeClr val="tx2"/>
                </a:solidFill>
              </a:rPr>
              <a:t>vectors</a:t>
            </a:r>
            <a:endParaRPr lang="en-US" dirty="0" smtClean="0">
              <a:solidFill>
                <a:schemeClr val="tx2"/>
              </a:solidFill>
            </a:endParaRPr>
          </a:p>
          <a:p>
            <a:pPr lvl="1"/>
            <a:r>
              <a:rPr lang="en-US" dirty="0" smtClean="0">
                <a:solidFill>
                  <a:schemeClr val="tx2"/>
                </a:solidFill>
              </a:rPr>
              <a:t>Word </a:t>
            </a:r>
            <a:r>
              <a:rPr lang="en-US" dirty="0">
                <a:solidFill>
                  <a:schemeClr val="tx2"/>
                </a:solidFill>
              </a:rPr>
              <a:t>tokens and normalization</a:t>
            </a:r>
          </a:p>
          <a:p>
            <a:pPr lvl="1"/>
            <a:r>
              <a:rPr lang="en-US" dirty="0">
                <a:solidFill>
                  <a:schemeClr val="tx2"/>
                </a:solidFill>
              </a:rPr>
              <a:t>Stemming/lemmatization and base forms</a:t>
            </a:r>
          </a:p>
          <a:p>
            <a:pPr lvl="1"/>
            <a:r>
              <a:rPr lang="en-US" dirty="0" smtClean="0">
                <a:solidFill>
                  <a:schemeClr val="tx2"/>
                </a:solidFill>
              </a:rPr>
              <a:t>Similar words</a:t>
            </a:r>
          </a:p>
          <a:p>
            <a:pPr lvl="1"/>
            <a:r>
              <a:rPr lang="en-US" dirty="0">
                <a:solidFill>
                  <a:schemeClr val="tx2"/>
                </a:solidFill>
              </a:rPr>
              <a:t>Beyond bag-of words</a:t>
            </a:r>
          </a:p>
          <a:p>
            <a:pPr marL="0" indent="0">
              <a:buNone/>
            </a:pPr>
            <a:endParaRPr lang="en-US" sz="2800" dirty="0" smtClean="0"/>
          </a:p>
          <a:p>
            <a:r>
              <a:rPr lang="en-US" sz="2800" dirty="0" smtClean="0">
                <a:solidFill>
                  <a:schemeClr val="tx2"/>
                </a:solidFill>
              </a:rPr>
              <a:t>Let </a:t>
            </a:r>
            <a:r>
              <a:rPr lang="en-US" sz="2800" dirty="0">
                <a:solidFill>
                  <a:schemeClr val="tx2"/>
                </a:solidFill>
              </a:rPr>
              <a:t>the model learn the feature vectors</a:t>
            </a:r>
          </a:p>
          <a:p>
            <a:pPr lvl="1"/>
            <a:r>
              <a:rPr lang="en-US" dirty="0">
                <a:solidFill>
                  <a:schemeClr val="tx2"/>
                </a:solidFill>
              </a:rPr>
              <a:t>From indicators to continuous representations </a:t>
            </a:r>
          </a:p>
          <a:p>
            <a:pPr lvl="1"/>
            <a:r>
              <a:rPr lang="en-US" dirty="0">
                <a:solidFill>
                  <a:schemeClr val="tx2"/>
                </a:solidFill>
              </a:rPr>
              <a:t>Convolutional neural networks for </a:t>
            </a:r>
            <a:r>
              <a:rPr lang="en-US" dirty="0" smtClean="0">
                <a:solidFill>
                  <a:schemeClr val="tx2"/>
                </a:solidFill>
              </a:rPr>
              <a:t>text</a:t>
            </a:r>
          </a:p>
          <a:p>
            <a:pPr lvl="1"/>
            <a:r>
              <a:rPr lang="en-US" dirty="0" smtClean="0">
                <a:solidFill>
                  <a:schemeClr val="tx2"/>
                </a:solidFill>
              </a:rPr>
              <a:t>Recurrent neural networks for text</a:t>
            </a:r>
          </a:p>
          <a:p>
            <a:pPr lvl="1"/>
            <a:r>
              <a:rPr lang="en-US" sz="2800" b="1" dirty="0" smtClean="0"/>
              <a:t>Training neural networks with CNTK</a:t>
            </a:r>
          </a:p>
          <a:p>
            <a:pPr lvl="1"/>
            <a:endParaRPr lang="en-US" dirty="0" smtClean="0"/>
          </a:p>
          <a:p>
            <a:r>
              <a:rPr lang="en-US" sz="2800" dirty="0" smtClean="0"/>
              <a:t>A brief glance at other text processing applications</a:t>
            </a:r>
            <a:endParaRPr lang="en-US" sz="2800" dirty="0"/>
          </a:p>
          <a:p>
            <a:endParaRPr lang="en-US" sz="4400" dirty="0"/>
          </a:p>
        </p:txBody>
      </p:sp>
    </p:spTree>
    <p:extLst>
      <p:ext uri="{BB962C8B-B14F-4D97-AF65-F5344CB8AC3E}">
        <p14:creationId xmlns:p14="http://schemas.microsoft.com/office/powerpoint/2010/main" val="3292573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12281" y="211373"/>
            <a:ext cx="8596755" cy="1879874"/>
          </a:xfrm>
        </p:spPr>
        <p:txBody>
          <a:bodyPr/>
          <a:lstStyle/>
          <a:p>
            <a:r>
              <a:rPr lang="en-US" sz="6120" dirty="0" smtClean="0"/>
              <a:t>Training neural networks</a:t>
            </a:r>
            <a:endParaRPr lang="en-US" sz="6120" dirty="0"/>
          </a:p>
        </p:txBody>
      </p:sp>
      <p:sp>
        <p:nvSpPr>
          <p:cNvPr id="6" name="Content Placeholder 5"/>
          <p:cNvSpPr>
            <a:spLocks noGrp="1"/>
          </p:cNvSpPr>
          <p:nvPr>
            <p:ph sz="quarter" idx="14"/>
          </p:nvPr>
        </p:nvSpPr>
        <p:spPr>
          <a:xfrm>
            <a:off x="731837" y="1592262"/>
            <a:ext cx="11113239" cy="3038279"/>
          </a:xfrm>
        </p:spPr>
        <p:txBody>
          <a:bodyPr/>
          <a:lstStyle/>
          <a:p>
            <a:r>
              <a:rPr lang="en-US" sz="4400" dirty="0" smtClean="0"/>
              <a:t>A brief introduction to CNTK</a:t>
            </a:r>
          </a:p>
          <a:p>
            <a:r>
              <a:rPr lang="en-US" sz="4400" dirty="0" smtClean="0"/>
              <a:t>A hands-on experiment on Question Classification using CNTK</a:t>
            </a:r>
            <a:endParaRPr lang="en-US" sz="4400" dirty="0"/>
          </a:p>
        </p:txBody>
      </p:sp>
    </p:spTree>
    <p:extLst>
      <p:ext uri="{BB962C8B-B14F-4D97-AF65-F5344CB8AC3E}">
        <p14:creationId xmlns:p14="http://schemas.microsoft.com/office/powerpoint/2010/main" val="273512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CNTK: deep learning framework</a:t>
            </a:r>
            <a:endParaRPr lang="en-US" sz="6600" dirty="0"/>
          </a:p>
        </p:txBody>
      </p:sp>
      <p:sp>
        <p:nvSpPr>
          <p:cNvPr id="3" name="TextBox 2"/>
          <p:cNvSpPr txBox="1"/>
          <p:nvPr/>
        </p:nvSpPr>
        <p:spPr>
          <a:xfrm>
            <a:off x="3322637" y="3954462"/>
            <a:ext cx="2579039"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Alexey Kamenev</a:t>
            </a:r>
          </a:p>
        </p:txBody>
      </p:sp>
    </p:spTree>
    <p:extLst>
      <p:ext uri="{BB962C8B-B14F-4D97-AF65-F5344CB8AC3E}">
        <p14:creationId xmlns:p14="http://schemas.microsoft.com/office/powerpoint/2010/main" val="55046665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Reminder: download and unzip code and data</a:t>
            </a:r>
            <a:endParaRPr lang="en-US" dirty="0"/>
          </a:p>
        </p:txBody>
      </p:sp>
      <p:sp>
        <p:nvSpPr>
          <p:cNvPr id="8" name="Rectangle 7"/>
          <p:cNvSpPr/>
          <p:nvPr/>
        </p:nvSpPr>
        <p:spPr>
          <a:xfrm>
            <a:off x="458788" y="3954463"/>
            <a:ext cx="6216650" cy="1384995"/>
          </a:xfrm>
          <a:prstGeom prst="rect">
            <a:avLst/>
          </a:prstGeom>
        </p:spPr>
        <p:txBody>
          <a:bodyPr>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\\kristout-1\MLADS234\</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\\ct01\public\DNN\CNTK</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\\B115FFDTES02\CNTK</a:t>
            </a:r>
          </a:p>
        </p:txBody>
      </p:sp>
    </p:spTree>
    <p:extLst>
      <p:ext uri="{BB962C8B-B14F-4D97-AF65-F5344CB8AC3E}">
        <p14:creationId xmlns:p14="http://schemas.microsoft.com/office/powerpoint/2010/main" val="36207974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CNTK Overview</a:t>
            </a:r>
            <a:endParaRPr lang="en-US" dirty="0"/>
          </a:p>
        </p:txBody>
      </p:sp>
      <p:sp>
        <p:nvSpPr>
          <p:cNvPr id="3" name="Content Placeholder 2"/>
          <p:cNvSpPr>
            <a:spLocks noGrp="1"/>
          </p:cNvSpPr>
          <p:nvPr>
            <p:ph idx="4294967295"/>
          </p:nvPr>
        </p:nvSpPr>
        <p:spPr>
          <a:xfrm>
            <a:off x="274640" y="1212851"/>
            <a:ext cx="11887198" cy="5332411"/>
          </a:xfrm>
        </p:spPr>
        <p:txBody>
          <a:bodyPr>
            <a:noAutofit/>
          </a:bodyPr>
          <a:lstStyle/>
          <a:p>
            <a:pPr lvl="1">
              <a:spcAft>
                <a:spcPts val="600"/>
              </a:spcAft>
            </a:pPr>
            <a:r>
              <a:rPr lang="en-US" sz="2800" dirty="0" smtClean="0"/>
              <a:t>CNTK: Computational Network </a:t>
            </a:r>
            <a:r>
              <a:rPr lang="en-US" sz="2800" dirty="0" err="1" smtClean="0"/>
              <a:t>ToolKit</a:t>
            </a:r>
            <a:endParaRPr lang="en-US" sz="2800" dirty="0" smtClean="0"/>
          </a:p>
          <a:p>
            <a:pPr lvl="2">
              <a:spcAft>
                <a:spcPts val="600"/>
              </a:spcAft>
            </a:pPr>
            <a:r>
              <a:rPr lang="en-US" dirty="0" smtClean="0"/>
              <a:t>Created by MSR </a:t>
            </a:r>
            <a:r>
              <a:rPr lang="en-US" dirty="0"/>
              <a:t>S</a:t>
            </a:r>
            <a:r>
              <a:rPr lang="en-US" dirty="0" smtClean="0"/>
              <a:t>peech researchers several years ago</a:t>
            </a:r>
          </a:p>
          <a:p>
            <a:pPr lvl="1">
              <a:spcAft>
                <a:spcPts val="600"/>
              </a:spcAft>
            </a:pPr>
            <a:r>
              <a:rPr lang="en-US" sz="2800" dirty="0" smtClean="0"/>
              <a:t>Unified framework for building:</a:t>
            </a:r>
          </a:p>
          <a:p>
            <a:pPr lvl="2">
              <a:spcAft>
                <a:spcPts val="600"/>
              </a:spcAft>
            </a:pPr>
            <a:r>
              <a:rPr lang="en-US" dirty="0" smtClean="0"/>
              <a:t>Deep Neural Networks (DNNs)</a:t>
            </a:r>
          </a:p>
          <a:p>
            <a:pPr lvl="2">
              <a:spcAft>
                <a:spcPts val="600"/>
              </a:spcAft>
            </a:pPr>
            <a:r>
              <a:rPr lang="en-US" dirty="0" smtClean="0"/>
              <a:t>Recurrent Neural Networks (RNNs)</a:t>
            </a:r>
          </a:p>
          <a:p>
            <a:pPr lvl="2">
              <a:spcAft>
                <a:spcPts val="600"/>
              </a:spcAft>
            </a:pPr>
            <a:r>
              <a:rPr lang="en-US" dirty="0" smtClean="0"/>
              <a:t>Long Short Term Memory networks (LSTMs)</a:t>
            </a:r>
          </a:p>
          <a:p>
            <a:pPr lvl="2">
              <a:spcAft>
                <a:spcPts val="600"/>
              </a:spcAft>
            </a:pPr>
            <a:r>
              <a:rPr lang="en-US" dirty="0" smtClean="0"/>
              <a:t>Convolutional Neural Networks (CNNs)</a:t>
            </a:r>
          </a:p>
          <a:p>
            <a:pPr lvl="2">
              <a:spcAft>
                <a:spcPts val="600"/>
              </a:spcAft>
            </a:pPr>
            <a:r>
              <a:rPr lang="en-US" dirty="0" smtClean="0"/>
              <a:t>Deep Structured Semantic Models (DSSMs)</a:t>
            </a:r>
          </a:p>
          <a:p>
            <a:pPr lvl="2">
              <a:spcAft>
                <a:spcPts val="600"/>
              </a:spcAft>
            </a:pPr>
            <a:r>
              <a:rPr lang="en-US" dirty="0" smtClean="0"/>
              <a:t>and few other things…</a:t>
            </a:r>
          </a:p>
          <a:p>
            <a:pPr lvl="1">
              <a:spcAft>
                <a:spcPts val="600"/>
              </a:spcAft>
            </a:pPr>
            <a:r>
              <a:rPr lang="en-US" sz="2800" dirty="0" smtClean="0"/>
              <a:t>All types of deep learning applications: speech, vision and text</a:t>
            </a:r>
          </a:p>
          <a:p>
            <a:pPr lvl="1">
              <a:spcAft>
                <a:spcPts val="600"/>
              </a:spcAft>
            </a:pPr>
            <a:endParaRPr lang="en-US" sz="2800" dirty="0"/>
          </a:p>
        </p:txBody>
      </p:sp>
    </p:spTree>
    <p:extLst>
      <p:ext uri="{BB962C8B-B14F-4D97-AF65-F5344CB8AC3E}">
        <p14:creationId xmlns:p14="http://schemas.microsoft.com/office/powerpoint/2010/main" val="3466800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317" y="248681"/>
            <a:ext cx="10724938" cy="1351952"/>
          </a:xfrm>
        </p:spPr>
        <p:txBody>
          <a:bodyPr/>
          <a:lstStyle/>
          <a:p>
            <a:r>
              <a:rPr lang="en-US" dirty="0" smtClean="0"/>
              <a:t>CNTK vs …</a:t>
            </a:r>
            <a:endParaRPr lang="en-US" dirty="0"/>
          </a:p>
        </p:txBody>
      </p:sp>
      <p:graphicFrame>
        <p:nvGraphicFramePr>
          <p:cNvPr id="19" name="Content Placeholder 18"/>
          <p:cNvGraphicFramePr>
            <a:graphicFrameLocks noGrp="1"/>
          </p:cNvGraphicFramePr>
          <p:nvPr>
            <p:ph idx="4294967295"/>
            <p:extLst/>
          </p:nvPr>
        </p:nvGraphicFramePr>
        <p:xfrm>
          <a:off x="61082" y="1294225"/>
          <a:ext cx="6080955" cy="5452874"/>
        </p:xfrm>
        <a:graphic>
          <a:graphicData uri="http://schemas.openxmlformats.org/drawingml/2006/chart">
            <c:chart xmlns:c="http://schemas.openxmlformats.org/drawingml/2006/chart" xmlns:r="http://schemas.openxmlformats.org/officeDocument/2006/relationships" r:id="rId2"/>
          </a:graphicData>
        </a:graphic>
      </p:graphicFrame>
      <p:sp>
        <p:nvSpPr>
          <p:cNvPr id="20" name="TextBox 19"/>
          <p:cNvSpPr txBox="1"/>
          <p:nvPr/>
        </p:nvSpPr>
        <p:spPr>
          <a:xfrm>
            <a:off x="4974631" y="1988919"/>
            <a:ext cx="649388" cy="318286"/>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a:ea typeface="+mn-ea"/>
                <a:cs typeface="+mn-cs"/>
              </a:rPr>
              <a:t>CNTK</a:t>
            </a:r>
          </a:p>
        </p:txBody>
      </p:sp>
      <p:sp>
        <p:nvSpPr>
          <p:cNvPr id="21" name="Right Arrow 20"/>
          <p:cNvSpPr/>
          <p:nvPr/>
        </p:nvSpPr>
        <p:spPr>
          <a:xfrm rot="18974824">
            <a:off x="4839004" y="1327763"/>
            <a:ext cx="751792" cy="166336"/>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7091" y="1970830"/>
            <a:ext cx="5963482" cy="3353268"/>
          </a:xfrm>
          <a:prstGeom prst="rect">
            <a:avLst/>
          </a:prstGeom>
        </p:spPr>
      </p:pic>
    </p:spTree>
    <p:extLst>
      <p:ext uri="{BB962C8B-B14F-4D97-AF65-F5344CB8AC3E}">
        <p14:creationId xmlns:p14="http://schemas.microsoft.com/office/powerpoint/2010/main" val="1455349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P spid="20" grpId="0"/>
      <p:bldP spid="2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CNTK</a:t>
            </a:r>
            <a:endParaRPr lang="en-US" dirty="0"/>
          </a:p>
        </p:txBody>
      </p:sp>
      <p:sp>
        <p:nvSpPr>
          <p:cNvPr id="3" name="Content Placeholder 2"/>
          <p:cNvSpPr>
            <a:spLocks noGrp="1"/>
          </p:cNvSpPr>
          <p:nvPr>
            <p:ph idx="4294967295"/>
          </p:nvPr>
        </p:nvSpPr>
        <p:spPr>
          <a:xfrm>
            <a:off x="274640" y="1212851"/>
            <a:ext cx="11887198" cy="5103811"/>
          </a:xfrm>
        </p:spPr>
        <p:txBody>
          <a:bodyPr>
            <a:normAutofit fontScale="32500" lnSpcReduction="20000"/>
          </a:bodyPr>
          <a:lstStyle/>
          <a:p>
            <a:pPr lvl="1">
              <a:spcAft>
                <a:spcPts val="600"/>
              </a:spcAft>
            </a:pPr>
            <a:r>
              <a:rPr lang="en-US" sz="12800" dirty="0" smtClean="0"/>
              <a:t>Define computation graph </a:t>
            </a:r>
          </a:p>
          <a:p>
            <a:pPr lvl="2">
              <a:spcAft>
                <a:spcPts val="600"/>
              </a:spcAft>
            </a:pPr>
            <a:r>
              <a:rPr lang="en-US" sz="8000" smtClean="0"/>
              <a:t>Feed forward, recurrent and convolutional nets</a:t>
            </a:r>
            <a:endParaRPr lang="en-US" sz="8000" dirty="0" smtClean="0"/>
          </a:p>
          <a:p>
            <a:pPr lvl="1">
              <a:spcAft>
                <a:spcPts val="600"/>
              </a:spcAft>
            </a:pPr>
            <a:r>
              <a:rPr lang="en-US" sz="12800" dirty="0" smtClean="0"/>
              <a:t>Define training parameters:</a:t>
            </a:r>
          </a:p>
          <a:p>
            <a:pPr lvl="2">
              <a:spcAft>
                <a:spcPts val="600"/>
              </a:spcAft>
            </a:pPr>
            <a:r>
              <a:rPr lang="en-US" sz="8000" dirty="0" smtClean="0"/>
              <a:t>Command definitions</a:t>
            </a:r>
          </a:p>
          <a:p>
            <a:pPr lvl="2">
              <a:spcAft>
                <a:spcPts val="600"/>
              </a:spcAft>
            </a:pPr>
            <a:r>
              <a:rPr lang="en-US" sz="8000" dirty="0" smtClean="0"/>
              <a:t>Learner (SGD) parameters</a:t>
            </a:r>
          </a:p>
          <a:p>
            <a:pPr lvl="3">
              <a:spcAft>
                <a:spcPts val="600"/>
              </a:spcAft>
            </a:pPr>
            <a:r>
              <a:rPr lang="en-US" sz="8000" dirty="0" smtClean="0"/>
              <a:t>Adaptive learning algorithms supported (</a:t>
            </a:r>
            <a:r>
              <a:rPr lang="en-US" sz="8000" dirty="0" err="1" smtClean="0"/>
              <a:t>AdaGrad</a:t>
            </a:r>
            <a:r>
              <a:rPr lang="en-US" sz="8000" dirty="0" smtClean="0"/>
              <a:t>, </a:t>
            </a:r>
            <a:r>
              <a:rPr lang="en-US" sz="8000" dirty="0" err="1" smtClean="0"/>
              <a:t>RmsProp</a:t>
            </a:r>
            <a:r>
              <a:rPr lang="en-US" sz="8000" dirty="0" smtClean="0"/>
              <a:t>, </a:t>
            </a:r>
            <a:r>
              <a:rPr lang="en-US" sz="8000" dirty="0" err="1" smtClean="0"/>
              <a:t>FSAdaGrad</a:t>
            </a:r>
            <a:r>
              <a:rPr lang="en-US" sz="8000" dirty="0" smtClean="0"/>
              <a:t>)</a:t>
            </a:r>
          </a:p>
          <a:p>
            <a:pPr lvl="2">
              <a:spcAft>
                <a:spcPts val="600"/>
              </a:spcAft>
            </a:pPr>
            <a:r>
              <a:rPr lang="en-US" sz="8000" dirty="0" smtClean="0"/>
              <a:t>Data reader settings</a:t>
            </a:r>
          </a:p>
          <a:p>
            <a:pPr lvl="1">
              <a:spcAft>
                <a:spcPts val="600"/>
              </a:spcAft>
            </a:pPr>
            <a:r>
              <a:rPr lang="en-US" sz="12800" dirty="0" smtClean="0"/>
              <a:t>Optional: define model transformations</a:t>
            </a:r>
            <a:endParaRPr lang="en-US" sz="12800" dirty="0"/>
          </a:p>
        </p:txBody>
      </p:sp>
    </p:spTree>
    <p:extLst>
      <p:ext uri="{BB962C8B-B14F-4D97-AF65-F5344CB8AC3E}">
        <p14:creationId xmlns:p14="http://schemas.microsoft.com/office/powerpoint/2010/main" val="17151485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NDL example</a:t>
            </a:r>
            <a:endParaRPr lang="en-US" dirty="0"/>
          </a:p>
        </p:txBody>
      </p:sp>
      <p:sp>
        <p:nvSpPr>
          <p:cNvPr id="4" name="TextBox 3"/>
          <p:cNvSpPr txBox="1"/>
          <p:nvPr/>
        </p:nvSpPr>
        <p:spPr>
          <a:xfrm>
            <a:off x="884313" y="2866316"/>
            <a:ext cx="5092839" cy="3936874"/>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input dimension</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FeatDim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784</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label dimension</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LabelDim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10</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features = Input(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FeatDim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tag = feature)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featScale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Const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(0.00390625)</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featScaled</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Scale(</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featScale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features)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labels = Input(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LabelDim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tag = label)</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HiddenDim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200</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h1=</a:t>
            </a:r>
            <a:r>
              <a:rPr kumimoji="0" lang="en-US" sz="1224"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Consolas" panose="020B0609020204030204" pitchFamily="49" charset="0"/>
              </a:rPr>
              <a:t>DNNLayer</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FeatDim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HiddenDim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featScaled</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1)</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ol</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Consolas" panose="020B0609020204030204" pitchFamily="49" charset="0"/>
              </a:rPr>
              <a:t>DNNLastLayer</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labelDim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HiddenDim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h1, 1)</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CE =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CrossEntropyWithSoftmax</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(labels,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ol</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tag = Criteria)</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Err =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ErrorPrediction</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(labels,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ol</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tag =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Eval</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OutputNodes</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ol</a:t>
            </a: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p:txBody>
      </p:sp>
      <p:sp>
        <p:nvSpPr>
          <p:cNvPr id="5" name="TextBox 4"/>
          <p:cNvSpPr txBox="1"/>
          <p:nvPr/>
        </p:nvSpPr>
        <p:spPr>
          <a:xfrm>
            <a:off x="6721020" y="2866316"/>
            <a:ext cx="5118215" cy="3936874"/>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DNNLayer</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outDim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x,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parmScale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W = Parameter(</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outDim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Uniform,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initValueScale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parmScale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b = Parameter(</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outDim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Uniform,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initValueScale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parmScale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t = Times(W, x)</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z = Plus(t, b)</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y = sigmoid(z)</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DNNLastLayer</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LabelDim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hiddenDim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x,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parmScale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W = Parameter(</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LabelDim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hiddenDim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Uniform,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initValueScale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parmScale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b = Parameter(</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LabelDim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Uniform,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initValueScale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parmScale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t = Times(W, x)</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z = Plus(t, b)</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p:txBody>
      </p:sp>
      <p:sp>
        <p:nvSpPr>
          <p:cNvPr id="7" name="TextBox 6"/>
          <p:cNvSpPr txBox="1"/>
          <p:nvPr/>
        </p:nvSpPr>
        <p:spPr>
          <a:xfrm>
            <a:off x="884312" y="2169738"/>
            <a:ext cx="1264116" cy="414353"/>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1200" cap="none" spc="0" normalizeH="0" baseline="0" noProof="0" dirty="0">
                <a:ln>
                  <a:noFill/>
                </a:ln>
                <a:solidFill>
                  <a:srgbClr val="FFFFFF"/>
                </a:solidFill>
                <a:effectLst/>
                <a:uLnTx/>
                <a:uFillTx/>
                <a:latin typeface="Segoe UI"/>
                <a:ea typeface="+mn-ea"/>
                <a:cs typeface="+mn-cs"/>
              </a:rPr>
              <a:t>Main file:</a:t>
            </a:r>
          </a:p>
        </p:txBody>
      </p:sp>
      <p:sp>
        <p:nvSpPr>
          <p:cNvPr id="8" name="TextBox 7"/>
          <p:cNvSpPr txBox="1"/>
          <p:nvPr/>
        </p:nvSpPr>
        <p:spPr>
          <a:xfrm>
            <a:off x="6721020" y="2165117"/>
            <a:ext cx="1530346" cy="414353"/>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1200" cap="none" spc="0" normalizeH="0" baseline="0" noProof="0" dirty="0">
                <a:ln>
                  <a:noFill/>
                </a:ln>
                <a:solidFill>
                  <a:srgbClr val="FFFFFF"/>
                </a:solidFill>
                <a:effectLst/>
                <a:uLnTx/>
                <a:uFillTx/>
                <a:latin typeface="Segoe UI"/>
                <a:ea typeface="+mn-ea"/>
                <a:cs typeface="+mn-cs"/>
              </a:rPr>
              <a:t>Macros file:</a:t>
            </a:r>
          </a:p>
        </p:txBody>
      </p:sp>
      <p:sp>
        <p:nvSpPr>
          <p:cNvPr id="10" name="Content Placeholder 2"/>
          <p:cNvSpPr>
            <a:spLocks noGrp="1"/>
          </p:cNvSpPr>
          <p:nvPr>
            <p:ph idx="4294967295"/>
          </p:nvPr>
        </p:nvSpPr>
        <p:spPr>
          <a:xfrm>
            <a:off x="884312" y="1583146"/>
            <a:ext cx="10724938" cy="460023"/>
          </a:xfrm>
        </p:spPr>
        <p:txBody>
          <a:bodyPr>
            <a:normAutofit fontScale="62500" lnSpcReduction="20000"/>
          </a:bodyPr>
          <a:lstStyle/>
          <a:p>
            <a:pPr marL="0" indent="0">
              <a:buNone/>
            </a:pPr>
            <a:r>
              <a:rPr lang="en-US" dirty="0" smtClean="0"/>
              <a:t>Simple, one-hidden layer network (MNIST)</a:t>
            </a:r>
            <a:endParaRPr lang="en-US" dirty="0"/>
          </a:p>
        </p:txBody>
      </p:sp>
    </p:spTree>
    <p:extLst>
      <p:ext uri="{BB962C8B-B14F-4D97-AF65-F5344CB8AC3E}">
        <p14:creationId xmlns:p14="http://schemas.microsoft.com/office/powerpoint/2010/main" val="19154910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NDL example (cont.)</a:t>
            </a:r>
            <a:endParaRPr lang="en-US"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56109" y="1916535"/>
            <a:ext cx="3272167" cy="3567517"/>
          </a:xfrm>
        </p:spPr>
      </p:pic>
      <p:sp>
        <p:nvSpPr>
          <p:cNvPr id="5" name="Content Placeholder 2"/>
          <p:cNvSpPr txBox="1">
            <a:spLocks/>
          </p:cNvSpPr>
          <p:nvPr/>
        </p:nvSpPr>
        <p:spPr>
          <a:xfrm>
            <a:off x="5537818" y="1724345"/>
            <a:ext cx="6042889" cy="4437962"/>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48" b="0" i="0" u="none" strike="noStrike" kern="1200" cap="none" spc="0" normalizeH="0" baseline="0" noProof="0" dirty="0">
                <a:ln>
                  <a:noFill/>
                </a:ln>
                <a:solidFill>
                  <a:srgbClr val="FFFFFF"/>
                </a:solidFill>
                <a:effectLst/>
                <a:uLnTx/>
                <a:uFillTx/>
                <a:latin typeface="Segoe UI"/>
                <a:ea typeface="+mn-ea"/>
                <a:cs typeface="+mn-cs"/>
              </a:rPr>
              <a:t>Data flows through the graph, computations performed in the nodes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48" b="0" i="0" u="none" strike="noStrike" kern="1200" cap="none" spc="0" normalizeH="0" baseline="0" noProof="0" dirty="0">
                <a:ln>
                  <a:noFill/>
                </a:ln>
                <a:solidFill>
                  <a:srgbClr val="FFFFFF"/>
                </a:solidFill>
                <a:effectLst/>
                <a:uLnTx/>
                <a:uFillTx/>
                <a:latin typeface="Segoe UI"/>
                <a:ea typeface="+mn-ea"/>
                <a:cs typeface="+mn-cs"/>
              </a:rPr>
              <a:t>Automatic differentiation is enabled by recursive gradient computation algorithm</a:t>
            </a:r>
          </a:p>
        </p:txBody>
      </p:sp>
    </p:spTree>
    <p:extLst>
      <p:ext uri="{BB962C8B-B14F-4D97-AF65-F5344CB8AC3E}">
        <p14:creationId xmlns:p14="http://schemas.microsoft.com/office/powerpoint/2010/main" val="28307632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NDL example: LSTM</a:t>
            </a:r>
            <a:endParaRPr lang="en-US" dirty="0"/>
          </a:p>
        </p:txBody>
      </p:sp>
      <p:sp>
        <p:nvSpPr>
          <p:cNvPr id="4" name="TextBox 3"/>
          <p:cNvSpPr txBox="1"/>
          <p:nvPr/>
        </p:nvSpPr>
        <p:spPr>
          <a:xfrm>
            <a:off x="256237" y="1495959"/>
            <a:ext cx="7062725" cy="5473955"/>
          </a:xfrm>
          <a:prstGeom prst="rect">
            <a:avLst/>
          </a:prstGeom>
          <a:solidFill>
            <a:schemeClr val="bg1"/>
          </a:solid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LSTMPComponent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inputDim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outputDim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cellDim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inputx</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Wxo</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Parameter(</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cellDim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inputDim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=uniform,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initValueScale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=1);</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Wxi</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Parameter(</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cellDim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inputDim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=uniform,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initValueScale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=1);</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Wxf</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Parameter(</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cellDim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inputDim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=uniform,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initValueScale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=1);</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Wxc</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Parameter(</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cellDim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inputDim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=uniform,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initValueScale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=1);</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dh = </a:t>
            </a:r>
            <a:r>
              <a:rPr kumimoji="0" lang="en-US" sz="1224"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Consolas" panose="020B0609020204030204" pitchFamily="49" charset="0"/>
              </a:rPr>
              <a:t>PastValue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outputDim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output,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timeStep</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=1);</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dc = </a:t>
            </a:r>
            <a:r>
              <a:rPr kumimoji="0" lang="en-US" sz="1224"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Consolas" panose="020B0609020204030204" pitchFamily="49" charset="0"/>
              </a:rPr>
              <a:t>PastValue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cellDim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ct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timeStep</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=1);</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Wxix</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Times(</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Wxi</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Scale(</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expsWxi</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inputx</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Whidh</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Times(</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Whi</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Scale(</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expsWhi</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dh));</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Wcidc</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DiagTimes</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Wci</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Scale(</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expsWci</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dc));</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it = Sigmoid (Plus ( Plus (Plus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Wxix</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bi),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Whidh</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Wcidc</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Wxox</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Times(</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Wxo</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Scale(</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expsWxo</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inputx</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Whodh</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Times(Who, Scale(</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expsWho</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dh));</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Wcoct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DiagTimes</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Wco</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Scale(</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expsWco</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ct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ot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Sigmoid( Plus( Plus( Plus(</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Wxox</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bo</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Whodh</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Wcoct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mt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ElementTimes</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ot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Tanh</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ct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output = Times(</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Wmr</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Scale(</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expsWmr</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mt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p:txBody>
      </p:sp>
      <p:sp>
        <p:nvSpPr>
          <p:cNvPr id="5" name="Content Placeholder 2"/>
          <p:cNvSpPr txBox="1">
            <a:spLocks/>
          </p:cNvSpPr>
          <p:nvPr/>
        </p:nvSpPr>
        <p:spPr>
          <a:xfrm>
            <a:off x="7633001" y="1362723"/>
            <a:ext cx="4729632" cy="2167846"/>
          </a:xfrm>
          <a:prstGeom prst="rect">
            <a:avLst/>
          </a:prstGeom>
        </p:spPr>
        <p:txBody>
          <a:bodyPr vert="horz" lIns="93260" tIns="46630" rIns="93260" bIns="4663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48" b="0" i="0" u="none" strike="noStrike" kern="1200" cap="none" spc="0" normalizeH="0" baseline="0" noProof="0" dirty="0">
                <a:ln>
                  <a:noFill/>
                </a:ln>
                <a:solidFill>
                  <a:srgbClr val="FFFFFF"/>
                </a:solidFill>
                <a:effectLst/>
                <a:uLnTx/>
                <a:uFillTx/>
                <a:latin typeface="Segoe UI"/>
                <a:ea typeface="+mn-ea"/>
                <a:cs typeface="+mn-cs"/>
              </a:rPr>
              <a:t>LSTM layer of arbitrary complexity can be defined in NDL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48" b="0" i="0" u="none" strike="noStrike" kern="1200" cap="none" spc="0" normalizeH="0" baseline="0" noProof="0" dirty="0" err="1">
                <a:ln>
                  <a:noFill/>
                </a:ln>
                <a:solidFill>
                  <a:srgbClr val="FFFFFF"/>
                </a:solidFill>
                <a:effectLst/>
                <a:uLnTx/>
                <a:uFillTx/>
                <a:latin typeface="Segoe UI"/>
                <a:ea typeface="+mn-ea"/>
                <a:cs typeface="+mn-cs"/>
              </a:rPr>
              <a:t>PastValue</a:t>
            </a:r>
            <a:r>
              <a:rPr kumimoji="0" lang="en-US" sz="2448" b="0" i="0" u="none" strike="noStrike" kern="1200" cap="none" spc="0" normalizeH="0" baseline="0" noProof="0" dirty="0">
                <a:ln>
                  <a:noFill/>
                </a:ln>
                <a:solidFill>
                  <a:srgbClr val="FFFFFF"/>
                </a:solidFill>
                <a:effectLst/>
                <a:uLnTx/>
                <a:uFillTx/>
                <a:latin typeface="Segoe UI"/>
                <a:ea typeface="+mn-ea"/>
                <a:cs typeface="+mn-cs"/>
              </a:rPr>
              <a:t> node is the key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48" b="0" i="0" u="none" strike="noStrike" kern="1200" cap="none" spc="0" normalizeH="0" baseline="0" noProof="0" dirty="0">
                <a:ln>
                  <a:noFill/>
                </a:ln>
                <a:solidFill>
                  <a:srgbClr val="FFFFFF"/>
                </a:solidFill>
                <a:effectLst/>
                <a:uLnTx/>
                <a:uFillTx/>
                <a:latin typeface="Segoe UI"/>
                <a:ea typeface="+mn-ea"/>
                <a:cs typeface="+mn-cs"/>
              </a:rPr>
              <a:t>No need to write from scratch – plenty of examples are available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3986" y="3427008"/>
            <a:ext cx="4438022" cy="3567517"/>
          </a:xfrm>
          <a:prstGeom prst="rect">
            <a:avLst/>
          </a:prstGeom>
        </p:spPr>
      </p:pic>
    </p:spTree>
    <p:extLst>
      <p:ext uri="{BB962C8B-B14F-4D97-AF65-F5344CB8AC3E}">
        <p14:creationId xmlns:p14="http://schemas.microsoft.com/office/powerpoint/2010/main" val="544753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CNTK in production: Project Philly</a:t>
            </a:r>
          </a:p>
        </p:txBody>
      </p:sp>
      <p:sp>
        <p:nvSpPr>
          <p:cNvPr id="3" name="Content Placeholder 2"/>
          <p:cNvSpPr>
            <a:spLocks noGrp="1"/>
          </p:cNvSpPr>
          <p:nvPr>
            <p:ph idx="4294967295"/>
          </p:nvPr>
        </p:nvSpPr>
        <p:spPr>
          <a:xfrm>
            <a:off x="584378" y="1592262"/>
            <a:ext cx="11579825" cy="5132557"/>
          </a:xfrm>
        </p:spPr>
        <p:txBody>
          <a:bodyPr>
            <a:normAutofit lnSpcReduction="10000"/>
          </a:bodyPr>
          <a:lstStyle/>
          <a:p>
            <a:r>
              <a:rPr lang="en-US" sz="3600" dirty="0" smtClean="0"/>
              <a:t>Turnkey </a:t>
            </a:r>
            <a:r>
              <a:rPr lang="en-US" sz="3600" dirty="0"/>
              <a:t>GPU DNN training cluster</a:t>
            </a:r>
          </a:p>
          <a:p>
            <a:pPr marL="233149" lvl="1">
              <a:spcBef>
                <a:spcPts val="1020"/>
              </a:spcBef>
            </a:pPr>
            <a:r>
              <a:rPr lang="en-US" sz="3600" dirty="0" smtClean="0">
                <a:latin typeface="+mj-lt"/>
              </a:rPr>
              <a:t> Scalable </a:t>
            </a:r>
            <a:r>
              <a:rPr lang="en-US" sz="3600" dirty="0">
                <a:latin typeface="+mj-lt"/>
              </a:rPr>
              <a:t>to hundreds of NVIDIA GPUs</a:t>
            </a:r>
          </a:p>
          <a:p>
            <a:pPr marL="233149" lvl="1">
              <a:spcBef>
                <a:spcPts val="1020"/>
              </a:spcBef>
            </a:pPr>
            <a:r>
              <a:rPr lang="en-US" sz="3600" dirty="0" smtClean="0">
                <a:latin typeface="+mj-lt"/>
              </a:rPr>
              <a:t> Rapid</a:t>
            </a:r>
            <a:r>
              <a:rPr lang="en-US" sz="3600" dirty="0">
                <a:latin typeface="+mj-lt"/>
              </a:rPr>
              <a:t>, no-hassle, DNN experimentation</a:t>
            </a:r>
          </a:p>
          <a:p>
            <a:pPr marL="233149" lvl="1">
              <a:spcBef>
                <a:spcPts val="1020"/>
              </a:spcBef>
            </a:pPr>
            <a:r>
              <a:rPr lang="en-US" sz="3600" dirty="0" smtClean="0">
                <a:latin typeface="+mj-lt"/>
              </a:rPr>
              <a:t> Larger </a:t>
            </a:r>
            <a:r>
              <a:rPr lang="en-US" sz="3600" dirty="0">
                <a:latin typeface="+mj-lt"/>
              </a:rPr>
              <a:t>models and training data sets</a:t>
            </a:r>
          </a:p>
          <a:p>
            <a:pPr marL="233149" lvl="1">
              <a:spcBef>
                <a:spcPts val="1020"/>
              </a:spcBef>
            </a:pPr>
            <a:r>
              <a:rPr lang="en-US" sz="3600" dirty="0" smtClean="0">
                <a:latin typeface="+mj-lt"/>
              </a:rPr>
              <a:t> Multitenant</a:t>
            </a:r>
            <a:endParaRPr lang="en-US" sz="3600" dirty="0">
              <a:latin typeface="+mj-lt"/>
            </a:endParaRPr>
          </a:p>
          <a:p>
            <a:pPr marL="233149" lvl="1">
              <a:lnSpc>
                <a:spcPct val="100000"/>
              </a:lnSpc>
              <a:spcBef>
                <a:spcPts val="1020"/>
              </a:spcBef>
            </a:pPr>
            <a:r>
              <a:rPr lang="en-US" sz="3600" dirty="0" smtClean="0">
                <a:latin typeface="+mj-lt"/>
              </a:rPr>
              <a:t> Fault </a:t>
            </a:r>
            <a:r>
              <a:rPr lang="en-US" sz="3600" dirty="0">
                <a:latin typeface="+mj-lt"/>
              </a:rPr>
              <a:t>tolerant</a:t>
            </a:r>
          </a:p>
          <a:p>
            <a:pPr marL="233149" lvl="1">
              <a:lnSpc>
                <a:spcPct val="100000"/>
              </a:lnSpc>
              <a:spcBef>
                <a:spcPts val="1020"/>
              </a:spcBef>
            </a:pPr>
            <a:r>
              <a:rPr lang="en-US" sz="3600" dirty="0" smtClean="0">
                <a:latin typeface="+mj-lt"/>
              </a:rPr>
              <a:t> Open </a:t>
            </a:r>
            <a:r>
              <a:rPr lang="en-US" sz="3600" dirty="0">
                <a:latin typeface="+mj-lt"/>
              </a:rPr>
              <a:t>source friendly</a:t>
            </a:r>
          </a:p>
          <a:p>
            <a:pPr marL="233149" lvl="1">
              <a:lnSpc>
                <a:spcPct val="100000"/>
              </a:lnSpc>
              <a:spcBef>
                <a:spcPts val="1020"/>
              </a:spcBef>
            </a:pPr>
            <a:r>
              <a:rPr lang="en-US" sz="3600" dirty="0" smtClean="0">
                <a:latin typeface="+mj-lt"/>
              </a:rPr>
              <a:t> 3rd </a:t>
            </a:r>
            <a:r>
              <a:rPr lang="en-US" sz="3600" dirty="0">
                <a:latin typeface="+mj-lt"/>
              </a:rPr>
              <a:t>party accessible</a:t>
            </a:r>
          </a:p>
        </p:txBody>
      </p:sp>
    </p:spTree>
    <p:extLst>
      <p:ext uri="{BB962C8B-B14F-4D97-AF65-F5344CB8AC3E}">
        <p14:creationId xmlns:p14="http://schemas.microsoft.com/office/powerpoint/2010/main" val="1707261898"/>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use Project Philly</a:t>
            </a:r>
            <a:endParaRPr lang="en-US" dirty="0"/>
          </a:p>
        </p:txBody>
      </p:sp>
      <p:sp>
        <p:nvSpPr>
          <p:cNvPr id="3" name="Content Placeholder 2"/>
          <p:cNvSpPr>
            <a:spLocks noGrp="1"/>
          </p:cNvSpPr>
          <p:nvPr>
            <p:ph idx="4294967295"/>
          </p:nvPr>
        </p:nvSpPr>
        <p:spPr>
          <a:xfrm>
            <a:off x="596711" y="1724345"/>
            <a:ext cx="11324873" cy="4730008"/>
          </a:xfrm>
        </p:spPr>
        <p:txBody>
          <a:bodyPr>
            <a:normAutofit/>
          </a:bodyPr>
          <a:lstStyle/>
          <a:p>
            <a:r>
              <a:rPr lang="en-US" dirty="0" smtClean="0"/>
              <a:t>Massive improvement in training time with greater scale</a:t>
            </a:r>
          </a:p>
          <a:p>
            <a:r>
              <a:rPr lang="en-US" dirty="0" smtClean="0"/>
              <a:t>Enable </a:t>
            </a:r>
            <a:r>
              <a:rPr lang="en-US" dirty="0"/>
              <a:t>b</a:t>
            </a:r>
            <a:r>
              <a:rPr lang="en-US" dirty="0" smtClean="0"/>
              <a:t>igger data and more complicated algorithms</a:t>
            </a:r>
          </a:p>
          <a:p>
            <a:r>
              <a:rPr lang="en-US" dirty="0" smtClean="0"/>
              <a:t>Used company-wide for DNN training</a:t>
            </a:r>
          </a:p>
          <a:p>
            <a:pPr lvl="1"/>
            <a:r>
              <a:rPr lang="en-US" dirty="0" smtClean="0"/>
              <a:t>Available for experimental and production jobs</a:t>
            </a:r>
          </a:p>
          <a:p>
            <a:r>
              <a:rPr lang="en-US" dirty="0" smtClean="0"/>
              <a:t>Future plan to make it a public service</a:t>
            </a:r>
          </a:p>
          <a:p>
            <a:pPr lvl="1"/>
            <a:r>
              <a:rPr lang="en-US" dirty="0" smtClean="0"/>
              <a:t>Partnership with Azure</a:t>
            </a:r>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38883220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Linux and OSS?</a:t>
            </a:r>
            <a:endParaRPr lang="en-US" dirty="0"/>
          </a:p>
        </p:txBody>
      </p:sp>
      <p:sp>
        <p:nvSpPr>
          <p:cNvPr id="3" name="Content Placeholder 2"/>
          <p:cNvSpPr>
            <a:spLocks noGrp="1"/>
          </p:cNvSpPr>
          <p:nvPr>
            <p:ph idx="4294967295"/>
          </p:nvPr>
        </p:nvSpPr>
        <p:spPr>
          <a:xfrm>
            <a:off x="855767" y="1861968"/>
            <a:ext cx="11352061" cy="4204571"/>
          </a:xfrm>
        </p:spPr>
        <p:txBody>
          <a:bodyPr>
            <a:noAutofit/>
          </a:bodyPr>
          <a:lstStyle/>
          <a:p>
            <a:r>
              <a:rPr lang="en-US" sz="3600" dirty="0" smtClean="0"/>
              <a:t>Standard in deep learning community</a:t>
            </a:r>
          </a:p>
          <a:p>
            <a:r>
              <a:rPr lang="en-US" sz="3600" dirty="0" smtClean="0"/>
              <a:t>OSS </a:t>
            </a:r>
            <a:r>
              <a:rPr lang="en-US" sz="3600" dirty="0"/>
              <a:t>infrastructure components </a:t>
            </a:r>
          </a:p>
          <a:p>
            <a:pPr lvl="1"/>
            <a:r>
              <a:rPr lang="en-US" dirty="0"/>
              <a:t>Allows for rapid build out a turnkey, capable system with fault tolerance</a:t>
            </a:r>
          </a:p>
          <a:p>
            <a:pPr lvl="1"/>
            <a:r>
              <a:rPr lang="en-US" dirty="0"/>
              <a:t>Industry recognized innovative, state of the art cloud tools</a:t>
            </a:r>
          </a:p>
          <a:p>
            <a:r>
              <a:rPr lang="en-US" sz="3600" dirty="0"/>
              <a:t>Components easily compose into solid platform</a:t>
            </a:r>
          </a:p>
          <a:p>
            <a:r>
              <a:rPr lang="en-US" sz="3600" dirty="0" err="1"/>
              <a:t>GPUDirect</a:t>
            </a:r>
            <a:r>
              <a:rPr lang="en-US" sz="3600" dirty="0"/>
              <a:t> RDMA and CUDA aware MPI are currently available on Linux only</a:t>
            </a:r>
          </a:p>
          <a:p>
            <a:pPr lvl="1"/>
            <a:r>
              <a:rPr lang="en-US" dirty="0"/>
              <a:t>Key to low latency networking and scale out</a:t>
            </a:r>
          </a:p>
        </p:txBody>
      </p:sp>
    </p:spTree>
    <p:extLst>
      <p:ext uri="{BB962C8B-B14F-4D97-AF65-F5344CB8AC3E}">
        <p14:creationId xmlns:p14="http://schemas.microsoft.com/office/powerpoint/2010/main" val="40427233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10800000" flipV="1">
            <a:off x="3934150" y="5233197"/>
            <a:ext cx="5247869" cy="606488"/>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264" b="0" i="0" u="none" strike="noStrike" kern="1200" cap="none" spc="0" normalizeH="0" baseline="0" noProof="0" dirty="0">
                <a:ln>
                  <a:noFill/>
                </a:ln>
                <a:solidFill>
                  <a:srgbClr val="FFFFFF"/>
                </a:solidFill>
                <a:effectLst/>
                <a:uLnTx/>
                <a:uFillTx/>
                <a:latin typeface="Segoe UI"/>
                <a:ea typeface="+mn-ea"/>
                <a:cs typeface="+mn-cs"/>
              </a:rPr>
              <a:t>HDFS (Distributed Storage)</a:t>
            </a:r>
          </a:p>
        </p:txBody>
      </p:sp>
      <p:sp>
        <p:nvSpPr>
          <p:cNvPr id="7" name="Rectangle 6"/>
          <p:cNvSpPr/>
          <p:nvPr/>
        </p:nvSpPr>
        <p:spPr>
          <a:xfrm>
            <a:off x="459280" y="5146230"/>
            <a:ext cx="11633832" cy="741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TextBox 8"/>
          <p:cNvSpPr txBox="1"/>
          <p:nvPr/>
        </p:nvSpPr>
        <p:spPr>
          <a:xfrm rot="10800000" flipV="1">
            <a:off x="3057052" y="3925785"/>
            <a:ext cx="6911425" cy="1118805"/>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264" b="0" i="0" u="none" strike="noStrike" kern="1200" cap="none" spc="0" normalizeH="0" baseline="0" noProof="0" dirty="0">
                <a:ln>
                  <a:noFill/>
                </a:ln>
                <a:solidFill>
                  <a:srgbClr val="FFFFFF"/>
                </a:solidFill>
                <a:effectLst/>
                <a:uLnTx/>
                <a:uFillTx/>
                <a:latin typeface="Segoe UI"/>
                <a:ea typeface="+mn-ea"/>
                <a:cs typeface="+mn-cs"/>
              </a:rPr>
              <a:t>YARN (Job/Container Scheduling, Resource Management)</a:t>
            </a:r>
          </a:p>
        </p:txBody>
      </p:sp>
      <p:sp>
        <p:nvSpPr>
          <p:cNvPr id="10" name="TextBox 9"/>
          <p:cNvSpPr txBox="1"/>
          <p:nvPr/>
        </p:nvSpPr>
        <p:spPr>
          <a:xfrm rot="10800000" flipV="1">
            <a:off x="3652262" y="5866332"/>
            <a:ext cx="5247869" cy="606488"/>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264" b="0" i="0" u="none" strike="noStrike" kern="1200" cap="none" spc="0" normalizeH="0" baseline="0" noProof="0" dirty="0">
                <a:ln>
                  <a:noFill/>
                </a:ln>
                <a:solidFill>
                  <a:srgbClr val="FFFFFF"/>
                </a:solidFill>
                <a:effectLst/>
                <a:uLnTx/>
                <a:uFillTx/>
                <a:latin typeface="Segoe UI"/>
                <a:ea typeface="+mn-ea"/>
                <a:cs typeface="+mn-cs"/>
              </a:rPr>
              <a:t>CoreOS</a:t>
            </a:r>
          </a:p>
        </p:txBody>
      </p:sp>
      <p:sp>
        <p:nvSpPr>
          <p:cNvPr id="11" name="Rectangle 10"/>
          <p:cNvSpPr/>
          <p:nvPr/>
        </p:nvSpPr>
        <p:spPr>
          <a:xfrm>
            <a:off x="459282" y="5891863"/>
            <a:ext cx="11633831" cy="612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3152514" y="697820"/>
            <a:ext cx="1983752" cy="20879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4" name="TextBox 13"/>
          <p:cNvSpPr txBox="1"/>
          <p:nvPr/>
        </p:nvSpPr>
        <p:spPr>
          <a:xfrm rot="10800000" flipV="1">
            <a:off x="3152512" y="1642165"/>
            <a:ext cx="1983751" cy="606488"/>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264" b="0" i="0" u="none" strike="noStrike" kern="1200" cap="none" spc="0" normalizeH="0" baseline="0" noProof="0" dirty="0">
                <a:ln>
                  <a:noFill/>
                </a:ln>
                <a:solidFill>
                  <a:srgbClr val="FFFFFF"/>
                </a:solidFill>
                <a:effectLst/>
                <a:uLnTx/>
                <a:uFillTx/>
                <a:latin typeface="Segoe UI"/>
                <a:ea typeface="+mn-ea"/>
                <a:cs typeface="+mn-cs"/>
              </a:rPr>
              <a:t>CNTK</a:t>
            </a:r>
            <a:endParaRPr kumimoji="0" lang="en-US" sz="2448" b="0" i="0" u="none" strike="noStrike" kern="1200" cap="none" spc="0" normalizeH="0" baseline="0" noProof="0" dirty="0">
              <a:ln>
                <a:noFill/>
              </a:ln>
              <a:solidFill>
                <a:srgbClr val="FFFFFF"/>
              </a:solidFill>
              <a:effectLst/>
              <a:uLnTx/>
              <a:uFillTx/>
              <a:latin typeface="Segoe UI"/>
              <a:ea typeface="+mn-ea"/>
              <a:cs typeface="+mn-cs"/>
            </a:endParaRPr>
          </a:p>
        </p:txBody>
      </p:sp>
      <p:sp>
        <p:nvSpPr>
          <p:cNvPr id="15" name="TextBox 14"/>
          <p:cNvSpPr txBox="1"/>
          <p:nvPr/>
        </p:nvSpPr>
        <p:spPr>
          <a:xfrm rot="10800000" flipV="1">
            <a:off x="3152512" y="2268640"/>
            <a:ext cx="1983751" cy="478376"/>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err="1">
                <a:ln>
                  <a:noFill/>
                </a:ln>
                <a:solidFill>
                  <a:srgbClr val="FFFFFF"/>
                </a:solidFill>
                <a:effectLst/>
                <a:uLnTx/>
                <a:uFillTx/>
                <a:latin typeface="Segoe UI"/>
                <a:ea typeface="+mn-ea"/>
                <a:cs typeface="+mn-cs"/>
              </a:rPr>
              <a:t>JobA</a:t>
            </a:r>
            <a:r>
              <a:rPr kumimoji="0" lang="en-US" sz="2448" b="0" i="0" u="none" strike="noStrike" kern="1200" cap="none" spc="0" normalizeH="0" baseline="0" noProof="0" dirty="0">
                <a:ln>
                  <a:noFill/>
                </a:ln>
                <a:solidFill>
                  <a:srgbClr val="FFFFFF"/>
                </a:solidFill>
                <a:effectLst/>
                <a:uLnTx/>
                <a:uFillTx/>
                <a:latin typeface="Segoe UI"/>
                <a:ea typeface="+mn-ea"/>
                <a:cs typeface="+mn-cs"/>
              </a:rPr>
              <a:t> User0</a:t>
            </a: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16" name="TextBox 15"/>
          <p:cNvSpPr txBox="1"/>
          <p:nvPr/>
        </p:nvSpPr>
        <p:spPr>
          <a:xfrm rot="10800000" flipV="1">
            <a:off x="3131425" y="696759"/>
            <a:ext cx="1983751" cy="862581"/>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FFFFFF"/>
                </a:solidFill>
                <a:effectLst/>
                <a:uLnTx/>
                <a:uFillTx/>
                <a:latin typeface="Segoe UI"/>
                <a:ea typeface="+mn-ea"/>
                <a:cs typeface="+mn-cs"/>
              </a:rPr>
              <a:t>Node0 GPU0,1,2,3</a:t>
            </a: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23" name="Rectangle 22"/>
          <p:cNvSpPr/>
          <p:nvPr/>
        </p:nvSpPr>
        <p:spPr>
          <a:xfrm>
            <a:off x="5133131" y="697820"/>
            <a:ext cx="1983752" cy="20879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25" name="TextBox 24"/>
          <p:cNvSpPr txBox="1"/>
          <p:nvPr/>
        </p:nvSpPr>
        <p:spPr>
          <a:xfrm rot="10800000" flipV="1">
            <a:off x="5157353" y="1655340"/>
            <a:ext cx="1983751" cy="606488"/>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264" b="0" i="0" u="none" strike="noStrike" kern="1200" cap="none" spc="0" normalizeH="0" baseline="0" noProof="0" dirty="0">
                <a:ln>
                  <a:noFill/>
                </a:ln>
                <a:solidFill>
                  <a:srgbClr val="FFFFFF"/>
                </a:solidFill>
                <a:effectLst/>
                <a:uLnTx/>
                <a:uFillTx/>
                <a:latin typeface="Segoe UI"/>
                <a:ea typeface="+mn-ea"/>
                <a:cs typeface="+mn-cs"/>
              </a:rPr>
              <a:t>CNTK</a:t>
            </a:r>
            <a:endParaRPr kumimoji="0" lang="en-US" sz="2448" b="0" i="0" u="none" strike="noStrike" kern="1200" cap="none" spc="0" normalizeH="0" baseline="0" noProof="0" dirty="0">
              <a:ln>
                <a:noFill/>
              </a:ln>
              <a:solidFill>
                <a:srgbClr val="FFFFFF"/>
              </a:solidFill>
              <a:effectLst/>
              <a:uLnTx/>
              <a:uFillTx/>
              <a:latin typeface="Segoe UI"/>
              <a:ea typeface="+mn-ea"/>
              <a:cs typeface="+mn-cs"/>
            </a:endParaRPr>
          </a:p>
        </p:txBody>
      </p:sp>
      <p:sp>
        <p:nvSpPr>
          <p:cNvPr id="26" name="TextBox 25"/>
          <p:cNvSpPr txBox="1"/>
          <p:nvPr/>
        </p:nvSpPr>
        <p:spPr>
          <a:xfrm rot="10800000" flipV="1">
            <a:off x="5157353" y="2281816"/>
            <a:ext cx="1983751" cy="478376"/>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err="1">
                <a:ln>
                  <a:noFill/>
                </a:ln>
                <a:solidFill>
                  <a:srgbClr val="FFFFFF"/>
                </a:solidFill>
                <a:effectLst/>
                <a:uLnTx/>
                <a:uFillTx/>
                <a:latin typeface="Segoe UI"/>
                <a:ea typeface="+mn-ea"/>
                <a:cs typeface="+mn-cs"/>
              </a:rPr>
              <a:t>JobA</a:t>
            </a:r>
            <a:r>
              <a:rPr kumimoji="0" lang="en-US" sz="2448" b="0" i="0" u="none" strike="noStrike" kern="1200" cap="none" spc="0" normalizeH="0" baseline="0" noProof="0" dirty="0">
                <a:ln>
                  <a:noFill/>
                </a:ln>
                <a:solidFill>
                  <a:srgbClr val="FFFFFF"/>
                </a:solidFill>
                <a:effectLst/>
                <a:uLnTx/>
                <a:uFillTx/>
                <a:latin typeface="Segoe UI"/>
                <a:ea typeface="+mn-ea"/>
                <a:cs typeface="+mn-cs"/>
              </a:rPr>
              <a:t> User0</a:t>
            </a: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27" name="TextBox 26"/>
          <p:cNvSpPr txBox="1"/>
          <p:nvPr/>
        </p:nvSpPr>
        <p:spPr>
          <a:xfrm rot="10800000" flipV="1">
            <a:off x="5183410" y="686193"/>
            <a:ext cx="1983751" cy="862581"/>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FFFFFF"/>
                </a:solidFill>
                <a:effectLst/>
                <a:uLnTx/>
                <a:uFillTx/>
                <a:latin typeface="Segoe UI"/>
                <a:ea typeface="+mn-ea"/>
                <a:cs typeface="+mn-cs"/>
              </a:rPr>
              <a:t>Node1 GPU0,1,2,3</a:t>
            </a:r>
          </a:p>
        </p:txBody>
      </p:sp>
      <p:sp>
        <p:nvSpPr>
          <p:cNvPr id="28" name="Rectangle 27"/>
          <p:cNvSpPr/>
          <p:nvPr/>
        </p:nvSpPr>
        <p:spPr>
          <a:xfrm>
            <a:off x="9096990" y="695806"/>
            <a:ext cx="1983752" cy="209000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29" name="TextBox 28"/>
          <p:cNvSpPr txBox="1"/>
          <p:nvPr/>
        </p:nvSpPr>
        <p:spPr>
          <a:xfrm rot="10800000" flipV="1">
            <a:off x="5574129" y="2948854"/>
            <a:ext cx="4675674" cy="606488"/>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264" b="0" i="0" u="none" strike="noStrike" kern="1200" cap="none" spc="0" normalizeH="0" baseline="0" noProof="0" dirty="0">
                <a:ln>
                  <a:noFill/>
                </a:ln>
                <a:solidFill>
                  <a:srgbClr val="FFFFFF"/>
                </a:solidFill>
                <a:effectLst/>
                <a:uLnTx/>
                <a:uFillTx/>
                <a:latin typeface="Segoe UI"/>
                <a:ea typeface="+mn-ea"/>
                <a:cs typeface="+mn-cs"/>
              </a:rPr>
              <a:t>Docker </a:t>
            </a:r>
            <a:r>
              <a:rPr kumimoji="0" lang="en-US" sz="2448" b="0" i="0" u="none" strike="noStrike" kern="1200" cap="none" spc="0" normalizeH="0" baseline="0" noProof="0" dirty="0">
                <a:ln>
                  <a:noFill/>
                </a:ln>
                <a:solidFill>
                  <a:srgbClr val="FFFFFF"/>
                </a:solidFill>
                <a:effectLst/>
                <a:uLnTx/>
                <a:uFillTx/>
                <a:latin typeface="Segoe UI"/>
                <a:ea typeface="+mn-ea"/>
                <a:cs typeface="+mn-cs"/>
              </a:rPr>
              <a:t>(Ubuntu Distribution)</a:t>
            </a:r>
          </a:p>
        </p:txBody>
      </p:sp>
      <p:sp>
        <p:nvSpPr>
          <p:cNvPr id="30" name="TextBox 29"/>
          <p:cNvSpPr txBox="1"/>
          <p:nvPr/>
        </p:nvSpPr>
        <p:spPr>
          <a:xfrm rot="10800000" flipV="1">
            <a:off x="9121211" y="1653325"/>
            <a:ext cx="1983751" cy="606488"/>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264" b="0" i="0" u="none" strike="noStrike" kern="1200" cap="none" spc="0" normalizeH="0" baseline="0" noProof="0" dirty="0">
                <a:ln>
                  <a:noFill/>
                </a:ln>
                <a:solidFill>
                  <a:srgbClr val="FFFFFF"/>
                </a:solidFill>
                <a:effectLst/>
                <a:uLnTx/>
                <a:uFillTx/>
                <a:latin typeface="Segoe UI"/>
                <a:ea typeface="+mn-ea"/>
                <a:cs typeface="+mn-cs"/>
              </a:rPr>
              <a:t>CNTK</a:t>
            </a:r>
            <a:endParaRPr kumimoji="0" lang="en-US" sz="2448" b="0" i="0" u="none" strike="noStrike" kern="1200" cap="none" spc="0" normalizeH="0" baseline="0" noProof="0" dirty="0">
              <a:ln>
                <a:noFill/>
              </a:ln>
              <a:solidFill>
                <a:srgbClr val="FFFFFF"/>
              </a:solidFill>
              <a:effectLst/>
              <a:uLnTx/>
              <a:uFillTx/>
              <a:latin typeface="Segoe UI"/>
              <a:ea typeface="+mn-ea"/>
              <a:cs typeface="+mn-cs"/>
            </a:endParaRPr>
          </a:p>
        </p:txBody>
      </p:sp>
      <p:sp>
        <p:nvSpPr>
          <p:cNvPr id="31" name="TextBox 30"/>
          <p:cNvSpPr txBox="1"/>
          <p:nvPr/>
        </p:nvSpPr>
        <p:spPr>
          <a:xfrm rot="10800000" flipV="1">
            <a:off x="9121211" y="2279801"/>
            <a:ext cx="1983751" cy="478376"/>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err="1">
                <a:ln>
                  <a:noFill/>
                </a:ln>
                <a:solidFill>
                  <a:srgbClr val="FFFFFF"/>
                </a:solidFill>
                <a:effectLst/>
                <a:uLnTx/>
                <a:uFillTx/>
                <a:latin typeface="Segoe UI"/>
                <a:ea typeface="+mn-ea"/>
                <a:cs typeface="+mn-cs"/>
              </a:rPr>
              <a:t>JobC</a:t>
            </a:r>
            <a:r>
              <a:rPr kumimoji="0" lang="en-US" sz="2448" b="0" i="0" u="none" strike="noStrike" kern="1200" cap="none" spc="0" normalizeH="0" baseline="0" noProof="0" dirty="0">
                <a:ln>
                  <a:noFill/>
                </a:ln>
                <a:solidFill>
                  <a:srgbClr val="FFFFFF"/>
                </a:solidFill>
                <a:effectLst/>
                <a:uLnTx/>
                <a:uFillTx/>
                <a:latin typeface="Segoe UI"/>
                <a:ea typeface="+mn-ea"/>
                <a:cs typeface="+mn-cs"/>
              </a:rPr>
              <a:t> User2</a:t>
            </a: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32" name="TextBox 31"/>
          <p:cNvSpPr txBox="1"/>
          <p:nvPr/>
        </p:nvSpPr>
        <p:spPr>
          <a:xfrm rot="10800000" flipV="1">
            <a:off x="9121211" y="678851"/>
            <a:ext cx="1983751" cy="862581"/>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FFFFFF"/>
                </a:solidFill>
                <a:effectLst/>
                <a:uLnTx/>
                <a:uFillTx/>
                <a:latin typeface="Segoe UI"/>
                <a:ea typeface="+mn-ea"/>
                <a:cs typeface="+mn-cs"/>
              </a:rPr>
              <a:t>Node2</a:t>
            </a:r>
            <a:br>
              <a:rPr kumimoji="0" lang="en-US" sz="2448" b="0" i="0" u="none" strike="noStrike" kern="1200" cap="none" spc="0" normalizeH="0" baseline="0" noProof="0" dirty="0">
                <a:ln>
                  <a:noFill/>
                </a:ln>
                <a:solidFill>
                  <a:srgbClr val="FFFFFF"/>
                </a:solidFill>
                <a:effectLst/>
                <a:uLnTx/>
                <a:uFillTx/>
                <a:latin typeface="Segoe UI"/>
                <a:ea typeface="+mn-ea"/>
                <a:cs typeface="+mn-cs"/>
              </a:rPr>
            </a:br>
            <a:r>
              <a:rPr kumimoji="0" lang="en-US" sz="2448" b="0" i="0" u="none" strike="noStrike" kern="1200" cap="none" spc="0" normalizeH="0" baseline="0" noProof="0" dirty="0">
                <a:ln>
                  <a:noFill/>
                </a:ln>
                <a:solidFill>
                  <a:srgbClr val="FFFFFF"/>
                </a:solidFill>
                <a:effectLst/>
                <a:uLnTx/>
                <a:uFillTx/>
                <a:latin typeface="Segoe UI"/>
                <a:ea typeface="+mn-ea"/>
                <a:cs typeface="+mn-cs"/>
              </a:rPr>
              <a:t>GPU2</a:t>
            </a: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33" name="TextBox 32"/>
          <p:cNvSpPr txBox="1"/>
          <p:nvPr/>
        </p:nvSpPr>
        <p:spPr>
          <a:xfrm>
            <a:off x="11138632" y="1380382"/>
            <a:ext cx="461373" cy="542399"/>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56" b="0" i="0" u="none" strike="noStrike" kern="1200" cap="none" spc="0" normalizeH="0" baseline="0" noProof="0" dirty="0">
                <a:ln>
                  <a:noFill/>
                </a:ln>
                <a:solidFill>
                  <a:srgbClr val="FFFFFF"/>
                </a:solidFill>
                <a:effectLst/>
                <a:uLnTx/>
                <a:uFillTx/>
                <a:latin typeface="Segoe UI"/>
                <a:ea typeface="+mn-ea"/>
                <a:cs typeface="+mn-cs"/>
              </a:rPr>
              <a:t>…</a:t>
            </a:r>
          </a:p>
        </p:txBody>
      </p:sp>
      <p:sp>
        <p:nvSpPr>
          <p:cNvPr id="34" name="Rectangle 33"/>
          <p:cNvSpPr/>
          <p:nvPr/>
        </p:nvSpPr>
        <p:spPr>
          <a:xfrm>
            <a:off x="7106356" y="695189"/>
            <a:ext cx="1983752" cy="209061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36" name="TextBox 35"/>
          <p:cNvSpPr txBox="1"/>
          <p:nvPr/>
        </p:nvSpPr>
        <p:spPr>
          <a:xfrm rot="10800000" flipV="1">
            <a:off x="7130578" y="1652708"/>
            <a:ext cx="1983751" cy="606488"/>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264" b="0" i="0" u="none" strike="noStrike" kern="1200" cap="none" spc="0" normalizeH="0" baseline="0" noProof="0" dirty="0">
                <a:ln>
                  <a:noFill/>
                </a:ln>
                <a:solidFill>
                  <a:srgbClr val="FFFFFF"/>
                </a:solidFill>
                <a:effectLst/>
                <a:uLnTx/>
                <a:uFillTx/>
                <a:latin typeface="Segoe UI"/>
                <a:ea typeface="+mn-ea"/>
                <a:cs typeface="+mn-cs"/>
              </a:rPr>
              <a:t>CNTK</a:t>
            </a:r>
            <a:endParaRPr kumimoji="0" lang="en-US" sz="2448" b="0" i="0" u="none" strike="noStrike" kern="1200" cap="none" spc="0" normalizeH="0" baseline="0" noProof="0" dirty="0">
              <a:ln>
                <a:noFill/>
              </a:ln>
              <a:solidFill>
                <a:srgbClr val="FFFFFF"/>
              </a:solidFill>
              <a:effectLst/>
              <a:uLnTx/>
              <a:uFillTx/>
              <a:latin typeface="Segoe UI"/>
              <a:ea typeface="+mn-ea"/>
              <a:cs typeface="+mn-cs"/>
            </a:endParaRPr>
          </a:p>
        </p:txBody>
      </p:sp>
      <p:sp>
        <p:nvSpPr>
          <p:cNvPr id="37" name="TextBox 36"/>
          <p:cNvSpPr txBox="1"/>
          <p:nvPr/>
        </p:nvSpPr>
        <p:spPr>
          <a:xfrm rot="10800000" flipV="1">
            <a:off x="7130578" y="2279184"/>
            <a:ext cx="1983751" cy="478376"/>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err="1">
                <a:ln>
                  <a:noFill/>
                </a:ln>
                <a:solidFill>
                  <a:srgbClr val="FFFFFF"/>
                </a:solidFill>
                <a:effectLst/>
                <a:uLnTx/>
                <a:uFillTx/>
                <a:latin typeface="Segoe UI"/>
                <a:ea typeface="+mn-ea"/>
                <a:cs typeface="+mn-cs"/>
              </a:rPr>
              <a:t>JobB</a:t>
            </a:r>
            <a:r>
              <a:rPr kumimoji="0" lang="en-US" sz="2448" b="0" i="0" u="none" strike="noStrike" kern="1200" cap="none" spc="0" normalizeH="0" baseline="0" noProof="0" dirty="0">
                <a:ln>
                  <a:noFill/>
                </a:ln>
                <a:solidFill>
                  <a:srgbClr val="FFFFFF"/>
                </a:solidFill>
                <a:effectLst/>
                <a:uLnTx/>
                <a:uFillTx/>
                <a:latin typeface="Segoe UI"/>
                <a:ea typeface="+mn-ea"/>
                <a:cs typeface="+mn-cs"/>
              </a:rPr>
              <a:t> User1</a:t>
            </a: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38" name="TextBox 37"/>
          <p:cNvSpPr txBox="1"/>
          <p:nvPr/>
        </p:nvSpPr>
        <p:spPr>
          <a:xfrm rot="10800000" flipV="1">
            <a:off x="7130578" y="678234"/>
            <a:ext cx="1983751" cy="862581"/>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FFFFFF"/>
                </a:solidFill>
                <a:effectLst/>
                <a:uLnTx/>
                <a:uFillTx/>
                <a:latin typeface="Segoe UI"/>
                <a:ea typeface="+mn-ea"/>
                <a:cs typeface="+mn-cs"/>
              </a:rPr>
              <a:t>Node2</a:t>
            </a:r>
            <a:br>
              <a:rPr kumimoji="0" lang="en-US" sz="2448" b="0" i="0" u="none" strike="noStrike" kern="1200" cap="none" spc="0" normalizeH="0" baseline="0" noProof="0" dirty="0">
                <a:ln>
                  <a:noFill/>
                </a:ln>
                <a:solidFill>
                  <a:srgbClr val="FFFFFF"/>
                </a:solidFill>
                <a:effectLst/>
                <a:uLnTx/>
                <a:uFillTx/>
                <a:latin typeface="Segoe UI"/>
                <a:ea typeface="+mn-ea"/>
                <a:cs typeface="+mn-cs"/>
              </a:rPr>
            </a:br>
            <a:r>
              <a:rPr kumimoji="0" lang="en-US" sz="2448" b="0" i="0" u="none" strike="noStrike" kern="1200" cap="none" spc="0" normalizeH="0" baseline="0" noProof="0" dirty="0">
                <a:ln>
                  <a:noFill/>
                </a:ln>
                <a:solidFill>
                  <a:srgbClr val="FFFFFF"/>
                </a:solidFill>
                <a:effectLst/>
                <a:uLnTx/>
                <a:uFillTx/>
                <a:latin typeface="Segoe UI"/>
                <a:ea typeface="+mn-ea"/>
                <a:cs typeface="+mn-cs"/>
              </a:rPr>
              <a:t>GPU1</a:t>
            </a: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39" name="Rectangle 38"/>
          <p:cNvSpPr/>
          <p:nvPr/>
        </p:nvSpPr>
        <p:spPr>
          <a:xfrm>
            <a:off x="1972042" y="2785807"/>
            <a:ext cx="1184642" cy="996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40" name="TextBox 39"/>
          <p:cNvSpPr txBox="1"/>
          <p:nvPr/>
        </p:nvSpPr>
        <p:spPr>
          <a:xfrm rot="10800000" flipV="1">
            <a:off x="1581602" y="1710827"/>
            <a:ext cx="1918876" cy="1118805"/>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264" b="0" i="0" u="none" strike="noStrike" kern="1200" cap="none" spc="0" normalizeH="0" baseline="0" noProof="0" dirty="0">
                <a:ln>
                  <a:noFill/>
                </a:ln>
                <a:solidFill>
                  <a:srgbClr val="FFFFFF"/>
                </a:solidFill>
                <a:effectLst/>
                <a:uLnTx/>
                <a:uFillTx/>
                <a:latin typeface="Segoe UI"/>
                <a:ea typeface="+mn-ea"/>
                <a:cs typeface="+mn-cs"/>
              </a:rPr>
              <a:t>Web</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264" b="0" i="0" u="none" strike="noStrike" kern="1200" cap="none" spc="0" normalizeH="0" baseline="0" noProof="0" dirty="0">
                <a:ln>
                  <a:noFill/>
                </a:ln>
                <a:solidFill>
                  <a:srgbClr val="FFFFFF"/>
                </a:solidFill>
                <a:effectLst/>
                <a:uLnTx/>
                <a:uFillTx/>
                <a:latin typeface="Segoe UI"/>
                <a:ea typeface="+mn-ea"/>
                <a:cs typeface="+mn-cs"/>
              </a:rPr>
              <a:t>Portal</a:t>
            </a:r>
          </a:p>
        </p:txBody>
      </p:sp>
      <p:cxnSp>
        <p:nvCxnSpPr>
          <p:cNvPr id="3" name="Straight Arrow Connector 2"/>
          <p:cNvCxnSpPr>
            <a:endCxn id="42" idx="0"/>
          </p:cNvCxnSpPr>
          <p:nvPr/>
        </p:nvCxnSpPr>
        <p:spPr>
          <a:xfrm>
            <a:off x="853335" y="879341"/>
            <a:ext cx="362324" cy="2899992"/>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rot="15747864" flipV="1">
            <a:off x="-48347" y="1876349"/>
            <a:ext cx="2494540" cy="734534"/>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1200" cap="none" spc="0" normalizeH="0" baseline="0" noProof="0" dirty="0">
                <a:ln>
                  <a:noFill/>
                </a:ln>
                <a:solidFill>
                  <a:srgbClr val="FFFFFF"/>
                </a:solidFill>
                <a:effectLst/>
                <a:uLnTx/>
                <a:uFillTx/>
                <a:latin typeface="Segoe UI"/>
                <a:ea typeface="+mn-ea"/>
                <a:cs typeface="+mn-cs"/>
              </a:rPr>
              <a:t>Data Ingress / Egress</a:t>
            </a:r>
            <a:endParaRPr kumimoji="0" lang="en-US" sz="3264"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7" name="Picture 16" descr="Architetto remix - Orange grey man icon by alexg - user ic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207" y="186576"/>
            <a:ext cx="400224" cy="664272"/>
          </a:xfrm>
          <a:prstGeom prst="rect">
            <a:avLst/>
          </a:prstGeom>
        </p:spPr>
      </p:pic>
      <p:sp>
        <p:nvSpPr>
          <p:cNvPr id="42" name="Rectangle 41"/>
          <p:cNvSpPr/>
          <p:nvPr/>
        </p:nvSpPr>
        <p:spPr>
          <a:xfrm>
            <a:off x="459280" y="3779334"/>
            <a:ext cx="1512760" cy="7444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43" name="TextBox 42"/>
          <p:cNvSpPr txBox="1"/>
          <p:nvPr/>
        </p:nvSpPr>
        <p:spPr>
          <a:xfrm rot="10800000" flipV="1">
            <a:off x="459279" y="3851365"/>
            <a:ext cx="1549384" cy="606488"/>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264" b="0" i="0" u="none" strike="noStrike" kern="1200" cap="none" spc="0" normalizeH="0" baseline="0" noProof="0" dirty="0">
                <a:ln>
                  <a:noFill/>
                </a:ln>
                <a:solidFill>
                  <a:srgbClr val="FFFFFF"/>
                </a:solidFill>
                <a:effectLst/>
                <a:uLnTx/>
                <a:uFillTx/>
                <a:latin typeface="Segoe UI"/>
                <a:ea typeface="+mn-ea"/>
                <a:cs typeface="+mn-cs"/>
              </a:rPr>
              <a:t>Samba</a:t>
            </a:r>
          </a:p>
        </p:txBody>
      </p:sp>
      <p:cxnSp>
        <p:nvCxnSpPr>
          <p:cNvPr id="44" name="Straight Arrow Connector 43"/>
          <p:cNvCxnSpPr>
            <a:endCxn id="48" idx="0"/>
          </p:cNvCxnSpPr>
          <p:nvPr/>
        </p:nvCxnSpPr>
        <p:spPr>
          <a:xfrm>
            <a:off x="1035321" y="557064"/>
            <a:ext cx="1529043" cy="1237020"/>
          </a:xfrm>
          <a:prstGeom prst="straightConnector1">
            <a:avLst/>
          </a:prstGeom>
          <a:ln w="5715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45" name="TextBox 44"/>
          <p:cNvSpPr txBox="1"/>
          <p:nvPr/>
        </p:nvSpPr>
        <p:spPr>
          <a:xfrm rot="13076487" flipV="1">
            <a:off x="773220" y="785003"/>
            <a:ext cx="2007205" cy="734534"/>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1200" cap="none" spc="0" normalizeH="0" baseline="0" noProof="0" dirty="0">
                <a:ln>
                  <a:noFill/>
                </a:ln>
                <a:solidFill>
                  <a:srgbClr val="FFFFFF"/>
                </a:solidFill>
                <a:effectLst/>
                <a:uLnTx/>
                <a:uFillTx/>
                <a:latin typeface="Segoe UI"/>
                <a:ea typeface="+mn-ea"/>
                <a:cs typeface="+mn-cs"/>
              </a:rPr>
              <a:t>Job submit</a:t>
            </a:r>
            <a:br>
              <a:rPr kumimoji="0" lang="en-US" sz="2040" b="0" i="0" u="none" strike="noStrike" kern="1200" cap="none" spc="0" normalizeH="0" baseline="0" noProof="0" dirty="0">
                <a:ln>
                  <a:noFill/>
                </a:ln>
                <a:solidFill>
                  <a:srgbClr val="FFFFFF"/>
                </a:solidFill>
                <a:effectLst/>
                <a:uLnTx/>
                <a:uFillTx/>
                <a:latin typeface="Segoe UI"/>
                <a:ea typeface="+mn-ea"/>
                <a:cs typeface="+mn-cs"/>
              </a:rPr>
            </a:br>
            <a:r>
              <a:rPr kumimoji="0" lang="en-US" sz="2040" b="0" i="0" u="none" strike="noStrike" kern="1200" cap="none" spc="0" normalizeH="0" baseline="0" noProof="0" dirty="0">
                <a:ln>
                  <a:noFill/>
                </a:ln>
                <a:solidFill>
                  <a:srgbClr val="FFFFFF"/>
                </a:solidFill>
                <a:effectLst/>
                <a:uLnTx/>
                <a:uFillTx/>
                <a:latin typeface="Segoe UI"/>
                <a:ea typeface="+mn-ea"/>
                <a:cs typeface="+mn-cs"/>
              </a:rPr>
              <a:t> job monitor</a:t>
            </a:r>
            <a:endParaRPr kumimoji="0" lang="en-US" sz="3264" b="0" i="0" u="none" strike="noStrike" kern="1200" cap="none" spc="0" normalizeH="0" baseline="0" noProof="0" dirty="0">
              <a:ln>
                <a:noFill/>
              </a:ln>
              <a:solidFill>
                <a:srgbClr val="FFFFFF"/>
              </a:solidFill>
              <a:effectLst/>
              <a:uLnTx/>
              <a:uFillTx/>
              <a:latin typeface="Segoe UI"/>
              <a:ea typeface="+mn-ea"/>
              <a:cs typeface="+mn-cs"/>
            </a:endParaRPr>
          </a:p>
        </p:txBody>
      </p:sp>
      <p:sp>
        <p:nvSpPr>
          <p:cNvPr id="47" name="TextBox 46"/>
          <p:cNvSpPr txBox="1"/>
          <p:nvPr/>
        </p:nvSpPr>
        <p:spPr>
          <a:xfrm rot="10800000" flipV="1">
            <a:off x="1769782" y="2729621"/>
            <a:ext cx="1561770" cy="1118805"/>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264" b="0" i="0" u="none" strike="noStrike" kern="1200" cap="none" spc="0" normalizeH="0" baseline="0" noProof="0" dirty="0">
                <a:ln>
                  <a:noFill/>
                </a:ln>
                <a:solidFill>
                  <a:srgbClr val="FFFFFF"/>
                </a:solidFill>
                <a:effectLst/>
                <a:uLnTx/>
                <a:uFillTx/>
                <a:latin typeface="Segoe UI"/>
                <a:ea typeface="+mn-ea"/>
                <a:cs typeface="+mn-cs"/>
              </a:rPr>
              <a:t>REST API</a:t>
            </a:r>
          </a:p>
        </p:txBody>
      </p:sp>
      <p:sp>
        <p:nvSpPr>
          <p:cNvPr id="48" name="Rectangle 47"/>
          <p:cNvSpPr/>
          <p:nvPr/>
        </p:nvSpPr>
        <p:spPr>
          <a:xfrm>
            <a:off x="1972042" y="1794085"/>
            <a:ext cx="1184644" cy="991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65" name="Rectangle 64"/>
          <p:cNvSpPr/>
          <p:nvPr/>
        </p:nvSpPr>
        <p:spPr>
          <a:xfrm>
            <a:off x="1972041" y="3779333"/>
            <a:ext cx="10121070" cy="13623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74" name="Rectangle 73"/>
          <p:cNvSpPr/>
          <p:nvPr/>
        </p:nvSpPr>
        <p:spPr>
          <a:xfrm>
            <a:off x="3152513" y="2783297"/>
            <a:ext cx="8940598" cy="9954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82" name="Rectangle 81"/>
          <p:cNvSpPr/>
          <p:nvPr/>
        </p:nvSpPr>
        <p:spPr>
          <a:xfrm>
            <a:off x="459280" y="4527636"/>
            <a:ext cx="1512760" cy="624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84" name="TextBox 83"/>
          <p:cNvSpPr txBox="1"/>
          <p:nvPr/>
        </p:nvSpPr>
        <p:spPr>
          <a:xfrm rot="10800000" flipV="1">
            <a:off x="459279" y="4499004"/>
            <a:ext cx="1549384" cy="606488"/>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264" b="0" i="0" u="none" strike="noStrike" kern="1200" cap="none" spc="0" normalizeH="0" baseline="0" noProof="0" dirty="0">
                <a:ln>
                  <a:noFill/>
                </a:ln>
                <a:solidFill>
                  <a:srgbClr val="FFFFFF"/>
                </a:solidFill>
                <a:effectLst/>
                <a:uLnTx/>
                <a:uFillTx/>
                <a:latin typeface="Segoe UI"/>
                <a:ea typeface="+mn-ea"/>
                <a:cs typeface="+mn-cs"/>
              </a:rPr>
              <a:t>FUSE</a:t>
            </a:r>
          </a:p>
        </p:txBody>
      </p:sp>
    </p:spTree>
    <p:extLst>
      <p:ext uri="{BB962C8B-B14F-4D97-AF65-F5344CB8AC3E}">
        <p14:creationId xmlns:p14="http://schemas.microsoft.com/office/powerpoint/2010/main" val="32558556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From text documents to feature vectors</a:t>
            </a:r>
            <a:endParaRPr lang="en-US" dirty="0">
              <a:solidFill>
                <a:schemeClr val="tx1"/>
              </a:solidFill>
            </a:endParaRPr>
          </a:p>
        </p:txBody>
      </p:sp>
    </p:spTree>
    <p:extLst>
      <p:ext uri="{BB962C8B-B14F-4D97-AF65-F5344CB8AC3E}">
        <p14:creationId xmlns:p14="http://schemas.microsoft.com/office/powerpoint/2010/main" val="918527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39529" y="220662"/>
            <a:ext cx="8384108" cy="6592254"/>
          </a:xfrm>
          <a:prstGeom prst="rect">
            <a:avLst/>
          </a:prstGeom>
        </p:spPr>
      </p:pic>
      <p:sp>
        <p:nvSpPr>
          <p:cNvPr id="2" name="TextBox 1"/>
          <p:cNvSpPr txBox="1"/>
          <p:nvPr/>
        </p:nvSpPr>
        <p:spPr>
          <a:xfrm>
            <a:off x="0" y="144462"/>
            <a:ext cx="2307363"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hlinkClick r:id="rId3"/>
              </a:rPr>
              <a:t>https://philly</a:t>
            </a: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hlinkClick r:id="rId3"/>
              </a:rPr>
              <a:t>/</a:t>
            </a: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1060241448"/>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An experiment on question classification with CNTK</a:t>
            </a:r>
            <a:endParaRPr lang="en-US" sz="5400" dirty="0"/>
          </a:p>
        </p:txBody>
      </p:sp>
      <p:sp>
        <p:nvSpPr>
          <p:cNvPr id="4" name="Text Placeholder 3"/>
          <p:cNvSpPr>
            <a:spLocks noGrp="1"/>
          </p:cNvSpPr>
          <p:nvPr>
            <p:ph type="body" sz="quarter" idx="12"/>
          </p:nvPr>
        </p:nvSpPr>
        <p:spPr>
          <a:xfrm>
            <a:off x="457200" y="3421062"/>
            <a:ext cx="10058401" cy="1828800"/>
          </a:xfrm>
        </p:spPr>
        <p:txBody>
          <a:bodyPr/>
          <a:lstStyle/>
          <a:p>
            <a:r>
              <a:rPr lang="en-US" dirty="0" smtClean="0"/>
              <a:t>Prerequisites: </a:t>
            </a:r>
          </a:p>
          <a:p>
            <a:endParaRPr lang="en-US" dirty="0" smtClean="0"/>
          </a:p>
          <a:p>
            <a:r>
              <a:rPr lang="en-US" dirty="0" err="1" smtClean="0"/>
              <a:t>CNTK_Release</a:t>
            </a:r>
            <a:endParaRPr lang="en-US" dirty="0" smtClean="0"/>
          </a:p>
          <a:p>
            <a:r>
              <a:rPr lang="en-US" dirty="0" err="1" smtClean="0"/>
              <a:t>QueryTask</a:t>
            </a:r>
            <a:endParaRPr lang="en-US" dirty="0" smtClean="0"/>
          </a:p>
          <a:p>
            <a:endParaRPr lang="en-US" dirty="0" smtClean="0"/>
          </a:p>
        </p:txBody>
      </p:sp>
      <p:sp>
        <p:nvSpPr>
          <p:cNvPr id="5" name="Rectangle 4"/>
          <p:cNvSpPr/>
          <p:nvPr/>
        </p:nvSpPr>
        <p:spPr>
          <a:xfrm>
            <a:off x="481891" y="5343201"/>
            <a:ext cx="6216650" cy="1384995"/>
          </a:xfrm>
          <a:prstGeom prst="rect">
            <a:avLst/>
          </a:prstGeom>
        </p:spPr>
        <p:txBody>
          <a:bodyPr>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\\kristout-1\MLADS234\</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\\ct01\public\DNN\CNTK</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\\B115FFDTES02\CNTK</a:t>
            </a:r>
          </a:p>
        </p:txBody>
      </p:sp>
    </p:spTree>
    <p:extLst>
      <p:ext uri="{BB962C8B-B14F-4D97-AF65-F5344CB8AC3E}">
        <p14:creationId xmlns:p14="http://schemas.microsoft.com/office/powerpoint/2010/main" val="9030627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CNTK configuration files</a:t>
            </a:r>
            <a:endParaRPr lang="en-US" dirty="0"/>
          </a:p>
        </p:txBody>
      </p:sp>
      <p:sp>
        <p:nvSpPr>
          <p:cNvPr id="3" name="Content Placeholder 2"/>
          <p:cNvSpPr>
            <a:spLocks noGrp="1"/>
          </p:cNvSpPr>
          <p:nvPr>
            <p:ph idx="4294967295"/>
          </p:nvPr>
        </p:nvSpPr>
        <p:spPr>
          <a:xfrm>
            <a:off x="467433" y="1058862"/>
            <a:ext cx="10724938" cy="588401"/>
          </a:xfrm>
        </p:spPr>
        <p:txBody>
          <a:bodyPr/>
          <a:lstStyle/>
          <a:p>
            <a:pPr marL="0" indent="0">
              <a:buNone/>
            </a:pPr>
            <a:r>
              <a:rPr lang="en-US" sz="3200" dirty="0" smtClean="0"/>
              <a:t>Defines sequence of commands:</a:t>
            </a:r>
          </a:p>
          <a:p>
            <a:pPr marL="0" indent="0">
              <a:buNone/>
            </a:pPr>
            <a:endParaRPr lang="en-US" dirty="0" smtClean="0"/>
          </a:p>
          <a:p>
            <a:pPr marL="0" indent="0">
              <a:buNone/>
            </a:pPr>
            <a:endParaRPr lang="en-US" dirty="0" smtClean="0"/>
          </a:p>
          <a:p>
            <a:pPr marL="0" indent="0">
              <a:buNone/>
            </a:pPr>
            <a:endParaRPr lang="en-US" dirty="0"/>
          </a:p>
        </p:txBody>
      </p:sp>
      <p:sp>
        <p:nvSpPr>
          <p:cNvPr id="4" name="TextBox 3"/>
          <p:cNvSpPr txBox="1"/>
          <p:nvPr/>
        </p:nvSpPr>
        <p:spPr>
          <a:xfrm>
            <a:off x="579436" y="1571280"/>
            <a:ext cx="10500931" cy="5444183"/>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command=</a:t>
            </a:r>
            <a:r>
              <a:rPr kumimoji="0" lang="en-US" sz="1632"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LSTM:LSTMTest</a:t>
            </a:r>
            <a:endPar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LSTM=[</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632" b="0" i="0" u="none" strike="noStrike" kern="1200" cap="none" spc="0" normalizeH="0" baseline="0" noProof="0" dirty="0" smtClean="0">
                <a:ln>
                  <a:noFill/>
                </a:ln>
                <a:solidFill>
                  <a:srgbClr val="DC3C00"/>
                </a:solidFill>
                <a:effectLst/>
                <a:uLnTx/>
                <a:uFillTx/>
                <a:latin typeface="Consolas" panose="020B0609020204030204" pitchFamily="49" charset="0"/>
                <a:ea typeface="+mn-ea"/>
                <a:cs typeface="Consolas" panose="020B0609020204030204" pitchFamily="49" charset="0"/>
              </a:rPr>
              <a:t>action=train</a:t>
            </a:r>
            <a:endParaRPr kumimoji="0" lang="en-US" sz="1632" b="0" i="0" u="none" strike="noStrike" kern="1200" cap="none" spc="0" normalizeH="0" baseline="0" noProof="0" dirty="0">
              <a:ln>
                <a:noFill/>
              </a:ln>
              <a:solidFill>
                <a:srgbClr val="DC3C00"/>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632"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traceLevel</a:t>
            </a:r>
            <a:r>
              <a:rPr kumimoji="0" lang="en-US" sz="1632"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=1</a:t>
            </a:r>
            <a:endPar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output model path</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632"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modelPath</a:t>
            </a:r>
            <a:r>
              <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632"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ExpDir</a:t>
            </a:r>
            <a:r>
              <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632"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cntkdebug.dnn</a:t>
            </a:r>
            <a:endPar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632"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NDLNetworkBuilder</a:t>
            </a:r>
            <a:r>
              <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632"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networkDescription</a:t>
            </a:r>
            <a:r>
              <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632"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NdlDir</a:t>
            </a:r>
            <a:r>
              <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$\lstm.txt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632"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632"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SGD=[</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632"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632"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632"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maxEpochs</a:t>
            </a:r>
            <a:r>
              <a:rPr kumimoji="0" lang="en-US" sz="1632"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=100                   #maximum number of training epochs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632"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epochSize</a:t>
            </a:r>
            <a:r>
              <a:rPr kumimoji="0" lang="en-US" sz="1632"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=71524  </a:t>
            </a:r>
            <a:r>
              <a:rPr kumimoji="0" lang="en-US" sz="1632"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#maximum number of words per epoch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Segoe UI"/>
                <a:ea typeface="+mn-ea"/>
                <a:cs typeface="+mn-cs"/>
              </a:rPr>
              <a:t>       </a:t>
            </a:r>
            <a:r>
              <a:rPr kumimoji="0" lang="en-US" sz="1800" b="0" i="0" u="none" strike="noStrike" kern="1200" cap="none" spc="0" normalizeH="0" baseline="0" noProof="0" dirty="0" err="1" smtClean="0">
                <a:ln>
                  <a:noFill/>
                </a:ln>
                <a:solidFill>
                  <a:srgbClr val="FFFFFF"/>
                </a:solidFill>
                <a:effectLst/>
                <a:uLnTx/>
                <a:uFillTx/>
                <a:latin typeface="Segoe UI"/>
                <a:ea typeface="+mn-ea"/>
                <a:cs typeface="+mn-cs"/>
              </a:rPr>
              <a:t>learningRatesPerSample</a:t>
            </a:r>
            <a:r>
              <a:rPr kumimoji="0" lang="en-US" sz="1800" b="0" i="0" u="none" strike="noStrike" kern="1200" cap="none" spc="0" normalizeH="0" baseline="0" noProof="0" dirty="0" smtClean="0">
                <a:ln>
                  <a:noFill/>
                </a:ln>
                <a:solidFill>
                  <a:srgbClr val="FFFFFF"/>
                </a:solidFill>
                <a:effectLst/>
                <a:uLnTx/>
                <a:uFillTx/>
                <a:latin typeface="Segoe UI"/>
                <a:ea typeface="+mn-ea"/>
                <a:cs typeface="+mn-cs"/>
              </a:rPr>
              <a:t>=0.1             #the initial learning rate</a:t>
            </a: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Segoe UI"/>
                <a:ea typeface="+mn-ea"/>
                <a:cs typeface="+mn-cs"/>
              </a:rPr>
              <a:t>       </a:t>
            </a:r>
            <a:r>
              <a:rPr kumimoji="0" lang="en-US" sz="1800" b="0" i="0" u="none" strike="noStrike" kern="1200" cap="none" spc="0" normalizeH="0" baseline="0" noProof="0" dirty="0" err="1" smtClean="0">
                <a:ln>
                  <a:noFill/>
                </a:ln>
                <a:solidFill>
                  <a:srgbClr val="FFFFFF"/>
                </a:solidFill>
                <a:effectLst/>
                <a:uLnTx/>
                <a:uFillTx/>
                <a:latin typeface="Segoe UI"/>
                <a:ea typeface="+mn-ea"/>
                <a:cs typeface="+mn-cs"/>
              </a:rPr>
              <a:t>momentumAsTimeConstant</a:t>
            </a:r>
            <a:r>
              <a:rPr kumimoji="0" lang="en-US" sz="1800" b="0" i="0" u="none" strike="noStrike" kern="1200" cap="none" spc="0" normalizeH="0" baseline="0" noProof="0" dirty="0" smtClean="0">
                <a:ln>
                  <a:noFill/>
                </a:ln>
                <a:solidFill>
                  <a:srgbClr val="FFFFFF"/>
                </a:solidFill>
                <a:effectLst/>
                <a:uLnTx/>
                <a:uFillTx/>
                <a:latin typeface="Segoe UI"/>
                <a:ea typeface="+mn-ea"/>
                <a:cs typeface="+mn-cs"/>
              </a:rPr>
              <a:t>=1000    #momentum</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 </a:t>
            </a:r>
            <a:r>
              <a:rPr kumimoji="0" lang="en-US" sz="1800" b="0" i="0" u="none" strike="noStrike" kern="1200" cap="none" spc="0" normalizeH="0" baseline="0" noProof="0" dirty="0" smtClean="0">
                <a:ln>
                  <a:noFill/>
                </a:ln>
                <a:solidFill>
                  <a:srgbClr val="FFFFFF"/>
                </a:solidFill>
                <a:effectLst/>
                <a:uLnTx/>
                <a:uFillTx/>
                <a:latin typeface="Segoe UI"/>
                <a:ea typeface="+mn-ea"/>
                <a:cs typeface="+mn-cs"/>
              </a:rPr>
              <a:t>      …</a:t>
            </a: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a:t>
            </a:r>
          </a:p>
        </p:txBody>
      </p:sp>
    </p:spTree>
    <p:extLst>
      <p:ext uri="{BB962C8B-B14F-4D97-AF65-F5344CB8AC3E}">
        <p14:creationId xmlns:p14="http://schemas.microsoft.com/office/powerpoint/2010/main" val="550287099"/>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NDL example: LSTM for Query Classification</a:t>
            </a:r>
            <a:endParaRPr lang="en-US" dirty="0"/>
          </a:p>
        </p:txBody>
      </p:sp>
      <p:sp>
        <p:nvSpPr>
          <p:cNvPr id="4" name="TextBox 3"/>
          <p:cNvSpPr txBox="1"/>
          <p:nvPr/>
        </p:nvSpPr>
        <p:spPr>
          <a:xfrm>
            <a:off x="579437" y="1058862"/>
            <a:ext cx="8991600" cy="5743880"/>
          </a:xfrm>
          <a:prstGeom prst="rect">
            <a:avLst/>
          </a:prstGeom>
          <a:solidFill>
            <a:schemeClr val="bg1"/>
          </a:solid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ndlCreateNetwork</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inputDim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=3414</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featDim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=3414  # should be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inputDim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lookupTableOrder</a:t>
            </a: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lookupDim</a:t>
            </a: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=300    #word embedding size</a:t>
            </a: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lookupedDim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=300  #should be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lookupDim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1 since we use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lookupTableOrder</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of 1</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labelDim</a:t>
            </a: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=7</a:t>
            </a: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hiddenDim</a:t>
            </a: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=600    #dimension of the hidden layer feature vectors</a:t>
            </a: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initScale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=6</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initBias</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=-1.0</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features=Input(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featDim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tag=feature)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labels=Input(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labelDim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tag=label)</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define network</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Wlookup</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Parameter(</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lookupDim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inputDim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=Uniform,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initValueScale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initScale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featLookuped</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LookupTable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Wlookup</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features,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=Uniform,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initValueScale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initScale</a:t>
            </a: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#LSTM Layer 1</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LSTMoutput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LSTMComponent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lookupedDim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hiddenDim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featLookuped</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hiddenDimX2, hiddenDimX3, </a:t>
            </a: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hiddenDimX4</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initScale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a:t>
            </a: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nitBias</a:t>
            </a: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a:t>
            </a: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W </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Parameter(</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labelDim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hiddenDim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=Uniform,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initValueScale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initScale</a:t>
            </a: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a:t>
            </a: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b = Parameter(</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labelDim</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init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fixedvalue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value=0);</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outputs </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Plus(Times(W,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LSTMoutput</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b</a:t>
            </a: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cr</a:t>
            </a: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CrossEntropyWithSoftmax</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(labels, outputs);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35311718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CNTK configuration files</a:t>
            </a:r>
            <a:endParaRPr lang="en-US" dirty="0"/>
          </a:p>
        </p:txBody>
      </p:sp>
      <p:sp>
        <p:nvSpPr>
          <p:cNvPr id="3" name="Content Placeholder 2"/>
          <p:cNvSpPr>
            <a:spLocks noGrp="1"/>
          </p:cNvSpPr>
          <p:nvPr>
            <p:ph idx="4294967295"/>
          </p:nvPr>
        </p:nvSpPr>
        <p:spPr>
          <a:xfrm>
            <a:off x="427037" y="1212915"/>
            <a:ext cx="10724938" cy="588401"/>
          </a:xfrm>
        </p:spPr>
        <p:txBody>
          <a:bodyPr/>
          <a:lstStyle/>
          <a:p>
            <a:pPr marL="0" indent="0">
              <a:buNone/>
            </a:pPr>
            <a:r>
              <a:rPr lang="en-US" sz="2800" dirty="0" smtClean="0"/>
              <a:t>And data reader(s): (for train, validation, and test sets in </a:t>
            </a:r>
            <a:r>
              <a:rPr lang="en-US" sz="2800" dirty="0" err="1" smtClean="0"/>
              <a:t>config</a:t>
            </a:r>
            <a:r>
              <a:rPr lang="en-US" sz="2800" dirty="0" smtClean="0"/>
              <a:t> file)</a:t>
            </a:r>
          </a:p>
          <a:p>
            <a:pPr marL="0" indent="0">
              <a:buNone/>
            </a:pPr>
            <a:endParaRPr lang="en-US" dirty="0" smtClean="0"/>
          </a:p>
          <a:p>
            <a:pPr marL="0" indent="0">
              <a:buNone/>
            </a:pPr>
            <a:endParaRPr lang="en-US" dirty="0" smtClean="0"/>
          </a:p>
          <a:p>
            <a:pPr marL="0" indent="0">
              <a:buNone/>
            </a:pPr>
            <a:endParaRPr lang="en-US" dirty="0"/>
          </a:p>
        </p:txBody>
      </p:sp>
      <p:sp>
        <p:nvSpPr>
          <p:cNvPr id="4" name="TextBox 3"/>
          <p:cNvSpPr txBox="1"/>
          <p:nvPr/>
        </p:nvSpPr>
        <p:spPr>
          <a:xfrm>
            <a:off x="855768" y="1984065"/>
            <a:ext cx="10500931" cy="5178725"/>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reader=[</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reader to use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readerType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LUSequenceReader</a:t>
            </a: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#the tokens at each position which form the embedded layer s (could be 0:1:2) for a three-token context window</a:t>
            </a: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wordContext</a:t>
            </a: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=0</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unk</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="&lt;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unk</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&gt;"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wordmap</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DataDir</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$\inputmap.txt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file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DataDir</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train.inputfeat.txt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labelIn</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usewordmap</a:t>
            </a: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=true</a:t>
            </a: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labelType</a:t>
            </a: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=Category</a:t>
            </a: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beginSequence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="BOS"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endSequence</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="EOS"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usewordmap</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=true</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input word list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token=$</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DataDir</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input.txt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labels=[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224"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labelType</a:t>
            </a: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=Category</a:t>
            </a: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output token list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token=$</a:t>
            </a:r>
            <a:r>
              <a:rPr kumimoji="0" lang="en-US" sz="1224"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DataDir</a:t>
            </a:r>
            <a:r>
              <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$\output.txt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a:t>
            </a:r>
            <a:endParaRPr kumimoji="0" lang="en-US" sz="1224"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78276398"/>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model</a:t>
            </a:r>
            <a:endParaRPr lang="en-US" dirty="0"/>
          </a:p>
        </p:txBody>
      </p:sp>
      <p:sp>
        <p:nvSpPr>
          <p:cNvPr id="4" name="Rectangle 3"/>
          <p:cNvSpPr/>
          <p:nvPr/>
        </p:nvSpPr>
        <p:spPr>
          <a:xfrm>
            <a:off x="563712" y="1085281"/>
            <a:ext cx="11584766" cy="5909310"/>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command=</a:t>
            </a:r>
            <a:r>
              <a:rPr kumimoji="0" lang="en-US" sz="1800"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LSTMTest</a:t>
            </a:r>
            <a:endPar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LSTMTest</a:t>
            </a: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a:t>
            </a:r>
            <a:endPar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smtClean="0">
                <a:ln>
                  <a:noFill/>
                </a:ln>
                <a:solidFill>
                  <a:srgbClr val="DC3C00"/>
                </a:solidFill>
                <a:effectLst/>
                <a:uLnTx/>
                <a:uFillTx/>
                <a:latin typeface="Consolas" panose="020B0609020204030204" pitchFamily="49" charset="0"/>
                <a:ea typeface="+mn-ea"/>
                <a:cs typeface="Consolas" panose="020B0609020204030204" pitchFamily="49" charset="0"/>
              </a:rPr>
              <a:t>action=write</a:t>
            </a:r>
            <a:endParaRPr kumimoji="0" lang="en-US" sz="1800" b="0" i="0" u="none" strike="noStrike" kern="1200" cap="none" spc="0" normalizeH="0" baseline="0" noProof="0" dirty="0">
              <a:ln>
                <a:noFill/>
              </a:ln>
              <a:solidFill>
                <a:srgbClr val="DC3C00"/>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traceLevel</a:t>
            </a: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=1</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modelPath</a:t>
            </a: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ExpDir</a:t>
            </a: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cntkdebug.dnn</a:t>
            </a:r>
            <a:endPar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outputNodeNames</a:t>
            </a: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outputs:labels</a:t>
            </a:r>
            <a:endPar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reader=[</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 reader to use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readerType</a:t>
            </a: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LUSequenceReader</a:t>
            </a:r>
            <a:endPar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#the tokens at each position which form the embedded layer s (could be 0:1:2) for a three-token context window</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wordContext</a:t>
            </a: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=0</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unk</a:t>
            </a: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="&lt;</a:t>
            </a:r>
            <a:r>
              <a:rPr kumimoji="0" lang="en-US" sz="18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unk</a:t>
            </a: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&gt;"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wordmap</a:t>
            </a: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DataDir</a:t>
            </a: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$\inputmap.txt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file=$</a:t>
            </a:r>
            <a:r>
              <a:rPr kumimoji="0" lang="en-US" sz="18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Consolas" panose="020B0609020204030204" pitchFamily="49" charset="0"/>
              </a:rPr>
              <a:t>DataDir</a:t>
            </a: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test.inputfeat.txt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a:t>
            </a:r>
            <a:endPar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    </a:t>
            </a:r>
          </a:p>
        </p:txBody>
      </p:sp>
    </p:spTree>
    <p:extLst>
      <p:ext uri="{BB962C8B-B14F-4D97-AF65-F5344CB8AC3E}">
        <p14:creationId xmlns:p14="http://schemas.microsoft.com/office/powerpoint/2010/main" val="368717941"/>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Steps to train/test model</a:t>
            </a:r>
            <a:endParaRPr lang="en-US" dirty="0"/>
          </a:p>
        </p:txBody>
      </p:sp>
      <p:sp>
        <p:nvSpPr>
          <p:cNvPr id="4" name="Rectangle 3"/>
          <p:cNvSpPr/>
          <p:nvPr/>
        </p:nvSpPr>
        <p:spPr>
          <a:xfrm>
            <a:off x="427037" y="1516062"/>
            <a:ext cx="11887200" cy="5078313"/>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&gt;D</a:t>
            </a: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:\Users\kristout\QueryTask</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&gt;D:\users\kristout\CNTK_Release\CNTK.exe </a:t>
            </a:r>
            <a:r>
              <a:rPr kumimoji="0" lang="en-US" sz="1800"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configFile</a:t>
            </a: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globalssmall.config+lstmsmall.config</a:t>
            </a:r>
            <a:endPar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If running on GPU, run testing separately due to GPU testing bug (to be fixed soon!)</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&gt;D</a:t>
            </a: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:\users\kristout\CNTK_Release\CNTK.exe </a:t>
            </a:r>
            <a:r>
              <a:rPr kumimoji="0" lang="en-US" sz="1800"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configFile</a:t>
            </a: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globalssmall.config+testlstmsmall.config</a:t>
            </a:r>
            <a:endPar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Get the accuracy of the model</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&gt;D</a:t>
            </a: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:\Users\kristout\QueryTask&gt; D:\Users\kristout\CNTK_Release\scorer.exe .\Experiment1\Small\output\output.rec.txt .\</a:t>
            </a: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Experiment1\Small\output\output.lbl.txt</a:t>
            </a:r>
            <a:endPar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correct </a:t>
            </a: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332 out of 500</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rPr>
              <a:t>Accuracy </a:t>
            </a: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0.664</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For full dataset, use </a:t>
            </a:r>
            <a:r>
              <a:rPr kumimoji="0" lang="en-US" sz="1800"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globals.config</a:t>
            </a: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lstm.config</a:t>
            </a: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 and </a:t>
            </a:r>
            <a:r>
              <a:rPr kumimoji="0" lang="en-US" sz="1800" b="0" i="0" u="none" strike="noStrike" kern="1200" cap="none" spc="0" normalizeH="0" baseline="0" noProof="0" dirty="0" err="1" smtClean="0">
                <a:ln>
                  <a:noFill/>
                </a:ln>
                <a:solidFill>
                  <a:srgbClr val="FFFFFF"/>
                </a:solidFill>
                <a:effectLst/>
                <a:uLnTx/>
                <a:uFillTx/>
                <a:latin typeface="Consolas" panose="020B0609020204030204" pitchFamily="49" charset="0"/>
                <a:ea typeface="+mn-ea"/>
                <a:cs typeface="Consolas" panose="020B0609020204030204" pitchFamily="49" charset="0"/>
              </a:rPr>
              <a:t>testlstm.config</a:t>
            </a:r>
            <a:endPar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correct 453 out of 500</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Consolas" panose="020B0609020204030204" pitchFamily="49" charset="0"/>
                <a:ea typeface="+mn-ea"/>
                <a:cs typeface="Consolas" panose="020B0609020204030204" pitchFamily="49" charset="0"/>
              </a:rPr>
              <a:t>Accuracy 0.906</a:t>
            </a:r>
            <a:endParaRPr kumimoji="0" lang="en-US"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1028222728"/>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2237" y="1224964"/>
            <a:ext cx="11887200" cy="5607689"/>
          </a:xfrm>
        </p:spPr>
        <p:txBody>
          <a:bodyPr/>
          <a:lstStyle/>
          <a:p>
            <a:r>
              <a:rPr lang="en-US" sz="3200" dirty="0" smtClean="0"/>
              <a:t>Parameters to explore</a:t>
            </a:r>
          </a:p>
          <a:p>
            <a:pPr lvl="1"/>
            <a:r>
              <a:rPr lang="en-US" sz="2000" dirty="0" err="1" smtClean="0"/>
              <a:t>lookupDim</a:t>
            </a:r>
            <a:r>
              <a:rPr lang="en-US" sz="2000" dirty="0" smtClean="0"/>
              <a:t>=300 #embedding size</a:t>
            </a:r>
          </a:p>
          <a:p>
            <a:pPr lvl="1"/>
            <a:r>
              <a:rPr lang="en-US" sz="2000" dirty="0" err="1" smtClean="0"/>
              <a:t>hiddenDim</a:t>
            </a:r>
            <a:r>
              <a:rPr lang="en-US" sz="2000" dirty="0" smtClean="0"/>
              <a:t>=600 #hidden state size</a:t>
            </a:r>
          </a:p>
          <a:p>
            <a:pPr lvl="1"/>
            <a:r>
              <a:rPr lang="en-US" sz="2000" dirty="0" smtClean="0"/>
              <a:t>Number of LSTM layers (uncomment relevant portion in lstm.txt)</a:t>
            </a:r>
          </a:p>
          <a:p>
            <a:pPr lvl="1"/>
            <a:r>
              <a:rPr lang="en-US" sz="2000" dirty="0" err="1"/>
              <a:t>learningRatesPerSample</a:t>
            </a:r>
            <a:r>
              <a:rPr lang="en-US" sz="2000" dirty="0"/>
              <a:t>=0.1</a:t>
            </a:r>
          </a:p>
          <a:p>
            <a:pPr lvl="1"/>
            <a:r>
              <a:rPr lang="en-US" sz="2000" dirty="0" err="1" smtClean="0"/>
              <a:t>momentumAsTimeConstant</a:t>
            </a:r>
            <a:r>
              <a:rPr lang="en-US" sz="2000" dirty="0" smtClean="0"/>
              <a:t>=1000</a:t>
            </a:r>
          </a:p>
          <a:p>
            <a:pPr lvl="1"/>
            <a:r>
              <a:rPr lang="en-US" sz="2000" dirty="0" err="1"/>
              <a:t>wordContext</a:t>
            </a:r>
            <a:r>
              <a:rPr lang="en-US" sz="2000" dirty="0"/>
              <a:t>=0</a:t>
            </a:r>
            <a:endParaRPr lang="en-US" sz="2000" dirty="0" smtClean="0"/>
          </a:p>
          <a:p>
            <a:r>
              <a:rPr lang="en-US" sz="3200" dirty="0" smtClean="0"/>
              <a:t>Caveat: current version of text classification in CNTK adapted from sequence classification (predicting output at each position)</a:t>
            </a:r>
          </a:p>
          <a:p>
            <a:pPr lvl="1"/>
            <a:r>
              <a:rPr lang="en-US" sz="2000" dirty="0" smtClean="0"/>
              <a:t>Expect an improved version and classification sample soon</a:t>
            </a:r>
          </a:p>
          <a:p>
            <a:r>
              <a:rPr lang="en-US" sz="3600" dirty="0" smtClean="0"/>
              <a:t>Capabilities coming soon</a:t>
            </a:r>
          </a:p>
          <a:p>
            <a:pPr lvl="1"/>
            <a:r>
              <a:rPr lang="en-US" sz="2000" dirty="0" smtClean="0"/>
              <a:t>Convolutional networks for text</a:t>
            </a:r>
          </a:p>
          <a:p>
            <a:pPr lvl="1"/>
            <a:r>
              <a:rPr lang="en-US" sz="2000" dirty="0" smtClean="0"/>
              <a:t>Flexible readers to enable combination of manual feature </a:t>
            </a:r>
            <a:r>
              <a:rPr lang="en-US" sz="2000" dirty="0" err="1" smtClean="0"/>
              <a:t>design+automatic</a:t>
            </a:r>
            <a:r>
              <a:rPr lang="en-US" sz="2000" dirty="0" smtClean="0"/>
              <a:t> feature learning</a:t>
            </a:r>
          </a:p>
          <a:p>
            <a:pPr lvl="1"/>
            <a:r>
              <a:rPr lang="en-US" sz="2000" dirty="0" smtClean="0"/>
              <a:t>Convenient methods for using pre-trained word embeddings (using large unlabeled text)</a:t>
            </a:r>
            <a:endParaRPr lang="en-US" sz="2000" dirty="0"/>
          </a:p>
        </p:txBody>
      </p:sp>
      <p:sp>
        <p:nvSpPr>
          <p:cNvPr id="3" name="Title 2"/>
          <p:cNvSpPr>
            <a:spLocks noGrp="1"/>
          </p:cNvSpPr>
          <p:nvPr>
            <p:ph type="title"/>
          </p:nvPr>
        </p:nvSpPr>
        <p:spPr/>
        <p:txBody>
          <a:bodyPr/>
          <a:lstStyle/>
          <a:p>
            <a:r>
              <a:rPr lang="en-US" dirty="0" smtClean="0"/>
              <a:t>How to improve the models</a:t>
            </a:r>
            <a:endParaRPr lang="en-US" dirty="0"/>
          </a:p>
        </p:txBody>
      </p:sp>
    </p:spTree>
    <p:extLst>
      <p:ext uri="{BB962C8B-B14F-4D97-AF65-F5344CB8AC3E}">
        <p14:creationId xmlns:p14="http://schemas.microsoft.com/office/powerpoint/2010/main" val="3160288316"/>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Other Resources on Neural Networks</a:t>
            </a:r>
            <a:endParaRPr lang="en-US" dirty="0"/>
          </a:p>
        </p:txBody>
      </p:sp>
      <p:sp>
        <p:nvSpPr>
          <p:cNvPr id="6" name="Text Placeholder 5"/>
          <p:cNvSpPr>
            <a:spLocks noGrp="1"/>
          </p:cNvSpPr>
          <p:nvPr>
            <p:ph type="body" sz="quarter" idx="10"/>
          </p:nvPr>
        </p:nvSpPr>
        <p:spPr>
          <a:xfrm>
            <a:off x="264335" y="1744662"/>
            <a:ext cx="12172140" cy="5478423"/>
          </a:xfrm>
        </p:spPr>
        <p:txBody>
          <a:bodyPr/>
          <a:lstStyle/>
          <a:p>
            <a:r>
              <a:rPr lang="en-US" dirty="0" smtClean="0"/>
              <a:t>Tutorials</a:t>
            </a:r>
          </a:p>
          <a:p>
            <a:pPr lvl="1"/>
            <a:r>
              <a:rPr lang="en-US" dirty="0"/>
              <a:t>Deep Learning and Continuous Representations for NLP (Tutorial for NAACL-HLT-2015)</a:t>
            </a:r>
          </a:p>
          <a:p>
            <a:pPr lvl="1"/>
            <a:r>
              <a:rPr lang="en-US" dirty="0"/>
              <a:t>Wen-tau Yih, Xiaodong He, and Jianfeng </a:t>
            </a:r>
            <a:r>
              <a:rPr lang="en-US" dirty="0" smtClean="0"/>
              <a:t>Gao</a:t>
            </a:r>
          </a:p>
          <a:p>
            <a:pPr lvl="1"/>
            <a:endParaRPr lang="en-US" dirty="0">
              <a:hlinkClick r:id="rId3"/>
            </a:endParaRPr>
          </a:p>
          <a:p>
            <a:pPr lvl="1"/>
            <a:r>
              <a:rPr lang="en-US" dirty="0"/>
              <a:t>Deep learning for NLP </a:t>
            </a:r>
          </a:p>
          <a:p>
            <a:pPr lvl="1"/>
            <a:r>
              <a:rPr lang="en-US" dirty="0"/>
              <a:t>Richard Socher and Christopher Manning</a:t>
            </a:r>
          </a:p>
          <a:p>
            <a:pPr lvl="1"/>
            <a:endParaRPr lang="en-US" dirty="0" smtClean="0"/>
          </a:p>
          <a:p>
            <a:pPr lvl="1"/>
            <a:r>
              <a:rPr lang="en-US" dirty="0" smtClean="0"/>
              <a:t>An introduction to Computational Networks and the Computational Network Toolkit</a:t>
            </a:r>
          </a:p>
          <a:p>
            <a:pPr lvl="1"/>
            <a:r>
              <a:rPr lang="en-US" dirty="0" smtClean="0"/>
              <a:t>Dong Yu et </a:t>
            </a:r>
            <a:r>
              <a:rPr lang="en-US" dirty="0"/>
              <a:t>al. </a:t>
            </a:r>
            <a:r>
              <a:rPr lang="en-US" dirty="0" smtClean="0"/>
              <a:t> http</a:t>
            </a:r>
            <a:r>
              <a:rPr lang="en-US" dirty="0"/>
              <a:t>://research.microsoft.com/apps/pubs/?id=226641</a:t>
            </a:r>
            <a:endParaRPr lang="en-US" dirty="0" smtClean="0"/>
          </a:p>
          <a:p>
            <a:pPr lvl="1"/>
            <a:endParaRPr lang="en-US" sz="4000" dirty="0" smtClean="0"/>
          </a:p>
          <a:p>
            <a:pPr lvl="1"/>
            <a:r>
              <a:rPr lang="en-US" sz="4000" dirty="0" smtClean="0"/>
              <a:t>Courses</a:t>
            </a:r>
            <a:endParaRPr lang="en-US" dirty="0"/>
          </a:p>
          <a:p>
            <a:pPr lvl="1"/>
            <a:r>
              <a:rPr lang="en-US" dirty="0" smtClean="0"/>
              <a:t>Stanford CS224d: Deep Learning for Natural Language Processing http</a:t>
            </a:r>
            <a:r>
              <a:rPr lang="en-US" dirty="0"/>
              <a:t>://cs224d.stanford.edu/</a:t>
            </a:r>
          </a:p>
          <a:p>
            <a:pPr lvl="1"/>
            <a:endParaRPr lang="en-US" dirty="0" smtClean="0">
              <a:hlinkClick r:id="rId3"/>
            </a:endParaRPr>
          </a:p>
        </p:txBody>
      </p:sp>
    </p:spTree>
    <p:extLst>
      <p:ext uri="{BB962C8B-B14F-4D97-AF65-F5344CB8AC3E}">
        <p14:creationId xmlns:p14="http://schemas.microsoft.com/office/powerpoint/2010/main" val="234957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4638" y="2125662"/>
            <a:ext cx="11887200" cy="2179058"/>
          </a:xfrm>
        </p:spPr>
        <p:txBody>
          <a:bodyPr/>
          <a:lstStyle/>
          <a:p>
            <a:r>
              <a:rPr lang="en-US" dirty="0" smtClean="0"/>
              <a:t>A Brief Glance at Other NLP Applications</a:t>
            </a:r>
            <a:endParaRPr lang="en-US" dirty="0"/>
          </a:p>
        </p:txBody>
      </p:sp>
    </p:spTree>
    <p:extLst>
      <p:ext uri="{BB962C8B-B14F-4D97-AF65-F5344CB8AC3E}">
        <p14:creationId xmlns:p14="http://schemas.microsoft.com/office/powerpoint/2010/main" val="111505901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56858" y="2811462"/>
            <a:ext cx="10789357" cy="525871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80" tIns="457135" rIns="182854" bIns="146283" numCol="1" spcCol="0" rtlCol="0" fromWordArt="0" anchor="t" anchorCtr="0" forceAA="0" compatLnSpc="1">
            <a:prstTxWarp prst="textNoShape">
              <a:avLst/>
            </a:prstTxWarp>
            <a:noAutofit/>
          </a:bodyPr>
          <a:lstStyle/>
          <a:p>
            <a:pPr marL="0" marR="0" lvl="0" indent="0" algn="l" defTabSz="932742" rtl="0" eaLnBrk="1" fontAlgn="auto" latinLnBrk="0" hangingPunct="1">
              <a:lnSpc>
                <a:spcPct val="90000"/>
              </a:lnSpc>
              <a:spcBef>
                <a:spcPts val="1199"/>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 name="Title 1"/>
          <p:cNvSpPr>
            <a:spLocks noGrp="1"/>
          </p:cNvSpPr>
          <p:nvPr>
            <p:ph type="title"/>
          </p:nvPr>
        </p:nvSpPr>
        <p:spPr>
          <a:xfrm>
            <a:off x="275483" y="295730"/>
            <a:ext cx="6095154" cy="917445"/>
          </a:xfrm>
        </p:spPr>
        <p:txBody>
          <a:bodyPr/>
          <a:lstStyle/>
          <a:p>
            <a:r>
              <a:rPr lang="en-US" dirty="0" smtClean="0"/>
              <a:t>Sentiment Analysis</a:t>
            </a:r>
            <a:r>
              <a:rPr lang="en-US" dirty="0"/>
              <a:t/>
            </a:r>
            <a:br>
              <a:rPr lang="en-US" dirty="0"/>
            </a:br>
            <a:endParaRPr lang="en-US" dirty="0"/>
          </a:p>
        </p:txBody>
      </p:sp>
      <p:sp>
        <p:nvSpPr>
          <p:cNvPr id="3" name="Rectangle 2"/>
          <p:cNvSpPr/>
          <p:nvPr/>
        </p:nvSpPr>
        <p:spPr>
          <a:xfrm>
            <a:off x="769936" y="2797737"/>
            <a:ext cx="10363200" cy="1569660"/>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FFF"/>
                </a:solidFill>
                <a:effectLst/>
                <a:uLnTx/>
                <a:uFillTx/>
                <a:latin typeface="Segoe UI"/>
                <a:ea typeface="+mn-ea"/>
                <a:cs typeface="+mn-cs"/>
              </a:rPr>
              <a:t>The </a:t>
            </a:r>
            <a:r>
              <a:rPr kumimoji="0" lang="en-US" sz="2400" b="0" i="0" u="none" strike="noStrike" kern="1200" cap="none" spc="0" normalizeH="0" baseline="0" noProof="0" dirty="0">
                <a:ln>
                  <a:noFill/>
                </a:ln>
                <a:solidFill>
                  <a:srgbClr val="FFFFFF"/>
                </a:solidFill>
                <a:effectLst/>
                <a:uLnTx/>
                <a:uFillTx/>
                <a:latin typeface="Segoe UI"/>
                <a:ea typeface="+mn-ea"/>
                <a:cs typeface="+mn-cs"/>
              </a:rPr>
              <a:t>gorgeously elaborate continuation of </a:t>
            </a:r>
            <a:r>
              <a:rPr kumimoji="0" lang="en-US" sz="2400" b="0" i="0" u="none" strike="noStrike" kern="1200" cap="none" spc="0" normalizeH="0" baseline="0" noProof="0" dirty="0" smtClean="0">
                <a:ln>
                  <a:noFill/>
                </a:ln>
                <a:solidFill>
                  <a:srgbClr val="FFFFFF"/>
                </a:solidFill>
                <a:effectLst/>
                <a:uLnTx/>
                <a:uFillTx/>
                <a:latin typeface="Segoe UI"/>
                <a:ea typeface="+mn-ea"/>
                <a:cs typeface="+mn-cs"/>
              </a:rPr>
              <a:t>"The Lord </a:t>
            </a:r>
            <a:r>
              <a:rPr kumimoji="0" lang="en-US" sz="2400" b="0" i="0" u="none" strike="noStrike" kern="1200" cap="none" spc="0" normalizeH="0" baseline="0" noProof="0" dirty="0">
                <a:ln>
                  <a:noFill/>
                </a:ln>
                <a:solidFill>
                  <a:srgbClr val="FFFFFF"/>
                </a:solidFill>
                <a:effectLst/>
                <a:uLnTx/>
                <a:uFillTx/>
                <a:latin typeface="Segoe UI"/>
                <a:ea typeface="+mn-ea"/>
                <a:cs typeface="+mn-cs"/>
              </a:rPr>
              <a:t>of the </a:t>
            </a:r>
            <a:r>
              <a:rPr kumimoji="0" lang="en-US" sz="2400" b="0" i="0" u="none" strike="noStrike" kern="1200" cap="none" spc="0" normalizeH="0" baseline="0" noProof="0" dirty="0" smtClean="0">
                <a:ln>
                  <a:noFill/>
                </a:ln>
                <a:solidFill>
                  <a:srgbClr val="FFFFFF"/>
                </a:solidFill>
                <a:effectLst/>
                <a:uLnTx/>
                <a:uFillTx/>
                <a:latin typeface="Segoe UI"/>
                <a:ea typeface="+mn-ea"/>
                <a:cs typeface="+mn-cs"/>
              </a:rPr>
              <a:t>Rings" </a:t>
            </a:r>
            <a:r>
              <a:rPr kumimoji="0" lang="en-US" sz="2400" b="0" i="0" u="none" strike="noStrike" kern="1200" cap="none" spc="0" normalizeH="0" baseline="0" noProof="0" dirty="0">
                <a:ln>
                  <a:noFill/>
                </a:ln>
                <a:solidFill>
                  <a:srgbClr val="FFFFFF"/>
                </a:solidFill>
                <a:effectLst/>
                <a:uLnTx/>
                <a:uFillTx/>
                <a:latin typeface="Segoe UI"/>
                <a:ea typeface="+mn-ea"/>
                <a:cs typeface="+mn-cs"/>
              </a:rPr>
              <a:t>trilogy is so huge that a column of words cannot adequately describe co-writer/director </a:t>
            </a:r>
            <a:r>
              <a:rPr kumimoji="0" lang="en-US" sz="2400" b="0" i="0" u="none" strike="noStrike" kern="1200" cap="none" spc="0" normalizeH="0" baseline="0" noProof="0" dirty="0" smtClean="0">
                <a:ln>
                  <a:noFill/>
                </a:ln>
                <a:solidFill>
                  <a:srgbClr val="FFFFFF"/>
                </a:solidFill>
                <a:effectLst/>
                <a:uLnTx/>
                <a:uFillTx/>
                <a:latin typeface="Segoe UI"/>
                <a:ea typeface="+mn-ea"/>
                <a:cs typeface="+mn-cs"/>
              </a:rPr>
              <a:t>Peter Jackson's </a:t>
            </a:r>
            <a:r>
              <a:rPr kumimoji="0" lang="en-US" sz="2400" b="0" i="0" u="none" strike="noStrike" kern="1200" cap="none" spc="0" normalizeH="0" baseline="0" noProof="0" dirty="0">
                <a:ln>
                  <a:noFill/>
                </a:ln>
                <a:solidFill>
                  <a:srgbClr val="FFFFFF"/>
                </a:solidFill>
                <a:effectLst/>
                <a:uLnTx/>
                <a:uFillTx/>
                <a:latin typeface="Segoe UI"/>
                <a:ea typeface="+mn-ea"/>
                <a:cs typeface="+mn-cs"/>
              </a:rPr>
              <a:t>expanded vision of </a:t>
            </a:r>
            <a:r>
              <a:rPr kumimoji="0" lang="en-US" sz="2400" b="0" i="0" u="none" strike="noStrike" kern="1200" cap="none" spc="0" normalizeH="0" baseline="0" noProof="0" dirty="0" smtClean="0">
                <a:ln>
                  <a:noFill/>
                </a:ln>
                <a:solidFill>
                  <a:srgbClr val="FFFFFF"/>
                </a:solidFill>
                <a:effectLst/>
                <a:uLnTx/>
                <a:uFillTx/>
                <a:latin typeface="Segoe UI"/>
                <a:ea typeface="+mn-ea"/>
                <a:cs typeface="+mn-cs"/>
              </a:rPr>
              <a:t>J </a:t>
            </a:r>
            <a:r>
              <a:rPr kumimoji="0" lang="en-US" sz="2400" b="0" i="0" u="none" strike="noStrike" kern="1200" cap="none" spc="0" normalizeH="0" baseline="0" noProof="0" dirty="0">
                <a:ln>
                  <a:noFill/>
                </a:ln>
                <a:solidFill>
                  <a:srgbClr val="FFFFFF"/>
                </a:solidFill>
                <a:effectLst/>
                <a:uLnTx/>
                <a:uFillTx/>
                <a:latin typeface="Segoe UI"/>
                <a:ea typeface="+mn-ea"/>
                <a:cs typeface="+mn-cs"/>
              </a:rPr>
              <a:t>. </a:t>
            </a:r>
            <a:r>
              <a:rPr kumimoji="0" lang="en-US" sz="2400" b="0" i="0" u="none" strike="noStrike" kern="1200" cap="none" spc="0" normalizeH="0" baseline="0" noProof="0" dirty="0" smtClean="0">
                <a:ln>
                  <a:noFill/>
                </a:ln>
                <a:solidFill>
                  <a:srgbClr val="FFFFFF"/>
                </a:solidFill>
                <a:effectLst/>
                <a:uLnTx/>
                <a:uFillTx/>
                <a:latin typeface="Segoe UI"/>
                <a:ea typeface="+mn-ea"/>
                <a:cs typeface="+mn-cs"/>
              </a:rPr>
              <a:t>R </a:t>
            </a:r>
            <a:r>
              <a:rPr kumimoji="0" lang="en-US" sz="2400" b="0" i="0" u="none" strike="noStrike" kern="1200" cap="none" spc="0" normalizeH="0" baseline="0" noProof="0" dirty="0">
                <a:ln>
                  <a:noFill/>
                </a:ln>
                <a:solidFill>
                  <a:srgbClr val="FFFFFF"/>
                </a:solidFill>
                <a:effectLst/>
                <a:uLnTx/>
                <a:uFillTx/>
                <a:latin typeface="Segoe UI"/>
                <a:ea typeface="+mn-ea"/>
                <a:cs typeface="+mn-cs"/>
              </a:rPr>
              <a:t>. </a:t>
            </a:r>
            <a:r>
              <a:rPr kumimoji="0" lang="en-US" sz="2400" b="0" i="0" u="none" strike="noStrike" kern="1200" cap="none" spc="0" normalizeH="0" baseline="0" noProof="0" dirty="0" smtClean="0">
                <a:ln>
                  <a:noFill/>
                </a:ln>
                <a:solidFill>
                  <a:srgbClr val="FFFFFF"/>
                </a:solidFill>
                <a:effectLst/>
                <a:uLnTx/>
                <a:uFillTx/>
                <a:latin typeface="Segoe UI"/>
                <a:ea typeface="+mn-ea"/>
                <a:cs typeface="+mn-cs"/>
              </a:rPr>
              <a:t>R </a:t>
            </a:r>
            <a:r>
              <a:rPr kumimoji="0" lang="en-US" sz="2400" b="0" i="0" u="none" strike="noStrike" kern="1200" cap="none" spc="0" normalizeH="0" baseline="0" noProof="0" dirty="0">
                <a:ln>
                  <a:noFill/>
                </a:ln>
                <a:solidFill>
                  <a:srgbClr val="FFFFFF"/>
                </a:solidFill>
                <a:effectLst/>
                <a:uLnTx/>
                <a:uFillTx/>
                <a:latin typeface="Segoe UI"/>
                <a:ea typeface="+mn-ea"/>
                <a:cs typeface="+mn-cs"/>
              </a:rPr>
              <a:t>. </a:t>
            </a:r>
            <a:r>
              <a:rPr kumimoji="0" lang="en-US" sz="2400" b="0" i="0" u="none" strike="noStrike" kern="1200" cap="none" spc="0" normalizeH="0" baseline="0" noProof="0" dirty="0" smtClean="0">
                <a:ln>
                  <a:noFill/>
                </a:ln>
                <a:solidFill>
                  <a:srgbClr val="FFFFFF"/>
                </a:solidFill>
                <a:effectLst/>
                <a:uLnTx/>
                <a:uFillTx/>
                <a:latin typeface="Segoe UI"/>
                <a:ea typeface="+mn-ea"/>
                <a:cs typeface="+mn-cs"/>
              </a:rPr>
              <a:t>Tolkien's middle-earth. </a:t>
            </a:r>
            <a:endParaRPr kumimoji="0" lang="en-US" sz="2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1" name="TextBox 10"/>
          <p:cNvSpPr txBox="1"/>
          <p:nvPr/>
        </p:nvSpPr>
        <p:spPr>
          <a:xfrm>
            <a:off x="868991" y="5324095"/>
            <a:ext cx="5082545"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Is this review </a:t>
            </a:r>
            <a:r>
              <a:rPr kumimoji="0" lang="en-US" sz="2400" b="0" i="0" u="none" strike="noStrike" kern="1200" cap="none" spc="0" normalizeH="0" baseline="0" noProof="0" dirty="0" smtClean="0">
                <a:ln>
                  <a:noFill/>
                </a:ln>
                <a:solidFill>
                  <a:srgbClr val="00B050"/>
                </a:solidFill>
                <a:effectLst/>
                <a:uLnTx/>
                <a:uFillTx/>
                <a:latin typeface="Segoe UI"/>
                <a:ea typeface="+mn-ea"/>
                <a:cs typeface="+mn-cs"/>
              </a:rPr>
              <a:t>positive</a:t>
            </a: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 or </a:t>
            </a:r>
            <a:r>
              <a:rPr kumimoji="0" lang="en-US" sz="2400" b="0" i="0" u="none" strike="noStrike" kern="1200" cap="none" spc="0" normalizeH="0" baseline="0" noProof="0" dirty="0" smtClean="0">
                <a:ln>
                  <a:noFill/>
                </a:ln>
                <a:solidFill>
                  <a:srgbClr val="C00000"/>
                </a:solidFill>
                <a:effectLst/>
                <a:uLnTx/>
                <a:uFillTx/>
                <a:latin typeface="Segoe UI"/>
                <a:ea typeface="+mn-ea"/>
                <a:cs typeface="+mn-cs"/>
              </a:rPr>
              <a:t>negative</a:t>
            </a: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1525371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 Far: Text Classification</a:t>
            </a:r>
            <a:endParaRPr lang="en-US" dirty="0"/>
          </a:p>
        </p:txBody>
      </p:sp>
      <p:sp>
        <p:nvSpPr>
          <p:cNvPr id="4" name="Rectangle 3"/>
          <p:cNvSpPr/>
          <p:nvPr/>
        </p:nvSpPr>
        <p:spPr>
          <a:xfrm>
            <a:off x="622266" y="2587201"/>
            <a:ext cx="10363200" cy="400110"/>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Segoe UI"/>
                <a:ea typeface="+mn-ea"/>
                <a:cs typeface="+mn-cs"/>
              </a:rPr>
              <a:t>Example: “What </a:t>
            </a:r>
            <a:r>
              <a:rPr kumimoji="0" lang="en-US" sz="2000" b="0" i="0" u="none" strike="noStrike" kern="1200" cap="none" spc="0" normalizeH="0" baseline="0" noProof="0" dirty="0">
                <a:ln>
                  <a:noFill/>
                </a:ln>
                <a:solidFill>
                  <a:srgbClr val="FFFFFF"/>
                </a:solidFill>
                <a:effectLst/>
                <a:uLnTx/>
                <a:uFillTx/>
                <a:latin typeface="Segoe UI"/>
                <a:ea typeface="+mn-ea"/>
                <a:cs typeface="+mn-cs"/>
              </a:rPr>
              <a:t>is the highest waterfall in the United </a:t>
            </a:r>
            <a:r>
              <a:rPr kumimoji="0" lang="en-US" sz="2000" b="0" i="0" u="none" strike="noStrike" kern="1200" cap="none" spc="0" normalizeH="0" baseline="0" noProof="0" dirty="0" smtClean="0">
                <a:ln>
                  <a:noFill/>
                </a:ln>
                <a:solidFill>
                  <a:srgbClr val="FFFFFF"/>
                </a:solidFill>
                <a:effectLst/>
                <a:uLnTx/>
                <a:uFillTx/>
                <a:latin typeface="Segoe UI"/>
                <a:ea typeface="+mn-ea"/>
                <a:cs typeface="+mn-cs"/>
              </a:rPr>
              <a:t>States?”</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TextBox 4"/>
          <p:cNvSpPr txBox="1"/>
          <p:nvPr/>
        </p:nvSpPr>
        <p:spPr>
          <a:xfrm>
            <a:off x="622266" y="4792662"/>
            <a:ext cx="7189982" cy="1280351"/>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Example: </a:t>
            </a:r>
            <a:r>
              <a:rPr kumimoji="0" lang="en-US" sz="2000" b="0" i="0" u="none" strike="noStrike" kern="1200" cap="none" spc="0" normalizeH="0" baseline="0" noProof="0" dirty="0" smtClean="0">
                <a:ln>
                  <a:noFill/>
                </a:ln>
                <a:solidFill>
                  <a:srgbClr val="7030A0"/>
                </a:solidFill>
                <a:effectLst/>
                <a:uLnTx/>
                <a:uFillTx/>
                <a:latin typeface="Segoe UI"/>
                <a:ea typeface="+mn-ea"/>
                <a:cs typeface="+mn-cs"/>
              </a:rPr>
              <a:t>Location</a:t>
            </a:r>
            <a:endParaRPr kumimoji="0" lang="en-US" sz="20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20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smtClean="0">
                <a:ln>
                  <a:noFill/>
                </a:ln>
                <a:solidFill>
                  <a:srgbClr val="FFC000"/>
                </a:solidFill>
                <a:effectLst/>
                <a:uLnTx/>
                <a:uFillTx/>
                <a:latin typeface="Segoe UI"/>
                <a:ea typeface="+mn-ea"/>
                <a:cs typeface="+mn-cs"/>
              </a:rPr>
              <a:t>Description</a:t>
            </a:r>
            <a:r>
              <a:rPr kumimoji="0" lang="en-US" sz="20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 </a:t>
            </a:r>
            <a:r>
              <a:rPr kumimoji="0" lang="en-US" sz="2000" b="0" i="0" u="none" strike="noStrike" kern="1200" cap="none" spc="0" normalizeH="0" baseline="0" noProof="0" dirty="0" smtClean="0">
                <a:ln>
                  <a:noFill/>
                </a:ln>
                <a:solidFill>
                  <a:srgbClr val="00B050"/>
                </a:solidFill>
                <a:effectLst/>
                <a:uLnTx/>
                <a:uFillTx/>
                <a:latin typeface="Segoe UI"/>
                <a:ea typeface="+mn-ea"/>
                <a:cs typeface="+mn-cs"/>
              </a:rPr>
              <a:t>Entity</a:t>
            </a:r>
            <a:r>
              <a:rPr kumimoji="0" lang="en-US" sz="20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 </a:t>
            </a:r>
            <a:r>
              <a:rPr kumimoji="0" lang="en-US" sz="2000" b="0" i="0" u="none" strike="noStrike" kern="1200" cap="none" spc="0" normalizeH="0" baseline="0" noProof="0" dirty="0" smtClean="0">
                <a:ln>
                  <a:noFill/>
                </a:ln>
                <a:solidFill>
                  <a:srgbClr val="002060"/>
                </a:solidFill>
                <a:effectLst/>
                <a:uLnTx/>
                <a:uFillTx/>
                <a:latin typeface="Segoe UI"/>
                <a:ea typeface="+mn-ea"/>
                <a:cs typeface="+mn-cs"/>
              </a:rPr>
              <a:t>Abbreviation</a:t>
            </a:r>
            <a:r>
              <a:rPr kumimoji="0" lang="en-US" sz="20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 </a:t>
            </a:r>
            <a:r>
              <a:rPr kumimoji="0" lang="en-US" sz="2000" b="0" i="0" u="none" strike="noStrike" kern="1200" cap="none" spc="0" normalizeH="0" baseline="0" noProof="0" dirty="0" smtClean="0">
                <a:ln>
                  <a:noFill/>
                </a:ln>
                <a:solidFill>
                  <a:srgbClr val="C00000"/>
                </a:solidFill>
                <a:effectLst/>
                <a:uLnTx/>
                <a:uFillTx/>
                <a:latin typeface="Segoe UI"/>
                <a:ea typeface="+mn-ea"/>
                <a:cs typeface="+mn-cs"/>
              </a:rPr>
              <a:t>Human</a:t>
            </a:r>
            <a:r>
              <a:rPr kumimoji="0" lang="en-US" sz="20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 </a:t>
            </a:r>
            <a:r>
              <a:rPr kumimoji="0" lang="en-US" sz="2000" b="0" i="0" u="none" strike="noStrike" kern="1200" cap="none" spc="0" normalizeH="0" baseline="0" noProof="0" dirty="0" smtClean="0">
                <a:ln>
                  <a:noFill/>
                </a:ln>
                <a:solidFill>
                  <a:srgbClr val="7030A0"/>
                </a:solidFill>
                <a:effectLst/>
                <a:uLnTx/>
                <a:uFillTx/>
                <a:latin typeface="Segoe UI"/>
                <a:ea typeface="+mn-ea"/>
                <a:cs typeface="+mn-cs"/>
              </a:rPr>
              <a:t>Location</a:t>
            </a:r>
            <a:r>
              <a:rPr kumimoji="0" lang="en-US" sz="20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 </a:t>
            </a:r>
            <a:r>
              <a:rPr kumimoji="0" lang="en-US" sz="2000" b="0" i="0" u="none" strike="noStrike" kern="1200" cap="none" spc="0" normalizeH="0" baseline="0" noProof="0" dirty="0" smtClean="0">
                <a:ln>
                  <a:noFill/>
                </a:ln>
                <a:solidFill>
                  <a:srgbClr val="525252"/>
                </a:solidFill>
                <a:effectLst/>
                <a:uLnTx/>
                <a:uFillTx/>
                <a:latin typeface="Segoe UI"/>
                <a:ea typeface="+mn-ea"/>
                <a:cs typeface="+mn-cs"/>
              </a:rPr>
              <a:t>Numeric</a:t>
            </a:r>
            <a:r>
              <a:rPr kumimoji="0" lang="en-US" sz="20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 </a:t>
            </a:r>
          </a:p>
        </p:txBody>
      </p:sp>
      <p:sp>
        <p:nvSpPr>
          <p:cNvPr id="6" name="Rectangle 5"/>
          <p:cNvSpPr/>
          <p:nvPr/>
        </p:nvSpPr>
        <p:spPr>
          <a:xfrm>
            <a:off x="622266" y="3741357"/>
            <a:ext cx="10363200" cy="523220"/>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Segoe UI"/>
                <a:ea typeface="+mn-ea"/>
                <a:cs typeface="+mn-cs"/>
              </a:rPr>
              <a:t>Output: One of a (usually small) set of classes</a:t>
            </a:r>
            <a:endParaRPr kumimoji="0" lang="en-US" sz="3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Rectangle 6"/>
          <p:cNvSpPr/>
          <p:nvPr/>
        </p:nvSpPr>
        <p:spPr>
          <a:xfrm>
            <a:off x="622266" y="1954945"/>
            <a:ext cx="10363200" cy="523220"/>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Segoe UI"/>
                <a:ea typeface="+mn-ea"/>
                <a:cs typeface="+mn-cs"/>
              </a:rPr>
              <a:t>Input: Text</a:t>
            </a:r>
            <a:endParaRPr kumimoji="0" lang="en-US" sz="3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TextBox 7"/>
          <p:cNvSpPr txBox="1"/>
          <p:nvPr/>
        </p:nvSpPr>
        <p:spPr>
          <a:xfrm>
            <a:off x="9723437" y="2060959"/>
            <a:ext cx="905056"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Text</a:t>
            </a:r>
          </a:p>
        </p:txBody>
      </p:sp>
      <p:sp>
        <p:nvSpPr>
          <p:cNvPr id="9" name="TextBox 8"/>
          <p:cNvSpPr txBox="1"/>
          <p:nvPr/>
        </p:nvSpPr>
        <p:spPr>
          <a:xfrm>
            <a:off x="9190037" y="3569261"/>
            <a:ext cx="2974166" cy="5447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A single categorical value </a:t>
            </a:r>
          </a:p>
        </p:txBody>
      </p:sp>
      <p:cxnSp>
        <p:nvCxnSpPr>
          <p:cNvPr id="11" name="Straight Connector 10"/>
          <p:cNvCxnSpPr>
            <a:stCxn id="8" idx="2"/>
          </p:cNvCxnSpPr>
          <p:nvPr/>
        </p:nvCxnSpPr>
        <p:spPr>
          <a:xfrm>
            <a:off x="10175965" y="2688823"/>
            <a:ext cx="0" cy="808439"/>
          </a:xfrm>
          <a:prstGeom prst="line">
            <a:avLst/>
          </a:prstGeom>
          <a:ln w="476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243889"/>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and Relation Extraction</a:t>
            </a:r>
            <a:endParaRPr lang="en-US" dirty="0"/>
          </a:p>
        </p:txBody>
      </p:sp>
      <p:sp>
        <p:nvSpPr>
          <p:cNvPr id="3" name="Content Placeholder 2"/>
          <p:cNvSpPr>
            <a:spLocks noGrp="1"/>
          </p:cNvSpPr>
          <p:nvPr/>
        </p:nvSpPr>
        <p:spPr bwMode="auto">
          <a:xfrm>
            <a:off x="274639" y="1668462"/>
            <a:ext cx="8305798" cy="4343400"/>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 uri="{FAA26D3D-D897-4be2-8F04-BA451C77F1D7}">
              <ma14:placeholderFlag xmlns="" xmlns:ma14="http://schemas.microsoft.com/office/mac/drawingml/2011/main" xmlns:lc="http://schemas.openxmlformats.org/drawingml/2006/lockedCanva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342900" marR="0" lvl="0" indent="-342900" algn="l" defTabSz="932742" rtl="0" eaLnBrk="1" fontAlgn="base" latinLnBrk="0" hangingPunct="1">
              <a:lnSpc>
                <a:spcPct val="80000"/>
              </a:lnSpc>
              <a:spcBef>
                <a:spcPct val="20000"/>
              </a:spcBef>
              <a:spcAft>
                <a:spcPct val="0"/>
              </a:spcAft>
              <a:buClr>
                <a:srgbClr val="CC0000"/>
              </a:buClr>
              <a:buSzTx/>
              <a:buFont typeface="Times" charset="0"/>
              <a:buChar char="•"/>
              <a:tabLst/>
              <a:defRPr/>
            </a:pPr>
            <a:r>
              <a:rPr kumimoji="0" lang="en-AU" sz="2400" b="0" i="0" u="none" strike="noStrike" kern="1200" cap="none" spc="0" normalizeH="0" baseline="0" noProof="0" dirty="0" smtClean="0">
                <a:ln>
                  <a:noFill/>
                </a:ln>
                <a:solidFill>
                  <a:srgbClr val="FFFFFF"/>
                </a:solidFill>
                <a:effectLst/>
                <a:uLnTx/>
                <a:uFillTx/>
                <a:latin typeface="Segoe UI"/>
                <a:ea typeface="ＭＳ Ｐゴシック" charset="0"/>
              </a:rPr>
              <a:t>Company report:</a:t>
            </a:r>
            <a:r>
              <a:rPr kumimoji="0" lang="en-US" sz="2400" b="0" i="0" u="none" strike="noStrike" kern="1200" cap="none" spc="0" normalizeH="0" baseline="0" noProof="0" dirty="0" smtClean="0">
                <a:ln>
                  <a:noFill/>
                </a:ln>
                <a:solidFill>
                  <a:srgbClr val="FFFFFF"/>
                </a:solidFill>
                <a:effectLst/>
                <a:uLnTx/>
                <a:uFillTx/>
                <a:latin typeface="Segoe UI"/>
                <a:ea typeface="ＭＳ Ｐゴシック" charset="0"/>
              </a:rPr>
              <a:t> </a:t>
            </a:r>
            <a:r>
              <a:rPr kumimoji="0" lang="en-US" sz="2000" b="0" i="0" u="none" strike="noStrike" kern="1200" cap="none" spc="0" normalizeH="0" baseline="0" noProof="0" dirty="0" smtClean="0">
                <a:ln>
                  <a:noFill/>
                </a:ln>
                <a:solidFill>
                  <a:srgbClr val="FFFFFF"/>
                </a:solidFill>
                <a:effectLst/>
                <a:uLnTx/>
                <a:uFillTx/>
                <a:latin typeface="Segoe UI"/>
                <a:ea typeface="ＭＳ Ｐゴシック" charset="0"/>
              </a:rPr>
              <a:t>“</a:t>
            </a:r>
            <a:r>
              <a:rPr kumimoji="0" lang="en-US" sz="2000" b="0" i="0" u="none" strike="noStrike" kern="1200" cap="none" spc="0" normalizeH="0" baseline="0" noProof="0" dirty="0" smtClean="0">
                <a:ln>
                  <a:noFill/>
                </a:ln>
                <a:solidFill>
                  <a:srgbClr val="505050">
                    <a:lumMod val="50000"/>
                  </a:srgbClr>
                </a:solidFill>
                <a:effectLst/>
                <a:uLnTx/>
                <a:uFillTx/>
                <a:latin typeface="Segoe UI"/>
                <a:ea typeface="ＭＳ Ｐゴシック" charset="0"/>
              </a:rPr>
              <a:t>International </a:t>
            </a:r>
            <a:r>
              <a:rPr kumimoji="0" lang="en-US" sz="2000" b="0" i="0" u="none" strike="noStrike" kern="1200" cap="none" spc="0" normalizeH="0" baseline="0" noProof="0" dirty="0">
                <a:ln>
                  <a:noFill/>
                </a:ln>
                <a:solidFill>
                  <a:srgbClr val="505050">
                    <a:lumMod val="50000"/>
                  </a:srgbClr>
                </a:solidFill>
                <a:effectLst/>
                <a:uLnTx/>
                <a:uFillTx/>
                <a:latin typeface="Segoe UI"/>
                <a:ea typeface="ＭＳ Ｐゴシック" charset="0"/>
              </a:rPr>
              <a:t>Business Machines Corporation (IBM or the company) was incorporated in the </a:t>
            </a:r>
            <a:r>
              <a:rPr kumimoji="0" lang="en-US" sz="2000" b="0" i="0" u="none" strike="noStrike" kern="1200" cap="none" spc="0" normalizeH="0" baseline="0" noProof="0" dirty="0" smtClean="0">
                <a:ln>
                  <a:noFill/>
                </a:ln>
                <a:solidFill>
                  <a:srgbClr val="505050">
                    <a:lumMod val="50000"/>
                  </a:srgbClr>
                </a:solidFill>
                <a:effectLst/>
                <a:uLnTx/>
                <a:uFillTx/>
                <a:latin typeface="Segoe UI"/>
                <a:ea typeface="ＭＳ Ｐゴシック" charset="0"/>
              </a:rPr>
              <a:t>State of </a:t>
            </a:r>
            <a:r>
              <a:rPr kumimoji="0" lang="en-US" sz="2000" b="0" i="0" u="none" strike="noStrike" kern="1200" cap="none" spc="0" normalizeH="0" baseline="0" noProof="0" dirty="0">
                <a:ln>
                  <a:noFill/>
                </a:ln>
                <a:solidFill>
                  <a:srgbClr val="505050">
                    <a:lumMod val="50000"/>
                  </a:srgbClr>
                </a:solidFill>
                <a:effectLst/>
                <a:uLnTx/>
                <a:uFillTx/>
                <a:latin typeface="Segoe UI"/>
                <a:ea typeface="ＭＳ Ｐゴシック" charset="0"/>
              </a:rPr>
              <a:t>New York on June 16, 1911, as the Computing-Tabulating-Recording Co. (C-T-</a:t>
            </a:r>
            <a:r>
              <a:rPr kumimoji="0" lang="en-US" sz="2000" b="0" i="0" u="none" strike="noStrike" kern="1200" cap="none" spc="0" normalizeH="0" baseline="0" noProof="0" dirty="0" smtClean="0">
                <a:ln>
                  <a:noFill/>
                </a:ln>
                <a:solidFill>
                  <a:srgbClr val="505050">
                    <a:lumMod val="50000"/>
                  </a:srgbClr>
                </a:solidFill>
                <a:effectLst/>
                <a:uLnTx/>
                <a:uFillTx/>
                <a:latin typeface="Segoe UI"/>
                <a:ea typeface="ＭＳ Ｐゴシック" charset="0"/>
              </a:rPr>
              <a:t>R)…”</a:t>
            </a:r>
          </a:p>
          <a:p>
            <a:pPr marL="342900" marR="0" lvl="0" indent="-342900" algn="l" defTabSz="932742" rtl="0" eaLnBrk="1" fontAlgn="base" latinLnBrk="0" hangingPunct="1">
              <a:lnSpc>
                <a:spcPct val="80000"/>
              </a:lnSpc>
              <a:spcBef>
                <a:spcPct val="20000"/>
              </a:spcBef>
              <a:spcAft>
                <a:spcPct val="0"/>
              </a:spcAft>
              <a:buClr>
                <a:srgbClr val="CC0000"/>
              </a:buClr>
              <a:buSzTx/>
              <a:buFont typeface="Times" charset="0"/>
              <a:buChar char="•"/>
              <a:tabLst/>
              <a:defRPr/>
            </a:pPr>
            <a:endParaRPr kumimoji="0" lang="en-US" sz="2000" b="0" i="0" u="none" strike="noStrike" kern="1200" cap="none" spc="0" normalizeH="0" baseline="0" noProof="0" dirty="0" smtClean="0">
              <a:ln>
                <a:noFill/>
              </a:ln>
              <a:solidFill>
                <a:srgbClr val="505050">
                  <a:lumMod val="50000"/>
                </a:srgbClr>
              </a:solidFill>
              <a:effectLst/>
              <a:uLnTx/>
              <a:uFillTx/>
              <a:latin typeface="Segoe UI"/>
              <a:ea typeface="ＭＳ Ｐゴシック" charset="0"/>
            </a:endParaRPr>
          </a:p>
          <a:p>
            <a:pPr marL="342900" marR="0" lvl="0" indent="-342900" algn="l" defTabSz="932742" rtl="0" eaLnBrk="1" fontAlgn="base" latinLnBrk="0" hangingPunct="1">
              <a:lnSpc>
                <a:spcPct val="80000"/>
              </a:lnSpc>
              <a:spcBef>
                <a:spcPct val="20000"/>
              </a:spcBef>
              <a:spcAft>
                <a:spcPct val="0"/>
              </a:spcAft>
              <a:buClr>
                <a:srgbClr val="CC0000"/>
              </a:buClr>
              <a:buSzTx/>
              <a:buFont typeface="Times" charset="0"/>
              <a:buChar char="•"/>
              <a:tabLst/>
              <a:defRPr/>
            </a:pPr>
            <a:endParaRPr kumimoji="0" lang="en-US" sz="2000" b="0" i="0" u="none" strike="noStrike" kern="1200" cap="none" spc="0" normalizeH="0" baseline="0" noProof="0" dirty="0" smtClean="0">
              <a:ln>
                <a:noFill/>
              </a:ln>
              <a:solidFill>
                <a:srgbClr val="505050">
                  <a:lumMod val="50000"/>
                </a:srgbClr>
              </a:solidFill>
              <a:effectLst/>
              <a:uLnTx/>
              <a:uFillTx/>
              <a:latin typeface="Segoe UI"/>
              <a:ea typeface="ＭＳ Ｐゴシック" charset="0"/>
            </a:endParaRPr>
          </a:p>
          <a:p>
            <a:pPr marL="342900" marR="0" lvl="0" indent="-342900" algn="l" defTabSz="932742" rtl="0" eaLnBrk="1" fontAlgn="base" latinLnBrk="0" hangingPunct="1">
              <a:lnSpc>
                <a:spcPct val="100000"/>
              </a:lnSpc>
              <a:spcBef>
                <a:spcPct val="20000"/>
              </a:spcBef>
              <a:spcAft>
                <a:spcPct val="0"/>
              </a:spcAft>
              <a:buClr>
                <a:srgbClr val="CC0000"/>
              </a:buClr>
              <a:buSzTx/>
              <a:buFont typeface="Times" charset="0"/>
              <a:buChar char="•"/>
              <a:tabLst/>
              <a:defRPr/>
            </a:pPr>
            <a:r>
              <a:rPr kumimoji="0" lang="en-US" sz="2400" b="0" i="0" u="none" strike="noStrike" kern="1200" cap="none" spc="0" normalizeH="0" baseline="0" noProof="0" dirty="0" smtClean="0">
                <a:ln>
                  <a:noFill/>
                </a:ln>
                <a:solidFill>
                  <a:srgbClr val="FFFFFF"/>
                </a:solidFill>
                <a:effectLst/>
                <a:uLnTx/>
                <a:uFillTx/>
                <a:latin typeface="Segoe UI"/>
                <a:ea typeface="ＭＳ Ｐゴシック" charset="0"/>
              </a:rPr>
              <a:t>Extracted Complex Relation:</a:t>
            </a:r>
          </a:p>
          <a:p>
            <a:pPr marL="1485900" marR="0" lvl="4" indent="0" algn="l" defTabSz="932742" rtl="0" eaLnBrk="1" fontAlgn="base" latinLnBrk="0" hangingPunct="1">
              <a:lnSpc>
                <a:spcPct val="70000"/>
              </a:lnSpc>
              <a:spcBef>
                <a:spcPct val="20000"/>
              </a:spcBef>
              <a:spcAft>
                <a:spcPct val="0"/>
              </a:spcAft>
              <a:buClr>
                <a:srgbClr val="CC0000"/>
              </a:buClr>
              <a:buSzTx/>
              <a:buFont typeface="Times" charset="0"/>
              <a:buNone/>
              <a:tabLst/>
              <a:defRPr/>
            </a:pPr>
            <a:r>
              <a:rPr kumimoji="0" lang="en-US" sz="2000" b="0" i="0" u="none" strike="noStrike" kern="1200" cap="none" spc="0" normalizeH="0" baseline="0" noProof="0" dirty="0" smtClean="0">
                <a:ln>
                  <a:noFill/>
                </a:ln>
                <a:solidFill>
                  <a:srgbClr val="BA141A">
                    <a:lumMod val="20000"/>
                    <a:lumOff val="80000"/>
                  </a:srgbClr>
                </a:solidFill>
                <a:effectLst/>
                <a:uLnTx/>
                <a:uFillTx/>
                <a:latin typeface="Segoe UI"/>
                <a:ea typeface="ＭＳ Ｐゴシック" charset="0"/>
                <a:cs typeface="+mn-cs"/>
              </a:rPr>
              <a:t>Company-Founding</a:t>
            </a:r>
          </a:p>
          <a:p>
            <a:pPr marL="1943100" marR="0" lvl="5" indent="0" algn="l" defTabSz="932742" rtl="0" eaLnBrk="1" fontAlgn="base" latinLnBrk="0" hangingPunct="1">
              <a:lnSpc>
                <a:spcPct val="70000"/>
              </a:lnSpc>
              <a:spcBef>
                <a:spcPct val="20000"/>
              </a:spcBef>
              <a:spcAft>
                <a:spcPct val="0"/>
              </a:spcAft>
              <a:buClr>
                <a:srgbClr val="CC0000"/>
              </a:buClr>
              <a:buSzTx/>
              <a:buFont typeface="Times" pitchFamily="-65" charset="0"/>
              <a:buNone/>
              <a:tabLst/>
              <a:defRPr/>
            </a:pPr>
            <a:r>
              <a:rPr kumimoji="0" lang="en-US" sz="1800" b="0" i="0" u="none" strike="noStrike" kern="1200" cap="none" spc="0" normalizeH="0" baseline="0" noProof="0" dirty="0" smtClean="0">
                <a:ln>
                  <a:noFill/>
                </a:ln>
                <a:solidFill>
                  <a:srgbClr val="BA141A">
                    <a:lumMod val="20000"/>
                    <a:lumOff val="80000"/>
                  </a:srgbClr>
                </a:solidFill>
                <a:effectLst/>
                <a:uLnTx/>
                <a:uFillTx/>
                <a:latin typeface="Segoe UI"/>
                <a:ea typeface="ＭＳ Ｐゴシック" charset="0"/>
                <a:cs typeface="+mn-cs"/>
              </a:rPr>
              <a:t>  Company 	IBM</a:t>
            </a:r>
          </a:p>
          <a:p>
            <a:pPr marL="1943100" marR="0" lvl="5" indent="0" algn="l" defTabSz="932742" rtl="0" eaLnBrk="1" fontAlgn="base" latinLnBrk="0" hangingPunct="1">
              <a:lnSpc>
                <a:spcPct val="70000"/>
              </a:lnSpc>
              <a:spcBef>
                <a:spcPct val="20000"/>
              </a:spcBef>
              <a:spcAft>
                <a:spcPct val="0"/>
              </a:spcAft>
              <a:buClr>
                <a:srgbClr val="CC0000"/>
              </a:buClr>
              <a:buSzTx/>
              <a:buFont typeface="Times" pitchFamily="-65" charset="0"/>
              <a:buNone/>
              <a:tabLst/>
              <a:defRPr/>
            </a:pPr>
            <a:r>
              <a:rPr kumimoji="0" lang="en-US" sz="1800" b="0" i="0" u="none" strike="noStrike" kern="1200" cap="none" spc="0" normalizeH="0" baseline="0" noProof="0" dirty="0" smtClean="0">
                <a:ln>
                  <a:noFill/>
                </a:ln>
                <a:solidFill>
                  <a:srgbClr val="BA141A">
                    <a:lumMod val="20000"/>
                    <a:lumOff val="80000"/>
                  </a:srgbClr>
                </a:solidFill>
                <a:effectLst/>
                <a:uLnTx/>
                <a:uFillTx/>
                <a:latin typeface="Segoe UI"/>
                <a:ea typeface="ＭＳ Ｐゴシック" charset="0"/>
                <a:cs typeface="+mn-cs"/>
              </a:rPr>
              <a:t>  Location  	New York</a:t>
            </a:r>
          </a:p>
          <a:p>
            <a:pPr marL="1943100" marR="0" lvl="5" indent="0" algn="l" defTabSz="932742" rtl="0" eaLnBrk="1" fontAlgn="base" latinLnBrk="0" hangingPunct="1">
              <a:lnSpc>
                <a:spcPct val="70000"/>
              </a:lnSpc>
              <a:spcBef>
                <a:spcPct val="20000"/>
              </a:spcBef>
              <a:spcAft>
                <a:spcPct val="0"/>
              </a:spcAft>
              <a:buClr>
                <a:srgbClr val="CC0000"/>
              </a:buClr>
              <a:buSzTx/>
              <a:buFont typeface="Times" pitchFamily="-65" charset="0"/>
              <a:buNone/>
              <a:tabLst/>
              <a:defRPr/>
            </a:pPr>
            <a:r>
              <a:rPr kumimoji="0" lang="en-US" sz="1800" b="0" i="0" u="none" strike="noStrike" kern="1200" cap="none" spc="0" normalizeH="0" baseline="0" noProof="0" dirty="0" smtClean="0">
                <a:ln>
                  <a:noFill/>
                </a:ln>
                <a:solidFill>
                  <a:srgbClr val="BA141A">
                    <a:lumMod val="20000"/>
                    <a:lumOff val="80000"/>
                  </a:srgbClr>
                </a:solidFill>
                <a:effectLst/>
                <a:uLnTx/>
                <a:uFillTx/>
                <a:latin typeface="Segoe UI"/>
                <a:ea typeface="ＭＳ Ｐゴシック" charset="0"/>
                <a:cs typeface="+mn-cs"/>
              </a:rPr>
              <a:t>  Date 		June 16, 1911</a:t>
            </a:r>
          </a:p>
          <a:p>
            <a:pPr marL="1943100" marR="0" lvl="5" indent="0" algn="l" defTabSz="932742" rtl="0" eaLnBrk="1" fontAlgn="base" latinLnBrk="0" hangingPunct="1">
              <a:lnSpc>
                <a:spcPct val="70000"/>
              </a:lnSpc>
              <a:spcBef>
                <a:spcPct val="20000"/>
              </a:spcBef>
              <a:spcAft>
                <a:spcPct val="0"/>
              </a:spcAft>
              <a:buClr>
                <a:srgbClr val="CC0000"/>
              </a:buClr>
              <a:buSzTx/>
              <a:buFont typeface="Times" pitchFamily="-65" charset="0"/>
              <a:buNone/>
              <a:tabLst/>
              <a:defRPr/>
            </a:pPr>
            <a:r>
              <a:rPr kumimoji="0" lang="en-US" sz="1800" b="0" i="0" u="none" strike="noStrike" kern="1200" cap="none" spc="0" normalizeH="0" baseline="0" noProof="0" dirty="0" smtClean="0">
                <a:ln>
                  <a:noFill/>
                </a:ln>
                <a:solidFill>
                  <a:srgbClr val="BA141A">
                    <a:lumMod val="20000"/>
                    <a:lumOff val="80000"/>
                  </a:srgbClr>
                </a:solidFill>
                <a:effectLst/>
                <a:uLnTx/>
                <a:uFillTx/>
                <a:latin typeface="Segoe UI"/>
                <a:ea typeface="ＭＳ Ｐゴシック" charset="0"/>
                <a:cs typeface="+mn-cs"/>
              </a:rPr>
              <a:t>  Original-Name  	Computing-Tabulating-Recording Co.</a:t>
            </a:r>
            <a:endParaRPr kumimoji="0" lang="en-US" sz="1800" b="0" i="0" u="none" strike="noStrike" kern="1200" cap="none" spc="0" normalizeH="0" baseline="0" noProof="0" dirty="0">
              <a:ln>
                <a:noFill/>
              </a:ln>
              <a:solidFill>
                <a:srgbClr val="BA141A">
                  <a:lumMod val="20000"/>
                  <a:lumOff val="80000"/>
                </a:srgbClr>
              </a:solidFill>
              <a:effectLst/>
              <a:uLnTx/>
              <a:uFillTx/>
              <a:latin typeface="Segoe UI"/>
              <a:ea typeface="ＭＳ Ｐゴシック" charset="0"/>
              <a:cs typeface="+mn-cs"/>
            </a:endParaRPr>
          </a:p>
        </p:txBody>
      </p:sp>
      <p:sp>
        <p:nvSpPr>
          <p:cNvPr id="4" name="TextBox 3"/>
          <p:cNvSpPr txBox="1"/>
          <p:nvPr/>
        </p:nvSpPr>
        <p:spPr>
          <a:xfrm>
            <a:off x="579437" y="6102149"/>
            <a:ext cx="5111784"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Example from </a:t>
            </a:r>
            <a:r>
              <a:rPr kumimoji="0" lang="en-US" sz="2400" b="0" i="0" u="none" strike="noStrike" kern="1200" cap="none" spc="0" normalizeH="0" baseline="0" noProof="0" dirty="0" err="1" smtClean="0">
                <a:ln>
                  <a:noFill/>
                </a:ln>
                <a:gradFill>
                  <a:gsLst>
                    <a:gs pos="2917">
                      <a:srgbClr val="FFFFFF"/>
                    </a:gs>
                    <a:gs pos="30000">
                      <a:srgbClr val="FFFFFF"/>
                    </a:gs>
                  </a:gsLst>
                  <a:lin ang="5400000" scaled="0"/>
                </a:gradFill>
                <a:effectLst/>
                <a:uLnTx/>
                <a:uFillTx/>
                <a:latin typeface="Segoe UI"/>
                <a:ea typeface="+mn-ea"/>
                <a:cs typeface="+mn-cs"/>
              </a:rPr>
              <a:t>Jurafsky</a:t>
            </a: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 &amp; Manning </a:t>
            </a:r>
          </a:p>
        </p:txBody>
      </p:sp>
      <p:sp>
        <p:nvSpPr>
          <p:cNvPr id="5" name="TextBox 4"/>
          <p:cNvSpPr txBox="1"/>
          <p:nvPr/>
        </p:nvSpPr>
        <p:spPr>
          <a:xfrm>
            <a:off x="9494837" y="1744662"/>
            <a:ext cx="905056"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Text</a:t>
            </a:r>
          </a:p>
        </p:txBody>
      </p:sp>
      <p:sp>
        <p:nvSpPr>
          <p:cNvPr id="6" name="TextBox 5"/>
          <p:cNvSpPr txBox="1"/>
          <p:nvPr/>
        </p:nvSpPr>
        <p:spPr>
          <a:xfrm>
            <a:off x="8809037" y="3196288"/>
            <a:ext cx="2974166" cy="2769989"/>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A group of spans defining entities and a relation</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A categorical label for the relation</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Categorical role labels for the spans</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(Possibly) Unique identifiers for disambiguated entities </a:t>
            </a:r>
          </a:p>
        </p:txBody>
      </p:sp>
      <p:cxnSp>
        <p:nvCxnSpPr>
          <p:cNvPr id="7" name="Straight Connector 6"/>
          <p:cNvCxnSpPr>
            <a:stCxn id="5" idx="2"/>
          </p:cNvCxnSpPr>
          <p:nvPr/>
        </p:nvCxnSpPr>
        <p:spPr>
          <a:xfrm>
            <a:off x="9947365" y="2372526"/>
            <a:ext cx="0" cy="808439"/>
          </a:xfrm>
          <a:prstGeom prst="line">
            <a:avLst/>
          </a:prstGeom>
          <a:ln w="476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772984" y="6231415"/>
            <a:ext cx="5391219" cy="369332"/>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wf_segoe-ui_light"/>
                <a:ea typeface="+mn-ea"/>
                <a:cs typeface="+mn-cs"/>
              </a:rPr>
              <a:t>Language Understanding Intelligent Service (LUIS)</a:t>
            </a:r>
          </a:p>
        </p:txBody>
      </p:sp>
    </p:spTree>
    <p:extLst>
      <p:ext uri="{BB962C8B-B14F-4D97-AF65-F5344CB8AC3E}">
        <p14:creationId xmlns:p14="http://schemas.microsoft.com/office/powerpoint/2010/main" val="1136770711"/>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911" y="53942"/>
            <a:ext cx="11889564" cy="917575"/>
          </a:xfrm>
        </p:spPr>
        <p:txBody>
          <a:bodyPr/>
          <a:lstStyle/>
          <a:p>
            <a:r>
              <a:rPr lang="en-US" dirty="0" smtClean="0"/>
              <a:t>Relation extraction without labeled sentences</a:t>
            </a:r>
            <a:endParaRPr lang="en-US" dirty="0"/>
          </a:p>
        </p:txBody>
      </p:sp>
      <p:sp>
        <p:nvSpPr>
          <p:cNvPr id="4" name="TextBox 3"/>
          <p:cNvSpPr txBox="1"/>
          <p:nvPr/>
        </p:nvSpPr>
        <p:spPr>
          <a:xfrm>
            <a:off x="122237" y="5937778"/>
            <a:ext cx="10497192" cy="84946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1" u="none" strike="noStrike" kern="1200" cap="none" spc="0" normalizeH="0" baseline="0" noProof="0" dirty="0" smtClean="0">
                <a:ln>
                  <a:noFill/>
                </a:ln>
                <a:solidFill>
                  <a:srgbClr val="525252"/>
                </a:solidFill>
                <a:effectLst/>
                <a:uLnTx/>
                <a:uFillTx/>
                <a:latin typeface="Segoe UI"/>
                <a:ea typeface="+mn-ea"/>
                <a:cs typeface="+mn-cs"/>
              </a:rPr>
              <a:t>Figure from Toutanova et al. 2015 “Representing text for joint Embedding of Text and Knowledge Bases”</a:t>
            </a:r>
          </a:p>
        </p:txBody>
      </p:sp>
      <p:sp>
        <p:nvSpPr>
          <p:cNvPr id="5" name="TextBox 4"/>
          <p:cNvSpPr txBox="1"/>
          <p:nvPr/>
        </p:nvSpPr>
        <p:spPr>
          <a:xfrm>
            <a:off x="759455" y="2029793"/>
            <a:ext cx="1406844" cy="400110"/>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C00000"/>
                </a:solidFill>
                <a:effectLst/>
                <a:uLnTx/>
                <a:uFillTx/>
                <a:latin typeface="Segoe UI"/>
                <a:ea typeface="+mn-ea"/>
                <a:cs typeface="+mn-cs"/>
              </a:rPr>
              <a:t>Chicago</a:t>
            </a:r>
            <a:endParaRPr kumimoji="0" lang="en-US" sz="2000" b="0" i="0" u="none" strike="noStrike" kern="1200" cap="none" spc="0" normalizeH="0" baseline="0" noProof="0" dirty="0">
              <a:ln>
                <a:noFill/>
              </a:ln>
              <a:solidFill>
                <a:srgbClr val="C00000"/>
              </a:solidFill>
              <a:effectLst/>
              <a:uLnTx/>
              <a:uFillTx/>
              <a:latin typeface="Segoe UI"/>
              <a:ea typeface="+mn-ea"/>
              <a:cs typeface="+mn-cs"/>
            </a:endParaRPr>
          </a:p>
        </p:txBody>
      </p:sp>
      <p:sp>
        <p:nvSpPr>
          <p:cNvPr id="6" name="TextBox 5"/>
          <p:cNvSpPr txBox="1"/>
          <p:nvPr/>
        </p:nvSpPr>
        <p:spPr>
          <a:xfrm>
            <a:off x="766402" y="2469851"/>
            <a:ext cx="1280312" cy="400110"/>
          </a:xfrm>
          <a:prstGeom prst="rect">
            <a:avLst/>
          </a:prstGeom>
          <a:noFill/>
        </p:spPr>
        <p:txBody>
          <a:bodyPr vert="horz"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smtClean="0">
                <a:ln>
                  <a:noFill/>
                </a:ln>
                <a:solidFill>
                  <a:srgbClr val="FFFFFF">
                    <a:lumMod val="50000"/>
                    <a:lumOff val="50000"/>
                  </a:srgbClr>
                </a:solidFill>
                <a:effectLst/>
                <a:uLnTx/>
                <a:uFillTx/>
                <a:latin typeface="Agency FB" panose="020B0503020202020204" pitchFamily="34" charset="0"/>
                <a:ea typeface="+mn-ea"/>
                <a:cs typeface="+mn-cs"/>
              </a:rPr>
              <a:t>lived_in</a:t>
            </a:r>
            <a:endParaRPr kumimoji="0" lang="en-US" sz="1800" b="0" i="0" u="none" strike="noStrike" kern="1200" cap="none" spc="0" normalizeH="0" baseline="0" noProof="0" dirty="0">
              <a:ln>
                <a:noFill/>
              </a:ln>
              <a:solidFill>
                <a:srgbClr val="FFFFFF">
                  <a:lumMod val="50000"/>
                  <a:lumOff val="50000"/>
                </a:srgbClr>
              </a:solidFill>
              <a:effectLst/>
              <a:uLnTx/>
              <a:uFillTx/>
              <a:latin typeface="Agency FB" panose="020B0503020202020204" pitchFamily="34" charset="0"/>
              <a:ea typeface="+mn-ea"/>
              <a:cs typeface="+mn-cs"/>
            </a:endParaRPr>
          </a:p>
        </p:txBody>
      </p:sp>
      <p:sp>
        <p:nvSpPr>
          <p:cNvPr id="7" name="TextBox 6"/>
          <p:cNvSpPr txBox="1"/>
          <p:nvPr/>
        </p:nvSpPr>
        <p:spPr>
          <a:xfrm>
            <a:off x="1464099" y="3157901"/>
            <a:ext cx="1110040" cy="707886"/>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C00000"/>
                </a:solidFill>
                <a:effectLst/>
                <a:uLnTx/>
                <a:uFillTx/>
                <a:latin typeface="Segoe UI"/>
                <a:ea typeface="+mn-ea"/>
                <a:cs typeface="+mn-cs"/>
              </a:rPr>
              <a:t>Barack Obama</a:t>
            </a:r>
            <a:endParaRPr kumimoji="0" lang="en-US" sz="2000" b="0" i="0" u="none" strike="noStrike" kern="1200" cap="none" spc="0" normalizeH="0" baseline="0" noProof="0" dirty="0">
              <a:ln>
                <a:noFill/>
              </a:ln>
              <a:solidFill>
                <a:srgbClr val="C00000"/>
              </a:solidFill>
              <a:effectLst/>
              <a:uLnTx/>
              <a:uFillTx/>
              <a:latin typeface="Segoe UI"/>
              <a:ea typeface="+mn-ea"/>
              <a:cs typeface="+mn-cs"/>
            </a:endParaRPr>
          </a:p>
        </p:txBody>
      </p:sp>
      <p:sp>
        <p:nvSpPr>
          <p:cNvPr id="8" name="TextBox 7"/>
          <p:cNvSpPr txBox="1"/>
          <p:nvPr/>
        </p:nvSpPr>
        <p:spPr>
          <a:xfrm>
            <a:off x="2234121" y="2224633"/>
            <a:ext cx="1323517" cy="400110"/>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C00000"/>
                </a:solidFill>
                <a:effectLst/>
                <a:uLnTx/>
                <a:uFillTx/>
                <a:latin typeface="Segoe UI"/>
                <a:ea typeface="+mn-ea"/>
                <a:cs typeface="+mn-cs"/>
              </a:rPr>
              <a:t>Honolulu</a:t>
            </a:r>
            <a:endParaRPr kumimoji="0" lang="en-US" sz="2000" b="0" i="0" u="none" strike="noStrike" kern="1200" cap="none" spc="0" normalizeH="0" baseline="0" noProof="0" dirty="0">
              <a:ln>
                <a:noFill/>
              </a:ln>
              <a:solidFill>
                <a:srgbClr val="C00000"/>
              </a:solidFill>
              <a:effectLst/>
              <a:uLnTx/>
              <a:uFillTx/>
              <a:latin typeface="Segoe UI"/>
              <a:ea typeface="+mn-ea"/>
              <a:cs typeface="+mn-cs"/>
            </a:endParaRPr>
          </a:p>
        </p:txBody>
      </p:sp>
      <p:sp>
        <p:nvSpPr>
          <p:cNvPr id="9" name="TextBox 8"/>
          <p:cNvSpPr txBox="1"/>
          <p:nvPr/>
        </p:nvSpPr>
        <p:spPr>
          <a:xfrm>
            <a:off x="3557638" y="2891323"/>
            <a:ext cx="1024698" cy="707886"/>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C00000"/>
                </a:solidFill>
                <a:effectLst/>
                <a:uLnTx/>
                <a:uFillTx/>
                <a:latin typeface="Segoe UI"/>
                <a:ea typeface="+mn-ea"/>
                <a:cs typeface="+mn-cs"/>
              </a:rPr>
              <a:t>United States</a:t>
            </a:r>
            <a:endParaRPr kumimoji="0" lang="en-US" sz="2000" b="0" i="0" u="none" strike="noStrike" kern="1200" cap="none" spc="0" normalizeH="0" baseline="0" noProof="0" dirty="0">
              <a:ln>
                <a:noFill/>
              </a:ln>
              <a:solidFill>
                <a:srgbClr val="C00000"/>
              </a:solidFill>
              <a:effectLst/>
              <a:uLnTx/>
              <a:uFillTx/>
              <a:latin typeface="Segoe UI"/>
              <a:ea typeface="+mn-ea"/>
              <a:cs typeface="+mn-cs"/>
            </a:endParaRPr>
          </a:p>
        </p:txBody>
      </p:sp>
      <p:sp>
        <p:nvSpPr>
          <p:cNvPr id="10" name="TextBox 9"/>
          <p:cNvSpPr txBox="1"/>
          <p:nvPr/>
        </p:nvSpPr>
        <p:spPr>
          <a:xfrm>
            <a:off x="1873024" y="4282033"/>
            <a:ext cx="1240782" cy="707886"/>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C00000"/>
                </a:solidFill>
                <a:effectLst/>
                <a:uLnTx/>
                <a:uFillTx/>
                <a:latin typeface="Segoe UI"/>
                <a:ea typeface="+mn-ea"/>
                <a:cs typeface="+mn-cs"/>
              </a:rPr>
              <a:t>Michelle Obama</a:t>
            </a:r>
            <a:endParaRPr kumimoji="0" lang="en-US" sz="2000" b="0" i="0" u="none" strike="noStrike" kern="1200" cap="none" spc="0" normalizeH="0" baseline="0" noProof="0" dirty="0">
              <a:ln>
                <a:noFill/>
              </a:ln>
              <a:solidFill>
                <a:srgbClr val="C00000"/>
              </a:solidFill>
              <a:effectLst/>
              <a:uLnTx/>
              <a:uFillTx/>
              <a:latin typeface="Segoe UI"/>
              <a:ea typeface="+mn-ea"/>
              <a:cs typeface="+mn-cs"/>
            </a:endParaRPr>
          </a:p>
        </p:txBody>
      </p:sp>
      <p:sp>
        <p:nvSpPr>
          <p:cNvPr id="11" name="Arc 10"/>
          <p:cNvSpPr/>
          <p:nvPr/>
        </p:nvSpPr>
        <p:spPr>
          <a:xfrm>
            <a:off x="1799785" y="1840084"/>
            <a:ext cx="1122997" cy="2705813"/>
          </a:xfrm>
          <a:prstGeom prst="arc">
            <a:avLst>
              <a:gd name="adj1" fmla="val 10585339"/>
              <a:gd name="adj2" fmla="val 1754242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txBody>
          <a:bodyPr vert="horz" rtlCol="0" anchor="t" anchorCtr="0"/>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2" name="TextBox 11"/>
          <p:cNvSpPr txBox="1"/>
          <p:nvPr/>
        </p:nvSpPr>
        <p:spPr>
          <a:xfrm>
            <a:off x="2200283" y="3918388"/>
            <a:ext cx="1123098" cy="400110"/>
          </a:xfrm>
          <a:prstGeom prst="rect">
            <a:avLst/>
          </a:prstGeom>
          <a:noFill/>
        </p:spPr>
        <p:txBody>
          <a:bodyPr vert="horz"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lumMod val="50000"/>
                    <a:lumOff val="50000"/>
                  </a:srgbClr>
                </a:solidFill>
                <a:effectLst/>
                <a:uLnTx/>
                <a:uFillTx/>
                <a:latin typeface="Agency FB" panose="020B0503020202020204" pitchFamily="34" charset="0"/>
                <a:ea typeface="+mn-ea"/>
                <a:cs typeface="+mn-cs"/>
              </a:rPr>
              <a:t>spouse</a:t>
            </a:r>
            <a:endParaRPr kumimoji="0" lang="en-US" sz="1800" b="0" i="0" u="none" strike="noStrike" kern="1200" cap="none" spc="0" normalizeH="0" baseline="0" noProof="0" dirty="0">
              <a:ln>
                <a:noFill/>
              </a:ln>
              <a:solidFill>
                <a:srgbClr val="FFFFFF">
                  <a:lumMod val="50000"/>
                  <a:lumOff val="50000"/>
                </a:srgbClr>
              </a:solidFill>
              <a:effectLst/>
              <a:uLnTx/>
              <a:uFillTx/>
              <a:latin typeface="Agency FB" panose="020B0503020202020204" pitchFamily="34" charset="0"/>
              <a:ea typeface="+mn-ea"/>
              <a:cs typeface="+mn-cs"/>
            </a:endParaRPr>
          </a:p>
        </p:txBody>
      </p:sp>
      <p:sp>
        <p:nvSpPr>
          <p:cNvPr id="13" name="Arc 12"/>
          <p:cNvSpPr/>
          <p:nvPr/>
        </p:nvSpPr>
        <p:spPr>
          <a:xfrm>
            <a:off x="2688095" y="1211262"/>
            <a:ext cx="1122997" cy="3643474"/>
          </a:xfrm>
          <a:prstGeom prst="arc">
            <a:avLst>
              <a:gd name="adj1" fmla="val 14196410"/>
              <a:gd name="adj2" fmla="val 0"/>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txBody>
          <a:bodyPr vert="horz" rtlCol="0" anchor="t" anchorCtr="0"/>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p:cNvSpPr txBox="1"/>
          <p:nvPr/>
        </p:nvSpPr>
        <p:spPr>
          <a:xfrm>
            <a:off x="3671024" y="1549744"/>
            <a:ext cx="1122390" cy="400110"/>
          </a:xfrm>
          <a:prstGeom prst="rect">
            <a:avLst/>
          </a:prstGeom>
          <a:noFill/>
        </p:spPr>
        <p:txBody>
          <a:bodyPr vert="horz"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smtClean="0">
                <a:ln>
                  <a:noFill/>
                </a:ln>
                <a:solidFill>
                  <a:srgbClr val="FFFFFF">
                    <a:lumMod val="50000"/>
                    <a:lumOff val="50000"/>
                  </a:srgbClr>
                </a:solidFill>
                <a:effectLst/>
                <a:uLnTx/>
                <a:uFillTx/>
                <a:latin typeface="Agency FB" panose="020B0503020202020204" pitchFamily="34" charset="0"/>
                <a:ea typeface="+mn-ea"/>
                <a:cs typeface="+mn-cs"/>
              </a:rPr>
              <a:t>city_of</a:t>
            </a:r>
            <a:endParaRPr kumimoji="0" lang="en-US" sz="1800" b="0" i="0" u="none" strike="noStrike" kern="1200" cap="none" spc="0" normalizeH="0" baseline="0" noProof="0" dirty="0">
              <a:ln>
                <a:noFill/>
              </a:ln>
              <a:solidFill>
                <a:srgbClr val="FFFFFF">
                  <a:lumMod val="50000"/>
                  <a:lumOff val="50000"/>
                </a:srgbClr>
              </a:solidFill>
              <a:effectLst/>
              <a:uLnTx/>
              <a:uFillTx/>
              <a:latin typeface="Agency FB" panose="020B0503020202020204" pitchFamily="34" charset="0"/>
              <a:ea typeface="+mn-ea"/>
              <a:cs typeface="+mn-cs"/>
            </a:endParaRPr>
          </a:p>
        </p:txBody>
      </p:sp>
      <p:sp>
        <p:nvSpPr>
          <p:cNvPr id="15" name="Arc 14"/>
          <p:cNvSpPr/>
          <p:nvPr/>
        </p:nvSpPr>
        <p:spPr>
          <a:xfrm flipV="1">
            <a:off x="1110813" y="1164700"/>
            <a:ext cx="1122997" cy="4313762"/>
          </a:xfrm>
          <a:prstGeom prst="arc">
            <a:avLst>
              <a:gd name="adj1" fmla="val 17715956"/>
              <a:gd name="adj2" fmla="val 19173936"/>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txBody>
          <a:bodyPr vert="horz" rtlCol="0" anchor="t" anchorCtr="0"/>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6" name="TextBox 15"/>
          <p:cNvSpPr txBox="1"/>
          <p:nvPr/>
        </p:nvSpPr>
        <p:spPr>
          <a:xfrm>
            <a:off x="1907722" y="2683147"/>
            <a:ext cx="1308512" cy="400110"/>
          </a:xfrm>
          <a:prstGeom prst="rect">
            <a:avLst/>
          </a:prstGeom>
          <a:noFill/>
        </p:spPr>
        <p:txBody>
          <a:bodyPr vert="horz"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smtClean="0">
                <a:ln>
                  <a:noFill/>
                </a:ln>
                <a:solidFill>
                  <a:srgbClr val="FFFFFF">
                    <a:lumMod val="50000"/>
                    <a:lumOff val="50000"/>
                  </a:srgbClr>
                </a:solidFill>
                <a:effectLst/>
                <a:uLnTx/>
                <a:uFillTx/>
                <a:latin typeface="Agency FB" panose="020B0503020202020204" pitchFamily="34" charset="0"/>
                <a:ea typeface="+mn-ea"/>
                <a:cs typeface="+mn-cs"/>
              </a:rPr>
              <a:t>born_in</a:t>
            </a:r>
            <a:endParaRPr kumimoji="0" lang="en-US" sz="1800" b="0" i="0" u="none" strike="noStrike" kern="1200" cap="none" spc="0" normalizeH="0" baseline="0" noProof="0" dirty="0">
              <a:ln>
                <a:noFill/>
              </a:ln>
              <a:solidFill>
                <a:srgbClr val="FFFFFF">
                  <a:lumMod val="50000"/>
                  <a:lumOff val="50000"/>
                </a:srgbClr>
              </a:solidFill>
              <a:effectLst/>
              <a:uLnTx/>
              <a:uFillTx/>
              <a:latin typeface="Agency FB" panose="020B0503020202020204" pitchFamily="34" charset="0"/>
              <a:ea typeface="+mn-ea"/>
              <a:cs typeface="+mn-cs"/>
            </a:endParaRPr>
          </a:p>
        </p:txBody>
      </p:sp>
      <p:sp>
        <p:nvSpPr>
          <p:cNvPr id="17" name="Arc 16"/>
          <p:cNvSpPr/>
          <p:nvPr/>
        </p:nvSpPr>
        <p:spPr>
          <a:xfrm flipH="1" flipV="1">
            <a:off x="1609916" y="-401802"/>
            <a:ext cx="1551396" cy="4728468"/>
          </a:xfrm>
          <a:prstGeom prst="arc">
            <a:avLst>
              <a:gd name="adj1" fmla="val 17856627"/>
              <a:gd name="adj2" fmla="val 19963889"/>
            </a:avLst>
          </a:prstGeom>
          <a:ln w="25400">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txBody>
          <a:bodyPr vert="horz" rtlCol="0" anchor="t" anchorCtr="0"/>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8" name="Rectangle 17"/>
          <p:cNvSpPr/>
          <p:nvPr/>
        </p:nvSpPr>
        <p:spPr>
          <a:xfrm>
            <a:off x="5684837" y="2466798"/>
            <a:ext cx="6190968" cy="1015663"/>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sng" strike="noStrike" kern="1200" cap="none" spc="0" normalizeH="0" baseline="0" noProof="0" dirty="0">
                <a:ln>
                  <a:noFill/>
                </a:ln>
                <a:solidFill>
                  <a:srgbClr val="FFFFFF"/>
                </a:solidFill>
                <a:effectLst/>
                <a:uLnTx/>
                <a:uFillTx/>
                <a:latin typeface="Segoe UI"/>
                <a:ea typeface="+mn-ea"/>
                <a:cs typeface="+mn-cs"/>
              </a:rPr>
              <a:t>Barack Obama </a:t>
            </a:r>
            <a:r>
              <a:rPr kumimoji="0" lang="en-US" sz="2000" b="0" i="1" u="none" strike="noStrike" kern="1200" cap="none" spc="0" normalizeH="0" baseline="0" noProof="0" dirty="0">
                <a:ln>
                  <a:noFill/>
                </a:ln>
                <a:solidFill>
                  <a:srgbClr val="FFFFFF"/>
                </a:solidFill>
                <a:effectLst/>
                <a:uLnTx/>
                <a:uFillTx/>
                <a:latin typeface="Segoe UI"/>
                <a:ea typeface="+mn-ea"/>
                <a:cs typeface="+mn-cs"/>
              </a:rPr>
              <a:t>worked in </a:t>
            </a:r>
            <a:r>
              <a:rPr kumimoji="0" lang="en-US" sz="2000" b="0" i="1" u="sng" strike="noStrike" kern="1200" cap="none" spc="0" normalizeH="0" baseline="0" noProof="0" dirty="0">
                <a:ln>
                  <a:noFill/>
                </a:ln>
                <a:solidFill>
                  <a:srgbClr val="FFFFFF"/>
                </a:solidFill>
                <a:effectLst/>
                <a:uLnTx/>
                <a:uFillTx/>
                <a:latin typeface="Segoe UI"/>
                <a:ea typeface="+mn-ea"/>
                <a:cs typeface="+mn-cs"/>
              </a:rPr>
              <a:t>Chicago</a:t>
            </a:r>
            <a:r>
              <a:rPr kumimoji="0" lang="en-US" sz="2000" b="0" i="1" u="none" strike="noStrike" kern="1200" cap="none" spc="0" normalizeH="0" baseline="0" noProof="0" dirty="0" smtClean="0">
                <a:ln>
                  <a:noFill/>
                </a:ln>
                <a:solidFill>
                  <a:srgbClr val="FFFFFF"/>
                </a:solidFill>
                <a:effectLst/>
                <a:uLnTx/>
                <a:uFillTx/>
                <a:latin typeface="Segoe UI"/>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1" u="none" strike="noStrike" kern="1200" cap="none" spc="0" normalizeH="0" baseline="0" noProof="0" dirty="0" smtClean="0">
              <a:ln>
                <a:noFill/>
              </a:ln>
              <a:solidFill>
                <a:srgbClr val="FFFFFF"/>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smtClean="0">
                <a:ln>
                  <a:noFill/>
                </a:ln>
                <a:solidFill>
                  <a:srgbClr val="FFFFFF"/>
                </a:solidFill>
                <a:effectLst/>
                <a:uLnTx/>
                <a:uFillTx/>
                <a:latin typeface="Segoe UI"/>
                <a:ea typeface="+mn-ea"/>
                <a:cs typeface="+mn-cs"/>
              </a:rPr>
              <a:t>A </a:t>
            </a:r>
            <a:r>
              <a:rPr kumimoji="0" lang="en-US" sz="2000" b="0" i="1" u="none" strike="noStrike" kern="1200" cap="none" spc="0" normalizeH="0" baseline="0" noProof="0" dirty="0">
                <a:ln>
                  <a:noFill/>
                </a:ln>
                <a:solidFill>
                  <a:srgbClr val="FFFFFF"/>
                </a:solidFill>
                <a:effectLst/>
                <a:uLnTx/>
                <a:uFillTx/>
                <a:latin typeface="Segoe UI"/>
                <a:ea typeface="+mn-ea"/>
                <a:cs typeface="+mn-cs"/>
              </a:rPr>
              <a:t>photo of </a:t>
            </a:r>
            <a:r>
              <a:rPr kumimoji="0" lang="en-US" sz="2000" b="0" i="1" u="sng" strike="noStrike" kern="1200" cap="none" spc="0" normalizeH="0" baseline="0" noProof="0" dirty="0">
                <a:ln>
                  <a:noFill/>
                </a:ln>
                <a:solidFill>
                  <a:srgbClr val="FFFFFF"/>
                </a:solidFill>
                <a:effectLst/>
                <a:uLnTx/>
                <a:uFillTx/>
                <a:latin typeface="Segoe UI"/>
                <a:ea typeface="+mn-ea"/>
                <a:cs typeface="+mn-cs"/>
              </a:rPr>
              <a:t>Barack Obama</a:t>
            </a:r>
            <a:r>
              <a:rPr kumimoji="0" lang="en-US" sz="2000" b="0" i="1" u="none" strike="noStrike" kern="1200" cap="none" spc="0" normalizeH="0" baseline="0" noProof="0" dirty="0">
                <a:ln>
                  <a:noFill/>
                </a:ln>
                <a:solidFill>
                  <a:srgbClr val="FFFFFF"/>
                </a:solidFill>
                <a:effectLst/>
                <a:uLnTx/>
                <a:uFillTx/>
                <a:latin typeface="Segoe UI"/>
                <a:ea typeface="+mn-ea"/>
                <a:cs typeface="+mn-cs"/>
              </a:rPr>
              <a:t>’s </a:t>
            </a:r>
            <a:r>
              <a:rPr kumimoji="0" lang="en-US" sz="2000" b="0" i="1" u="sng" strike="noStrike" kern="1200" cap="none" spc="0" normalizeH="0" baseline="0" noProof="0" dirty="0">
                <a:ln>
                  <a:noFill/>
                </a:ln>
                <a:solidFill>
                  <a:srgbClr val="FFFFFF"/>
                </a:solidFill>
                <a:effectLst/>
                <a:uLnTx/>
                <a:uFillTx/>
                <a:latin typeface="Segoe UI"/>
                <a:ea typeface="+mn-ea"/>
                <a:cs typeface="+mn-cs"/>
              </a:rPr>
              <a:t>Chicago</a:t>
            </a:r>
            <a:r>
              <a:rPr kumimoji="0" lang="en-US" sz="2000" b="0" i="1" u="none" strike="noStrike" kern="1200" cap="none" spc="0" normalizeH="0" baseline="0" noProof="0" dirty="0">
                <a:ln>
                  <a:noFill/>
                </a:ln>
                <a:solidFill>
                  <a:srgbClr val="FFFFFF"/>
                </a:solidFill>
                <a:effectLst/>
                <a:uLnTx/>
                <a:uFillTx/>
                <a:latin typeface="Segoe UI"/>
                <a:ea typeface="+mn-ea"/>
                <a:cs typeface="+mn-cs"/>
              </a:rPr>
              <a:t> house.</a:t>
            </a:r>
          </a:p>
        </p:txBody>
      </p:sp>
      <p:sp>
        <p:nvSpPr>
          <p:cNvPr id="19" name="TextBox 18"/>
          <p:cNvSpPr txBox="1"/>
          <p:nvPr/>
        </p:nvSpPr>
        <p:spPr>
          <a:xfrm>
            <a:off x="246694" y="4980020"/>
            <a:ext cx="10497192" cy="96026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Use knowledge base and text continuous representations to infer missing relationships between entities.</a:t>
            </a:r>
          </a:p>
        </p:txBody>
      </p:sp>
    </p:spTree>
    <p:extLst>
      <p:ext uri="{BB962C8B-B14F-4D97-AF65-F5344CB8AC3E}">
        <p14:creationId xmlns:p14="http://schemas.microsoft.com/office/powerpoint/2010/main" val="2761281683"/>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Question-answering (from a knowledge base)</a:t>
            </a:r>
            <a:endParaRPr lang="en-US" dirty="0"/>
          </a:p>
        </p:txBody>
      </p:sp>
      <p:sp>
        <p:nvSpPr>
          <p:cNvPr id="3" name="Rectangle 2"/>
          <p:cNvSpPr/>
          <p:nvPr/>
        </p:nvSpPr>
        <p:spPr>
          <a:xfrm>
            <a:off x="503237" y="1287462"/>
            <a:ext cx="7467600" cy="4308872"/>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a:ea typeface="+mn-ea"/>
                <a:cs typeface="+mn-cs"/>
              </a:rPr>
              <a:t>Answers: Databases of Relations</a:t>
            </a:r>
          </a:p>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born-in(“Emma Goldman”, “June 27 1869”)</a:t>
            </a:r>
          </a:p>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author-of(“Cao Xue Qin”, “Dream of the Red Chamber”)</a:t>
            </a:r>
          </a:p>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Draw from Wikipedia </a:t>
            </a:r>
            <a:r>
              <a:rPr kumimoji="0" lang="en-US" sz="2400" b="0" i="0" u="none" strike="noStrike" kern="1200" cap="none" spc="0" normalizeH="0" baseline="0" noProof="0" dirty="0" err="1">
                <a:ln>
                  <a:noFill/>
                </a:ln>
                <a:solidFill>
                  <a:srgbClr val="000000"/>
                </a:solidFill>
                <a:effectLst/>
                <a:uLnTx/>
                <a:uFillTx/>
                <a:latin typeface="Segoe UI"/>
                <a:ea typeface="+mn-ea"/>
                <a:cs typeface="+mn-cs"/>
              </a:rPr>
              <a:t>infoboxes</a:t>
            </a:r>
            <a:r>
              <a:rPr kumimoji="0" lang="en-US" sz="2400" b="0" i="0" u="none" strike="noStrike" kern="1200" cap="none" spc="0" normalizeH="0" baseline="0" noProof="0" dirty="0">
                <a:ln>
                  <a:noFill/>
                </a:ln>
                <a:solidFill>
                  <a:srgbClr val="000000"/>
                </a:solidFill>
                <a:effectLst/>
                <a:uLnTx/>
                <a:uFillTx/>
                <a:latin typeface="Segoe UI"/>
                <a:ea typeface="+mn-ea"/>
                <a:cs typeface="+mn-cs"/>
              </a:rPr>
              <a:t>, </a:t>
            </a:r>
            <a:r>
              <a:rPr kumimoji="0" lang="en-US" sz="2400" b="0" i="0" u="none" strike="noStrike" kern="1200" cap="none" spc="0" normalizeH="0" baseline="0" noProof="0" dirty="0" err="1">
                <a:ln>
                  <a:noFill/>
                </a:ln>
                <a:solidFill>
                  <a:srgbClr val="000000"/>
                </a:solidFill>
                <a:effectLst/>
                <a:uLnTx/>
                <a:uFillTx/>
                <a:latin typeface="Segoe UI"/>
                <a:ea typeface="+mn-ea"/>
                <a:cs typeface="+mn-cs"/>
              </a:rPr>
              <a:t>DBpedia</a:t>
            </a:r>
            <a:r>
              <a:rPr kumimoji="0" lang="en-US" sz="2400" b="0" i="0" u="none" strike="noStrike" kern="1200" cap="none" spc="0" normalizeH="0" baseline="0" noProof="0" dirty="0">
                <a:ln>
                  <a:noFill/>
                </a:ln>
                <a:solidFill>
                  <a:srgbClr val="000000"/>
                </a:solidFill>
                <a:effectLst/>
                <a:uLnTx/>
                <a:uFillTx/>
                <a:latin typeface="Segoe UI"/>
                <a:ea typeface="+mn-ea"/>
                <a:cs typeface="+mn-cs"/>
              </a:rPr>
              <a:t>, </a:t>
            </a:r>
            <a:r>
              <a:rPr kumimoji="0" lang="en-US" sz="2400" b="0" i="0" u="none" strike="noStrike" kern="1200" cap="none" spc="0" normalizeH="0" baseline="0" noProof="0" dirty="0" err="1">
                <a:ln>
                  <a:noFill/>
                </a:ln>
                <a:solidFill>
                  <a:srgbClr val="000000"/>
                </a:solidFill>
                <a:effectLst/>
                <a:uLnTx/>
                <a:uFillTx/>
                <a:latin typeface="Segoe UI"/>
                <a:ea typeface="+mn-ea"/>
                <a:cs typeface="+mn-cs"/>
              </a:rPr>
              <a:t>FreeBase</a:t>
            </a:r>
            <a:r>
              <a:rPr kumimoji="0" lang="en-US" sz="2400" b="0" i="0" u="none" strike="noStrike" kern="1200" cap="none" spc="0" normalizeH="0" baseline="0" noProof="0" dirty="0">
                <a:ln>
                  <a:noFill/>
                </a:ln>
                <a:solidFill>
                  <a:srgbClr val="000000"/>
                </a:solidFill>
                <a:effectLst/>
                <a:uLnTx/>
                <a:uFillTx/>
                <a:latin typeface="Segoe UI"/>
                <a:ea typeface="+mn-ea"/>
                <a:cs typeface="+mn-cs"/>
              </a:rPr>
              <a:t>, etc.</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srgbClr val="00000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Segoe UI"/>
                <a:ea typeface="+mn-ea"/>
                <a:cs typeface="+mn-cs"/>
              </a:rPr>
              <a:t>Questions</a:t>
            </a:r>
            <a:r>
              <a:rPr kumimoji="0" lang="en-US" sz="2800" b="0" i="0" u="none" strike="noStrike" kern="1200" cap="none" spc="0" normalizeH="0" baseline="0" noProof="0" dirty="0">
                <a:ln>
                  <a:noFill/>
                </a:ln>
                <a:solidFill>
                  <a:srgbClr val="000000"/>
                </a:solidFill>
                <a:effectLst/>
                <a:uLnTx/>
                <a:uFillTx/>
                <a:latin typeface="Segoe UI"/>
                <a:ea typeface="+mn-ea"/>
                <a:cs typeface="+mn-cs"/>
              </a:rPr>
              <a:t>: Extracting Relations in Questions</a:t>
            </a:r>
          </a:p>
          <a:p>
            <a:pPr marL="457200" marR="0" lvl="1"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FF"/>
                </a:solidFill>
                <a:effectLst/>
                <a:uLnTx/>
                <a:uFillTx/>
                <a:latin typeface="Segoe UI"/>
                <a:ea typeface="+mn-ea"/>
                <a:cs typeface="+mn-cs"/>
              </a:rPr>
              <a:t>Whose granddaughter starred in E.T.?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ourier"/>
                <a:ea typeface="+mn-ea"/>
                <a:cs typeface="Courier"/>
              </a:rPr>
              <a:t>  (acted-in ?x “E.T.”)</a:t>
            </a:r>
          </a:p>
          <a:p>
            <a:pPr marL="457200" marR="0" lvl="1"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Courier"/>
                <a:ea typeface="+mn-ea"/>
                <a:cs typeface="Courier"/>
              </a:rPr>
              <a:t>  </a:t>
            </a:r>
            <a:r>
              <a:rPr kumimoji="0" lang="en-US" sz="1800" b="0" i="0" u="none" strike="noStrike" kern="1200" cap="none" spc="0" normalizeH="0" baseline="0" noProof="0" dirty="0">
                <a:ln>
                  <a:noFill/>
                </a:ln>
                <a:solidFill>
                  <a:srgbClr val="FFFFFF"/>
                </a:solidFill>
                <a:effectLst/>
                <a:uLnTx/>
                <a:uFillTx/>
                <a:latin typeface="Courier"/>
                <a:ea typeface="+mn-ea"/>
                <a:cs typeface="Courier"/>
              </a:rPr>
              <a:t>(granddaughter-of ?x ?y)</a:t>
            </a:r>
          </a:p>
        </p:txBody>
      </p:sp>
      <p:sp>
        <p:nvSpPr>
          <p:cNvPr id="4" name="TextBox 3"/>
          <p:cNvSpPr txBox="1"/>
          <p:nvPr/>
        </p:nvSpPr>
        <p:spPr>
          <a:xfrm>
            <a:off x="9190037" y="1820862"/>
            <a:ext cx="905056"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Text</a:t>
            </a:r>
          </a:p>
        </p:txBody>
      </p:sp>
      <p:sp>
        <p:nvSpPr>
          <p:cNvPr id="5" name="TextBox 4"/>
          <p:cNvSpPr txBox="1"/>
          <p:nvPr/>
        </p:nvSpPr>
        <p:spPr>
          <a:xfrm>
            <a:off x="8656637" y="3329164"/>
            <a:ext cx="2974166" cy="7940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A formal query in a database query language</a:t>
            </a:r>
          </a:p>
        </p:txBody>
      </p:sp>
      <p:cxnSp>
        <p:nvCxnSpPr>
          <p:cNvPr id="6" name="Straight Connector 5"/>
          <p:cNvCxnSpPr>
            <a:stCxn id="4" idx="2"/>
          </p:cNvCxnSpPr>
          <p:nvPr/>
        </p:nvCxnSpPr>
        <p:spPr>
          <a:xfrm>
            <a:off x="9642565" y="2448726"/>
            <a:ext cx="0" cy="808439"/>
          </a:xfrm>
          <a:prstGeom prst="line">
            <a:avLst/>
          </a:prstGeom>
          <a:ln w="476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9437" y="6102149"/>
            <a:ext cx="4320542" cy="5724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smtClean="0">
                <a:ln>
                  <a:noFill/>
                </a:ln>
                <a:solidFill>
                  <a:srgbClr val="525252"/>
                </a:solidFill>
                <a:effectLst/>
                <a:uLnTx/>
                <a:uFillTx/>
                <a:latin typeface="Segoe UI"/>
                <a:ea typeface="+mn-ea"/>
                <a:cs typeface="+mn-cs"/>
              </a:rPr>
              <a:t>Example from </a:t>
            </a:r>
            <a:r>
              <a:rPr kumimoji="0" lang="en-US" sz="2000" b="0" i="0" u="none" strike="noStrike" kern="1200" cap="none" spc="0" normalizeH="0" baseline="0" noProof="0" dirty="0" err="1" smtClean="0">
                <a:ln>
                  <a:noFill/>
                </a:ln>
                <a:solidFill>
                  <a:srgbClr val="525252"/>
                </a:solidFill>
                <a:effectLst/>
                <a:uLnTx/>
                <a:uFillTx/>
                <a:latin typeface="Segoe UI"/>
                <a:ea typeface="+mn-ea"/>
                <a:cs typeface="+mn-cs"/>
              </a:rPr>
              <a:t>Jurafsky</a:t>
            </a:r>
            <a:r>
              <a:rPr kumimoji="0" lang="en-US" sz="2000" b="0" i="0" u="none" strike="noStrike" kern="1200" cap="none" spc="0" normalizeH="0" baseline="0" noProof="0" dirty="0" smtClean="0">
                <a:ln>
                  <a:noFill/>
                </a:ln>
                <a:solidFill>
                  <a:srgbClr val="525252"/>
                </a:solidFill>
                <a:effectLst/>
                <a:uLnTx/>
                <a:uFillTx/>
                <a:latin typeface="Segoe UI"/>
                <a:ea typeface="+mn-ea"/>
                <a:cs typeface="+mn-cs"/>
              </a:rPr>
              <a:t> &amp; Manning </a:t>
            </a:r>
          </a:p>
        </p:txBody>
      </p:sp>
    </p:spTree>
    <p:extLst>
      <p:ext uri="{BB962C8B-B14F-4D97-AF65-F5344CB8AC3E}">
        <p14:creationId xmlns:p14="http://schemas.microsoft.com/office/powerpoint/2010/main" val="2570499026"/>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Language-to-code</a:t>
            </a:r>
            <a:endParaRPr lang="en-US" dirty="0"/>
          </a:p>
        </p:txBody>
      </p:sp>
      <p:pic>
        <p:nvPicPr>
          <p:cNvPr id="3" name="Picture 2"/>
          <p:cNvPicPr>
            <a:picLocks noChangeAspect="1"/>
          </p:cNvPicPr>
          <p:nvPr/>
        </p:nvPicPr>
        <p:blipFill>
          <a:blip r:embed="rId2"/>
          <a:stretch>
            <a:fillRect/>
          </a:stretch>
        </p:blipFill>
        <p:spPr>
          <a:xfrm>
            <a:off x="503237" y="2125662"/>
            <a:ext cx="7716196" cy="3352800"/>
          </a:xfrm>
          <a:prstGeom prst="rect">
            <a:avLst/>
          </a:prstGeom>
        </p:spPr>
      </p:pic>
      <p:sp>
        <p:nvSpPr>
          <p:cNvPr id="4" name="TextBox 3"/>
          <p:cNvSpPr txBox="1"/>
          <p:nvPr/>
        </p:nvSpPr>
        <p:spPr>
          <a:xfrm>
            <a:off x="-32569" y="5783262"/>
            <a:ext cx="12115800"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1" u="none" strike="noStrike" kern="1200" cap="none" spc="0" normalizeH="0" baseline="0" noProof="0" dirty="0" smtClean="0">
                <a:ln>
                  <a:noFill/>
                </a:ln>
                <a:solidFill>
                  <a:srgbClr val="525252"/>
                </a:solidFill>
                <a:effectLst/>
                <a:uLnTx/>
                <a:uFillTx/>
                <a:latin typeface="Segoe UI"/>
                <a:ea typeface="+mn-ea"/>
                <a:cs typeface="+mn-cs"/>
              </a:rPr>
              <a:t>Figure from Quirk et al 2015 “Language-to-code: Learning Semantic Parsers for IF-Then-That Recipes</a:t>
            </a:r>
            <a:r>
              <a:rPr kumimoji="0" lang="en-US" sz="2400" b="0" i="1" u="none" strike="noStrike" kern="1200" cap="none" spc="0" normalizeH="0" baseline="0" noProof="0" dirty="0" smtClean="0">
                <a:ln>
                  <a:noFill/>
                </a:ln>
                <a:solidFill>
                  <a:srgbClr val="525252"/>
                </a:solidFill>
                <a:effectLst/>
                <a:uLnTx/>
                <a:uFillTx/>
                <a:latin typeface="Segoe UI"/>
                <a:ea typeface="+mn-ea"/>
                <a:cs typeface="+mn-cs"/>
              </a:rPr>
              <a:t>”</a:t>
            </a:r>
          </a:p>
        </p:txBody>
      </p:sp>
      <p:sp>
        <p:nvSpPr>
          <p:cNvPr id="5" name="TextBox 4"/>
          <p:cNvSpPr txBox="1"/>
          <p:nvPr/>
        </p:nvSpPr>
        <p:spPr>
          <a:xfrm>
            <a:off x="9190037" y="1820862"/>
            <a:ext cx="905056"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Text</a:t>
            </a:r>
          </a:p>
        </p:txBody>
      </p:sp>
      <p:sp>
        <p:nvSpPr>
          <p:cNvPr id="6" name="TextBox 5"/>
          <p:cNvSpPr txBox="1"/>
          <p:nvPr/>
        </p:nvSpPr>
        <p:spPr>
          <a:xfrm>
            <a:off x="8656637" y="3329164"/>
            <a:ext cx="2514600" cy="5447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Executable code</a:t>
            </a:r>
          </a:p>
        </p:txBody>
      </p:sp>
      <p:cxnSp>
        <p:nvCxnSpPr>
          <p:cNvPr id="7" name="Straight Connector 6"/>
          <p:cNvCxnSpPr>
            <a:stCxn id="5" idx="2"/>
          </p:cNvCxnSpPr>
          <p:nvPr/>
        </p:nvCxnSpPr>
        <p:spPr>
          <a:xfrm>
            <a:off x="9642565" y="2448726"/>
            <a:ext cx="0" cy="808439"/>
          </a:xfrm>
          <a:prstGeom prst="line">
            <a:avLst/>
          </a:prstGeom>
          <a:ln w="476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618"/>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as Output</a:t>
            </a:r>
            <a:endParaRPr lang="en-US" dirty="0"/>
          </a:p>
        </p:txBody>
      </p:sp>
      <p:sp>
        <p:nvSpPr>
          <p:cNvPr id="4" name="TextBox 3"/>
          <p:cNvSpPr txBox="1"/>
          <p:nvPr/>
        </p:nvSpPr>
        <p:spPr>
          <a:xfrm>
            <a:off x="2052445" y="1225985"/>
            <a:ext cx="965393" cy="5724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Text</a:t>
            </a:r>
          </a:p>
        </p:txBody>
      </p:sp>
      <p:sp>
        <p:nvSpPr>
          <p:cNvPr id="5" name="TextBox 4"/>
          <p:cNvSpPr txBox="1"/>
          <p:nvPr/>
        </p:nvSpPr>
        <p:spPr>
          <a:xfrm>
            <a:off x="2026014" y="2273146"/>
            <a:ext cx="815437" cy="5724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Text</a:t>
            </a:r>
          </a:p>
        </p:txBody>
      </p:sp>
      <p:cxnSp>
        <p:nvCxnSpPr>
          <p:cNvPr id="6" name="Straight Connector 5"/>
          <p:cNvCxnSpPr/>
          <p:nvPr/>
        </p:nvCxnSpPr>
        <p:spPr>
          <a:xfrm flipH="1">
            <a:off x="2433733" y="1683168"/>
            <a:ext cx="1" cy="631343"/>
          </a:xfrm>
          <a:prstGeom prst="line">
            <a:avLst/>
          </a:prstGeom>
          <a:ln w="476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36336" y="2675633"/>
            <a:ext cx="4457700"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Example: Machine Translation</a:t>
            </a:r>
          </a:p>
        </p:txBody>
      </p:sp>
      <p:pic>
        <p:nvPicPr>
          <p:cNvPr id="1026" name="Picture 2" descr="Microsoft Transl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145" y="3510981"/>
            <a:ext cx="603092" cy="6030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globalme.net/wp-content/uploads/2015/08/SkypeTranslateIntroduced_MC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228" y="3358582"/>
            <a:ext cx="1601208" cy="90068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20637" y="4277490"/>
            <a:ext cx="5943358" cy="5724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Computers are learning to understand language. </a:t>
            </a:r>
          </a:p>
        </p:txBody>
      </p:sp>
      <p:sp>
        <p:nvSpPr>
          <p:cNvPr id="14" name="TextBox 13"/>
          <p:cNvSpPr txBox="1"/>
          <p:nvPr/>
        </p:nvSpPr>
        <p:spPr>
          <a:xfrm>
            <a:off x="15716" y="5691142"/>
            <a:ext cx="6553200" cy="5724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bg-BG" sz="20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Компютрите се учат да разбират естествени езици.</a:t>
            </a:r>
            <a:endParaRPr kumimoji="0" lang="en-US" sz="20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endParaRPr>
          </a:p>
        </p:txBody>
      </p:sp>
      <p:cxnSp>
        <p:nvCxnSpPr>
          <p:cNvPr id="15" name="Straight Connector 14"/>
          <p:cNvCxnSpPr/>
          <p:nvPr/>
        </p:nvCxnSpPr>
        <p:spPr>
          <a:xfrm>
            <a:off x="2823960" y="4942434"/>
            <a:ext cx="5083" cy="949134"/>
          </a:xfrm>
          <a:prstGeom prst="line">
            <a:avLst/>
          </a:prstGeom>
          <a:ln w="476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919843" y="1167193"/>
            <a:ext cx="2032194" cy="5724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Image</a:t>
            </a:r>
          </a:p>
        </p:txBody>
      </p:sp>
      <p:sp>
        <p:nvSpPr>
          <p:cNvPr id="21" name="TextBox 20"/>
          <p:cNvSpPr txBox="1"/>
          <p:nvPr/>
        </p:nvSpPr>
        <p:spPr>
          <a:xfrm>
            <a:off x="8071019" y="2258423"/>
            <a:ext cx="815437" cy="5724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Text</a:t>
            </a:r>
          </a:p>
        </p:txBody>
      </p:sp>
      <p:cxnSp>
        <p:nvCxnSpPr>
          <p:cNvPr id="22" name="Straight Connector 21"/>
          <p:cNvCxnSpPr/>
          <p:nvPr/>
        </p:nvCxnSpPr>
        <p:spPr>
          <a:xfrm flipH="1">
            <a:off x="8478738" y="1668445"/>
            <a:ext cx="1" cy="631343"/>
          </a:xfrm>
          <a:prstGeom prst="line">
            <a:avLst/>
          </a:prstGeom>
          <a:ln w="476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7363141" y="3295572"/>
            <a:ext cx="2876160" cy="1856889"/>
          </a:xfrm>
          <a:prstGeom prst="rect">
            <a:avLst/>
          </a:prstGeom>
        </p:spPr>
      </p:pic>
      <p:sp>
        <p:nvSpPr>
          <p:cNvPr id="26" name="TextBox 25"/>
          <p:cNvSpPr txBox="1"/>
          <p:nvPr/>
        </p:nvSpPr>
        <p:spPr>
          <a:xfrm>
            <a:off x="6663813" y="2675633"/>
            <a:ext cx="4457700"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Example: Image captioning</a:t>
            </a:r>
          </a:p>
        </p:txBody>
      </p:sp>
      <p:sp>
        <p:nvSpPr>
          <p:cNvPr id="27" name="TextBox 26"/>
          <p:cNvSpPr txBox="1"/>
          <p:nvPr/>
        </p:nvSpPr>
        <p:spPr>
          <a:xfrm>
            <a:off x="6516220" y="5691142"/>
            <a:ext cx="4768934" cy="5724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A woman holding a camera in a crowd.</a:t>
            </a:r>
          </a:p>
        </p:txBody>
      </p:sp>
      <p:cxnSp>
        <p:nvCxnSpPr>
          <p:cNvPr id="28" name="Straight Connector 27"/>
          <p:cNvCxnSpPr/>
          <p:nvPr/>
        </p:nvCxnSpPr>
        <p:spPr>
          <a:xfrm>
            <a:off x="8833423" y="5216575"/>
            <a:ext cx="0" cy="566688"/>
          </a:xfrm>
          <a:prstGeom prst="line">
            <a:avLst/>
          </a:prstGeom>
          <a:ln w="476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98633" y="6090368"/>
            <a:ext cx="5587003" cy="7940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1" u="none" strike="noStrike" kern="1200" cap="none" spc="0" normalizeH="0" baseline="0" noProof="0" dirty="0" smtClean="0">
                <a:ln>
                  <a:noFill/>
                </a:ln>
                <a:solidFill>
                  <a:srgbClr val="525252"/>
                </a:solidFill>
                <a:effectLst/>
                <a:uLnTx/>
                <a:uFillTx/>
                <a:latin typeface="Segoe UI"/>
                <a:ea typeface="+mn-ea"/>
                <a:cs typeface="+mn-cs"/>
              </a:rPr>
              <a:t>Figure from MSR System, Fang et al 2015 “From captions to visual concepts and back.” </a:t>
            </a:r>
          </a:p>
        </p:txBody>
      </p:sp>
    </p:spTree>
    <p:extLst>
      <p:ext uri="{BB962C8B-B14F-4D97-AF65-F5344CB8AC3E}">
        <p14:creationId xmlns:p14="http://schemas.microsoft.com/office/powerpoint/2010/main" val="2838355353"/>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as Output</a:t>
            </a:r>
            <a:endParaRPr lang="en-US" dirty="0"/>
          </a:p>
        </p:txBody>
      </p:sp>
      <p:sp>
        <p:nvSpPr>
          <p:cNvPr id="4" name="TextBox 3"/>
          <p:cNvSpPr txBox="1"/>
          <p:nvPr/>
        </p:nvSpPr>
        <p:spPr>
          <a:xfrm>
            <a:off x="7818437" y="562439"/>
            <a:ext cx="965393" cy="5724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Text</a:t>
            </a:r>
          </a:p>
        </p:txBody>
      </p:sp>
      <p:sp>
        <p:nvSpPr>
          <p:cNvPr id="5" name="TextBox 4"/>
          <p:cNvSpPr txBox="1"/>
          <p:nvPr/>
        </p:nvSpPr>
        <p:spPr>
          <a:xfrm>
            <a:off x="7841201" y="1649641"/>
            <a:ext cx="815437" cy="5724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Text</a:t>
            </a:r>
          </a:p>
        </p:txBody>
      </p:sp>
      <p:cxnSp>
        <p:nvCxnSpPr>
          <p:cNvPr id="6" name="Straight Connector 5"/>
          <p:cNvCxnSpPr/>
          <p:nvPr/>
        </p:nvCxnSpPr>
        <p:spPr>
          <a:xfrm flipH="1">
            <a:off x="8301133" y="1018298"/>
            <a:ext cx="1" cy="631343"/>
          </a:xfrm>
          <a:prstGeom prst="line">
            <a:avLst/>
          </a:prstGeom>
          <a:ln w="476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5137" y="2125662"/>
            <a:ext cx="5829300"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Example: Summarize, Make Concise</a:t>
            </a:r>
          </a:p>
        </p:txBody>
      </p:sp>
      <p:sp>
        <p:nvSpPr>
          <p:cNvPr id="13" name="TextBox 12"/>
          <p:cNvSpPr txBox="1"/>
          <p:nvPr/>
        </p:nvSpPr>
        <p:spPr>
          <a:xfrm>
            <a:off x="457200" y="3011264"/>
            <a:ext cx="10422418" cy="7940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In addition, </a:t>
            </a:r>
            <a:r>
              <a:rPr kumimoji="0" lang="en-US" sz="1800" b="0" i="0" u="none" strike="noStrike" kern="1200" cap="none" spc="0" normalizeH="0" baseline="0" noProof="0" dirty="0" err="1">
                <a:ln>
                  <a:noFill/>
                </a:ln>
                <a:solidFill>
                  <a:srgbClr val="FFFFFF"/>
                </a:solidFill>
                <a:effectLst/>
                <a:uLnTx/>
                <a:uFillTx/>
                <a:latin typeface="Segoe UI"/>
                <a:ea typeface="+mn-ea"/>
                <a:cs typeface="+mn-cs"/>
              </a:rPr>
              <a:t>Hadson</a:t>
            </a:r>
            <a:r>
              <a:rPr kumimoji="0" lang="en-US" sz="1800" b="0" i="0" u="none" strike="noStrike" kern="1200" cap="none" spc="0" normalizeH="0" baseline="0" noProof="0" dirty="0">
                <a:ln>
                  <a:noFill/>
                </a:ln>
                <a:solidFill>
                  <a:srgbClr val="FFFFFF"/>
                </a:solidFill>
                <a:effectLst/>
                <a:uLnTx/>
                <a:uFillTx/>
                <a:latin typeface="Segoe UI"/>
                <a:ea typeface="+mn-ea"/>
                <a:cs typeface="+mn-cs"/>
              </a:rPr>
              <a:t> said it will write off about $3.5 million in costs related to international exploration leases where exploration efforts have been unsuccessful.  </a:t>
            </a:r>
            <a:endPar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endParaRPr>
          </a:p>
        </p:txBody>
      </p:sp>
      <p:sp>
        <p:nvSpPr>
          <p:cNvPr id="14" name="TextBox 13"/>
          <p:cNvSpPr txBox="1"/>
          <p:nvPr/>
        </p:nvSpPr>
        <p:spPr>
          <a:xfrm>
            <a:off x="443112" y="4736637"/>
            <a:ext cx="11277600" cy="118186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Segoe UI"/>
                <a:ea typeface="+mn-ea"/>
                <a:cs typeface="+mn-cs"/>
              </a:rPr>
              <a:t>Hadson</a:t>
            </a:r>
            <a:r>
              <a:rPr kumimoji="0" lang="en-US" sz="1800" b="0" i="0" u="none" strike="noStrike" kern="1200" cap="none" spc="0" normalizeH="0" baseline="0" noProof="0" dirty="0">
                <a:ln>
                  <a:noFill/>
                </a:ln>
                <a:solidFill>
                  <a:srgbClr val="FFFFFF"/>
                </a:solidFill>
                <a:effectLst/>
                <a:uLnTx/>
                <a:uFillTx/>
                <a:latin typeface="Segoe UI"/>
                <a:ea typeface="+mn-ea"/>
                <a:cs typeface="+mn-cs"/>
              </a:rPr>
              <a:t> said it will write off about $3.5 million in costs related to unsuccessful exploration efforts.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 </a:t>
            </a:r>
          </a:p>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endParaRPr>
          </a:p>
        </p:txBody>
      </p:sp>
      <p:cxnSp>
        <p:nvCxnSpPr>
          <p:cNvPr id="15" name="Straight Connector 14"/>
          <p:cNvCxnSpPr/>
          <p:nvPr/>
        </p:nvCxnSpPr>
        <p:spPr>
          <a:xfrm>
            <a:off x="3920433" y="3767328"/>
            <a:ext cx="5083" cy="949134"/>
          </a:xfrm>
          <a:prstGeom prst="line">
            <a:avLst/>
          </a:prstGeom>
          <a:ln w="476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9168" y="6160602"/>
            <a:ext cx="6276270"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1" u="none" strike="noStrike" kern="1200" cap="none" spc="0" normalizeH="0" baseline="0" noProof="0" dirty="0" smtClean="0">
                <a:ln>
                  <a:noFill/>
                </a:ln>
                <a:solidFill>
                  <a:srgbClr val="525252"/>
                </a:solidFill>
                <a:effectLst/>
                <a:uLnTx/>
                <a:uFillTx/>
                <a:latin typeface="Segoe UI"/>
                <a:ea typeface="+mn-ea"/>
                <a:cs typeface="+mn-cs"/>
              </a:rPr>
              <a:t>Current focus area, prototype coming soon.</a:t>
            </a:r>
          </a:p>
        </p:txBody>
      </p:sp>
    </p:spTree>
    <p:extLst>
      <p:ext uri="{BB962C8B-B14F-4D97-AF65-F5344CB8AC3E}">
        <p14:creationId xmlns:p14="http://schemas.microsoft.com/office/powerpoint/2010/main" val="1217513533"/>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982662"/>
            <a:ext cx="11887200" cy="6245773"/>
          </a:xfrm>
        </p:spPr>
        <p:txBody>
          <a:bodyPr/>
          <a:lstStyle/>
          <a:p>
            <a:r>
              <a:rPr lang="en-US" sz="3600" dirty="0" smtClean="0"/>
              <a:t>Representing text  using feature engineering</a:t>
            </a:r>
          </a:p>
          <a:p>
            <a:pPr lvl="1"/>
            <a:r>
              <a:rPr lang="en-US" sz="2000" dirty="0" smtClean="0"/>
              <a:t>Model original and normalized words</a:t>
            </a:r>
          </a:p>
          <a:p>
            <a:pPr lvl="1"/>
            <a:r>
              <a:rPr lang="en-US" sz="2000" dirty="0" smtClean="0"/>
              <a:t>Use manually defined and automatically induced word clusters</a:t>
            </a:r>
          </a:p>
          <a:p>
            <a:pPr lvl="1"/>
            <a:r>
              <a:rPr lang="en-US" sz="2000" dirty="0" smtClean="0"/>
              <a:t>Look beyond unigrams</a:t>
            </a:r>
          </a:p>
          <a:p>
            <a:pPr lvl="1"/>
            <a:r>
              <a:rPr lang="en-US" sz="2000" dirty="0" smtClean="0"/>
              <a:t>Try syntactic analysis to capture word relationships</a:t>
            </a:r>
          </a:p>
          <a:p>
            <a:r>
              <a:rPr lang="en-US" sz="3600" dirty="0" smtClean="0"/>
              <a:t>Representing text using neural networks </a:t>
            </a:r>
          </a:p>
          <a:p>
            <a:pPr lvl="1"/>
            <a:r>
              <a:rPr lang="en-US" sz="2000" dirty="0"/>
              <a:t>Neural networks can automatically learn strong features from </a:t>
            </a:r>
            <a:r>
              <a:rPr lang="en-US" sz="2000" dirty="0" smtClean="0"/>
              <a:t>text</a:t>
            </a:r>
          </a:p>
          <a:p>
            <a:pPr lvl="1"/>
            <a:r>
              <a:rPr lang="en-US" sz="2000" dirty="0" smtClean="0"/>
              <a:t>Convolution and recurrence are powerful ways to extract features from word sequence</a:t>
            </a:r>
          </a:p>
          <a:p>
            <a:pPr lvl="1"/>
            <a:r>
              <a:rPr lang="en-US" sz="2000" dirty="0" smtClean="0"/>
              <a:t>Unlabeled data can help learn useful word representations</a:t>
            </a:r>
          </a:p>
          <a:p>
            <a:r>
              <a:rPr lang="en-US" sz="3600" dirty="0" smtClean="0"/>
              <a:t>CNTK makes it easy for you to train and use powerful models for text</a:t>
            </a:r>
          </a:p>
          <a:p>
            <a:r>
              <a:rPr lang="en-US" sz="3600" dirty="0" smtClean="0"/>
              <a:t>Beyond text classification</a:t>
            </a:r>
          </a:p>
          <a:p>
            <a:pPr lvl="1"/>
            <a:r>
              <a:rPr lang="en-US" sz="2000" dirty="0" smtClean="0"/>
              <a:t>NLP Models can have much more complex output space (relations, KB query, code, text)</a:t>
            </a:r>
          </a:p>
          <a:p>
            <a:pPr lvl="1"/>
            <a:r>
              <a:rPr lang="en-US" sz="2000" dirty="0" smtClean="0"/>
              <a:t>Ideas about word similarity and meaning of word sequences used in all applications</a:t>
            </a:r>
          </a:p>
        </p:txBody>
      </p:sp>
      <p:sp>
        <p:nvSpPr>
          <p:cNvPr id="2" name="Title 1"/>
          <p:cNvSpPr>
            <a:spLocks noGrp="1"/>
          </p:cNvSpPr>
          <p:nvPr>
            <p:ph type="title"/>
          </p:nvPr>
        </p:nvSpPr>
        <p:spPr/>
        <p:txBody>
          <a:bodyPr/>
          <a:lstStyle/>
          <a:p>
            <a:r>
              <a:rPr lang="en-US" dirty="0" smtClean="0"/>
              <a:t>Summary</a:t>
            </a:r>
            <a:endParaRPr lang="en-US" sz="4000" dirty="0">
              <a:gradFill>
                <a:gsLst>
                  <a:gs pos="10101">
                    <a:schemeClr val="tx1"/>
                  </a:gs>
                  <a:gs pos="54000">
                    <a:schemeClr val="tx1"/>
                  </a:gs>
                </a:gsLst>
                <a:lin ang="5400000" scaled="0"/>
              </a:gradFill>
            </a:endParaRPr>
          </a:p>
        </p:txBody>
      </p:sp>
    </p:spTree>
    <p:extLst>
      <p:ext uri="{BB962C8B-B14F-4D97-AF65-F5344CB8AC3E}">
        <p14:creationId xmlns:p14="http://schemas.microsoft.com/office/powerpoint/2010/main" val="125250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60051" y="3145091"/>
            <a:ext cx="3288040" cy="704345"/>
          </a:xfrm>
          <a:prstGeom prst="rect">
            <a:avLst/>
          </a:prstGeom>
        </p:spPr>
      </p:pic>
      <p:sp>
        <p:nvSpPr>
          <p:cNvPr id="5" name="Text Box 3"/>
          <p:cNvSpPr txBox="1">
            <a:spLocks noChangeArrowheads="1"/>
          </p:cNvSpPr>
          <p:nvPr/>
        </p:nvSpPr>
        <p:spPr bwMode="blackWhite">
          <a:xfrm>
            <a:off x="273895" y="6078667"/>
            <a:ext cx="10972832" cy="618588"/>
          </a:xfrm>
          <a:prstGeom prst="rect">
            <a:avLst/>
          </a:prstGeom>
        </p:spPr>
        <p:txBody>
          <a:bodyPr vert="horz" wrap="square" lIns="182854" tIns="146283" rIns="182854" bIns="146283" numCol="1" anchor="t" anchorCtr="0" compatLnSpc="1">
            <a:prstTxWarp prst="textNoShape">
              <a:avLst/>
            </a:prstTxWarp>
            <a:spAutoFit/>
          </a:bodyPr>
          <a:lstStyle/>
          <a:p>
            <a:pPr marL="0" marR="0" lvl="0" indent="0" algn="l" defTabSz="932229"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2015 Microsoft Corporation. All rights reserved. Microsoft, Windows, and other product names are or may be registered trademarks and/or trademarks in the U.S. and/or other countries.</a:t>
            </a:r>
          </a:p>
          <a:p>
            <a:pPr marL="0" marR="0" lvl="0" indent="0" algn="l" defTabSz="932229"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2" name="Title 1"/>
          <p:cNvSpPr>
            <a:spLocks noGrp="1"/>
          </p:cNvSpPr>
          <p:nvPr>
            <p:ph type="title"/>
          </p:nvPr>
        </p:nvSpPr>
        <p:spPr>
          <a:xfrm>
            <a:off x="273894" y="1089985"/>
            <a:ext cx="10444314" cy="1017048"/>
          </a:xfrm>
        </p:spPr>
        <p:txBody>
          <a:bodyPr/>
          <a:lstStyle/>
          <a:p>
            <a:r>
              <a:rPr lang="en-US" dirty="0" smtClean="0">
                <a:solidFill>
                  <a:schemeClr val="tx1"/>
                </a:solidFill>
              </a:rPr>
              <a:t>Thank You</a:t>
            </a:r>
            <a:endParaRPr lang="en-US" dirty="0">
              <a:solidFill>
                <a:schemeClr val="tx1"/>
              </a:solidFill>
            </a:endParaRPr>
          </a:p>
        </p:txBody>
      </p:sp>
      <p:sp>
        <p:nvSpPr>
          <p:cNvPr id="3" name="Text Placeholder 2"/>
          <p:cNvSpPr>
            <a:spLocks noGrp="1"/>
          </p:cNvSpPr>
          <p:nvPr>
            <p:ph type="body" sz="quarter" idx="12"/>
          </p:nvPr>
        </p:nvSpPr>
        <p:spPr>
          <a:xfrm>
            <a:off x="350837" y="4945062"/>
            <a:ext cx="10445796" cy="508524"/>
          </a:xfrm>
        </p:spPr>
        <p:txBody>
          <a:bodyPr/>
          <a:lstStyle/>
          <a:p>
            <a:r>
              <a:rPr lang="en-US" sz="3200" dirty="0" smtClean="0"/>
              <a:t>Acknowledgements: Frank Seide, Dong Yu, Amit Agarwal</a:t>
            </a:r>
            <a:r>
              <a:rPr lang="en-US" sz="3200" dirty="0"/>
              <a:t>, Urszula Chajewska, Ran Gilad-Bachrach </a:t>
            </a:r>
          </a:p>
        </p:txBody>
      </p:sp>
    </p:spTree>
    <p:extLst>
      <p:ext uri="{BB962C8B-B14F-4D97-AF65-F5344CB8AC3E}">
        <p14:creationId xmlns:p14="http://schemas.microsoft.com/office/powerpoint/2010/main" val="1013882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56858" y="2811462"/>
            <a:ext cx="10789357" cy="525871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80" tIns="457135" rIns="182854" bIns="146283" numCol="1" spcCol="0" rtlCol="0" fromWordArt="0" anchor="t" anchorCtr="0" forceAA="0" compatLnSpc="1">
            <a:prstTxWarp prst="textNoShape">
              <a:avLst/>
            </a:prstTxWarp>
            <a:noAutofit/>
          </a:bodyPr>
          <a:lstStyle/>
          <a:p>
            <a:pPr marL="0" marR="0" lvl="0" indent="0" algn="l" defTabSz="932742" rtl="0" eaLnBrk="1" fontAlgn="auto" latinLnBrk="0" hangingPunct="1">
              <a:lnSpc>
                <a:spcPct val="90000"/>
              </a:lnSpc>
              <a:spcBef>
                <a:spcPts val="1199"/>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 name="Title 1"/>
          <p:cNvSpPr>
            <a:spLocks noGrp="1"/>
          </p:cNvSpPr>
          <p:nvPr>
            <p:ph type="title"/>
          </p:nvPr>
        </p:nvSpPr>
        <p:spPr>
          <a:xfrm>
            <a:off x="275483" y="295730"/>
            <a:ext cx="6095154" cy="917445"/>
          </a:xfrm>
        </p:spPr>
        <p:txBody>
          <a:bodyPr/>
          <a:lstStyle/>
          <a:p>
            <a:r>
              <a:rPr lang="en-US" dirty="0" smtClean="0"/>
              <a:t>Question Classification</a:t>
            </a:r>
            <a:r>
              <a:rPr lang="en-US" dirty="0"/>
              <a:t/>
            </a:r>
            <a:br>
              <a:rPr lang="en-US" dirty="0"/>
            </a:br>
            <a:endParaRPr lang="en-US" dirty="0"/>
          </a:p>
        </p:txBody>
      </p:sp>
      <p:sp>
        <p:nvSpPr>
          <p:cNvPr id="3" name="Rectangle 2"/>
          <p:cNvSpPr/>
          <p:nvPr/>
        </p:nvSpPr>
        <p:spPr>
          <a:xfrm>
            <a:off x="820273" y="2748610"/>
            <a:ext cx="10363200" cy="461665"/>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Segoe UI"/>
                <a:ea typeface="+mn-ea"/>
                <a:cs typeface="+mn-cs"/>
              </a:rPr>
              <a:t>Question</a:t>
            </a:r>
            <a:r>
              <a:rPr kumimoji="0" lang="en-US" sz="2400" b="0" i="0" u="none" strike="noStrike" kern="1200" cap="none" spc="0" normalizeH="0" baseline="0" noProof="0" dirty="0" smtClean="0">
                <a:ln>
                  <a:noFill/>
                </a:ln>
                <a:solidFill>
                  <a:srgbClr val="FFFFFF"/>
                </a:solidFill>
                <a:effectLst/>
                <a:uLnTx/>
                <a:uFillTx/>
                <a:latin typeface="Segoe UI"/>
                <a:ea typeface="+mn-ea"/>
                <a:cs typeface="+mn-cs"/>
              </a:rPr>
              <a:t>: What </a:t>
            </a:r>
            <a:r>
              <a:rPr kumimoji="0" lang="en-US" sz="2400" b="0" i="0" u="none" strike="noStrike" kern="1200" cap="none" spc="0" normalizeH="0" baseline="0" noProof="0" dirty="0">
                <a:ln>
                  <a:noFill/>
                </a:ln>
                <a:solidFill>
                  <a:srgbClr val="FFFFFF"/>
                </a:solidFill>
                <a:effectLst/>
                <a:uLnTx/>
                <a:uFillTx/>
                <a:latin typeface="Segoe UI"/>
                <a:ea typeface="+mn-ea"/>
                <a:cs typeface="+mn-cs"/>
              </a:rPr>
              <a:t>is the highest waterfall in the United </a:t>
            </a:r>
            <a:r>
              <a:rPr kumimoji="0" lang="en-US" sz="2400" b="0" i="0" u="none" strike="noStrike" kern="1200" cap="none" spc="0" normalizeH="0" baseline="0" noProof="0" dirty="0" smtClean="0">
                <a:ln>
                  <a:noFill/>
                </a:ln>
                <a:solidFill>
                  <a:srgbClr val="FFFFFF"/>
                </a:solidFill>
                <a:effectLst/>
                <a:uLnTx/>
                <a:uFillTx/>
                <a:latin typeface="Segoe UI"/>
                <a:ea typeface="+mn-ea"/>
                <a:cs typeface="+mn-cs"/>
              </a:rPr>
              <a:t>States?</a:t>
            </a:r>
            <a:endParaRPr kumimoji="0" lang="en-US" sz="2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1" name="TextBox 10"/>
          <p:cNvSpPr txBox="1"/>
          <p:nvPr/>
        </p:nvSpPr>
        <p:spPr>
          <a:xfrm>
            <a:off x="731837" y="4335462"/>
            <a:ext cx="8557343" cy="1446550"/>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What is the type of the expected answer to this question?</a:t>
            </a:r>
          </a:p>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smtClean="0">
                <a:ln>
                  <a:noFill/>
                </a:ln>
                <a:solidFill>
                  <a:srgbClr val="FFC000"/>
                </a:solidFill>
                <a:effectLst/>
                <a:uLnTx/>
                <a:uFillTx/>
                <a:latin typeface="Segoe UI"/>
                <a:ea typeface="+mn-ea"/>
                <a:cs typeface="+mn-cs"/>
              </a:rPr>
              <a:t>Description</a:t>
            </a: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 </a:t>
            </a:r>
            <a:r>
              <a:rPr kumimoji="0" lang="en-US" sz="2400" b="0" i="0" u="none" strike="noStrike" kern="1200" cap="none" spc="0" normalizeH="0" baseline="0" noProof="0" dirty="0" smtClean="0">
                <a:ln>
                  <a:noFill/>
                </a:ln>
                <a:solidFill>
                  <a:srgbClr val="00B050"/>
                </a:solidFill>
                <a:effectLst/>
                <a:uLnTx/>
                <a:uFillTx/>
                <a:latin typeface="Segoe UI"/>
                <a:ea typeface="+mn-ea"/>
                <a:cs typeface="+mn-cs"/>
              </a:rPr>
              <a:t>Entity</a:t>
            </a: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 </a:t>
            </a:r>
            <a:r>
              <a:rPr kumimoji="0" lang="en-US" sz="2400" b="0" i="0" u="none" strike="noStrike" kern="1200" cap="none" spc="0" normalizeH="0" baseline="0" noProof="0" dirty="0" smtClean="0">
                <a:ln>
                  <a:noFill/>
                </a:ln>
                <a:solidFill>
                  <a:srgbClr val="002060"/>
                </a:solidFill>
                <a:effectLst/>
                <a:uLnTx/>
                <a:uFillTx/>
                <a:latin typeface="Segoe UI"/>
                <a:ea typeface="+mn-ea"/>
                <a:cs typeface="+mn-cs"/>
              </a:rPr>
              <a:t>Abbreviation</a:t>
            </a: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 </a:t>
            </a:r>
            <a:r>
              <a:rPr kumimoji="0" lang="en-US" sz="2400" b="0" i="0" u="none" strike="noStrike" kern="1200" cap="none" spc="0" normalizeH="0" baseline="0" noProof="0" dirty="0" smtClean="0">
                <a:ln>
                  <a:noFill/>
                </a:ln>
                <a:solidFill>
                  <a:srgbClr val="C00000"/>
                </a:solidFill>
                <a:effectLst/>
                <a:uLnTx/>
                <a:uFillTx/>
                <a:latin typeface="Segoe UI"/>
                <a:ea typeface="+mn-ea"/>
                <a:cs typeface="+mn-cs"/>
              </a:rPr>
              <a:t>Human</a:t>
            </a: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 </a:t>
            </a:r>
            <a:r>
              <a:rPr kumimoji="0" lang="en-US" sz="2400" b="0" i="0" u="none" strike="noStrike" kern="1200" cap="none" spc="0" normalizeH="0" baseline="0" noProof="0" dirty="0" smtClean="0">
                <a:ln>
                  <a:noFill/>
                </a:ln>
                <a:solidFill>
                  <a:srgbClr val="7030A0"/>
                </a:solidFill>
                <a:effectLst/>
                <a:uLnTx/>
                <a:uFillTx/>
                <a:latin typeface="Segoe UI"/>
                <a:ea typeface="+mn-ea"/>
                <a:cs typeface="+mn-cs"/>
              </a:rPr>
              <a:t>Location</a:t>
            </a: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 </a:t>
            </a:r>
            <a:r>
              <a:rPr kumimoji="0" lang="en-US" sz="2400" b="0" i="0" u="none" strike="noStrike" kern="1200" cap="none" spc="0" normalizeH="0" baseline="0" noProof="0" dirty="0" smtClean="0">
                <a:ln>
                  <a:noFill/>
                </a:ln>
                <a:solidFill>
                  <a:srgbClr val="525252"/>
                </a:solidFill>
                <a:effectLst/>
                <a:uLnTx/>
                <a:uFillTx/>
                <a:latin typeface="Segoe UI"/>
                <a:ea typeface="+mn-ea"/>
                <a:cs typeface="+mn-cs"/>
              </a:rPr>
              <a:t>Numeric</a:t>
            </a: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 </a:t>
            </a:r>
          </a:p>
        </p:txBody>
      </p:sp>
      <p:sp>
        <p:nvSpPr>
          <p:cNvPr id="6" name="Rectangle 5"/>
          <p:cNvSpPr/>
          <p:nvPr/>
        </p:nvSpPr>
        <p:spPr>
          <a:xfrm>
            <a:off x="820273" y="6011862"/>
            <a:ext cx="10363200" cy="461665"/>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Segoe UI"/>
                <a:ea typeface="+mn-ea"/>
                <a:cs typeface="+mn-cs"/>
              </a:rPr>
              <a:t>Answer</a:t>
            </a:r>
            <a:r>
              <a:rPr kumimoji="0" lang="en-US" sz="2400" b="0" i="0" u="none" strike="noStrike" kern="1200" cap="none" spc="0" normalizeH="0" baseline="0" noProof="0" dirty="0" smtClean="0">
                <a:ln>
                  <a:noFill/>
                </a:ln>
                <a:solidFill>
                  <a:srgbClr val="FFFFFF"/>
                </a:solidFill>
                <a:effectLst/>
                <a:uLnTx/>
                <a:uFillTx/>
                <a:latin typeface="Segoe UI"/>
                <a:ea typeface="+mn-ea"/>
                <a:cs typeface="+mn-cs"/>
              </a:rPr>
              <a:t>: </a:t>
            </a:r>
            <a:r>
              <a:rPr kumimoji="0" lang="en-US" sz="2400" b="0" i="0" u="none" strike="noStrike" kern="1200" cap="none" spc="0" normalizeH="0" baseline="0" noProof="0" dirty="0">
                <a:ln>
                  <a:noFill/>
                </a:ln>
                <a:solidFill>
                  <a:srgbClr val="7030A0"/>
                </a:solidFill>
                <a:effectLst/>
                <a:uLnTx/>
                <a:uFillTx/>
                <a:latin typeface="Segoe UI"/>
                <a:ea typeface="+mn-ea"/>
                <a:cs typeface="+mn-cs"/>
              </a:rPr>
              <a:t>Location</a:t>
            </a:r>
            <a:endParaRPr kumimoji="0" lang="en-US" sz="24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806570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83" y="295730"/>
            <a:ext cx="4571350" cy="917445"/>
          </a:xfrm>
        </p:spPr>
        <p:txBody>
          <a:bodyPr/>
          <a:lstStyle/>
          <a:p>
            <a:r>
              <a:rPr lang="en-US" dirty="0" smtClean="0"/>
              <a:t>How can a model learn to classify text?</a:t>
            </a:r>
            <a:r>
              <a:rPr lang="en-US" dirty="0"/>
              <a:t/>
            </a:r>
            <a:br>
              <a:rPr lang="en-US" dirty="0"/>
            </a:br>
            <a:r>
              <a:rPr lang="en-US" dirty="0" smtClean="0"/>
              <a:t/>
            </a:r>
            <a:br>
              <a:rPr lang="en-US" dirty="0" smtClean="0"/>
            </a:br>
            <a:endParaRPr lang="en-US" dirty="0"/>
          </a:p>
        </p:txBody>
      </p:sp>
      <p:sp>
        <p:nvSpPr>
          <p:cNvPr id="3" name="Rectangle 2"/>
          <p:cNvSpPr/>
          <p:nvPr/>
        </p:nvSpPr>
        <p:spPr>
          <a:xfrm>
            <a:off x="4846833" y="1923414"/>
            <a:ext cx="6172200" cy="2308324"/>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The gorgeously elaborate continuation of "The Lord of the Rings" trilogy is so huge that a column of words cannot adequately describe co-writer/director Peter Jackson's expanded vision of J . R . R . Tolkien's middle-earth. </a:t>
            </a:r>
          </a:p>
        </p:txBody>
      </p:sp>
      <p:sp>
        <p:nvSpPr>
          <p:cNvPr id="12" name="Rectangle 11"/>
          <p:cNvSpPr/>
          <p:nvPr/>
        </p:nvSpPr>
        <p:spPr>
          <a:xfrm>
            <a:off x="5456237" y="1923414"/>
            <a:ext cx="1600200" cy="430848"/>
          </a:xfrm>
          <a:prstGeom prst="rect">
            <a:avLst/>
          </a:prstGeom>
          <a:solidFill>
            <a:srgbClr val="00B05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083424" y="1923414"/>
            <a:ext cx="1344613" cy="430848"/>
          </a:xfrm>
          <a:prstGeom prst="rect">
            <a:avLst/>
          </a:prstGeom>
          <a:solidFill>
            <a:srgbClr val="00B05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4" name="Rectangle 13"/>
          <p:cNvSpPr/>
          <p:nvPr/>
        </p:nvSpPr>
        <p:spPr>
          <a:xfrm>
            <a:off x="9723437" y="2354262"/>
            <a:ext cx="990600" cy="381000"/>
          </a:xfrm>
          <a:prstGeom prst="rect">
            <a:avLst/>
          </a:prstGeom>
          <a:solidFill>
            <a:srgbClr val="00B05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TextBox 14"/>
          <p:cNvSpPr txBox="1"/>
          <p:nvPr/>
        </p:nvSpPr>
        <p:spPr>
          <a:xfrm>
            <a:off x="371959" y="5097462"/>
            <a:ext cx="8025915" cy="1037207"/>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What are the individual sentences and words in the text?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a:ea typeface="+mn-ea"/>
                <a:cs typeface="+mn-cs"/>
              </a:rPr>
              <a:t>What are their basic forms and relationships?</a:t>
            </a:r>
          </a:p>
        </p:txBody>
      </p:sp>
    </p:spTree>
    <p:extLst>
      <p:ext uri="{BB962C8B-B14F-4D97-AF65-F5344CB8AC3E}">
        <p14:creationId xmlns:p14="http://schemas.microsoft.com/office/powerpoint/2010/main" val="1063223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6-30535_Machine_Learning_Analytics_Data_Science_Conference_Fall_2015_Template">
  <a:themeElements>
    <a:clrScheme name="MachineLearning">
      <a:dk1>
        <a:srgbClr val="505050"/>
      </a:dk1>
      <a:lt1>
        <a:srgbClr val="FFFFFF"/>
      </a:lt1>
      <a:dk2>
        <a:srgbClr val="0072C6"/>
      </a:dk2>
      <a:lt2>
        <a:srgbClr val="D2D2D2"/>
      </a:lt2>
      <a:accent1>
        <a:srgbClr val="BA141A"/>
      </a:accent1>
      <a:accent2>
        <a:srgbClr val="0072C6"/>
      </a:accent2>
      <a:accent3>
        <a:srgbClr val="442359"/>
      </a:accent3>
      <a:accent4>
        <a:srgbClr val="002050"/>
      </a:accent4>
      <a:accent5>
        <a:srgbClr val="008272"/>
      </a:accent5>
      <a:accent6>
        <a:srgbClr val="DC3C0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nalytics_Data_Science_Conference_Fall_2015_Template.potx" id="{E1355DAB-CDAD-4C7B-B17A-79EB22890928}" vid="{03325F2C-1293-460B-A8A3-D17B84227BE3}"/>
    </a:ext>
  </a:extLst>
</a:theme>
</file>

<file path=ppt/theme/theme2.xml><?xml version="1.0" encoding="utf-8"?>
<a:theme xmlns:a="http://schemas.openxmlformats.org/drawingml/2006/main" name="1_6-30535_Machine_Learning_Analytics_Data_Science_Conference_Fall_2015_Template">
  <a:themeElements>
    <a:clrScheme name="MachineLearning">
      <a:dk1>
        <a:srgbClr val="505050"/>
      </a:dk1>
      <a:lt1>
        <a:srgbClr val="FFFFFF"/>
      </a:lt1>
      <a:dk2>
        <a:srgbClr val="0072C6"/>
      </a:dk2>
      <a:lt2>
        <a:srgbClr val="D2D2D2"/>
      </a:lt2>
      <a:accent1>
        <a:srgbClr val="BA141A"/>
      </a:accent1>
      <a:accent2>
        <a:srgbClr val="0072C6"/>
      </a:accent2>
      <a:accent3>
        <a:srgbClr val="442359"/>
      </a:accent3>
      <a:accent4>
        <a:srgbClr val="002050"/>
      </a:accent4>
      <a:accent5>
        <a:srgbClr val="008272"/>
      </a:accent5>
      <a:accent6>
        <a:srgbClr val="DC3C0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nalytics_Data_Science_Conference_Fall_2015_Template.potx" id="{E1355DAB-CDAD-4C7B-B17A-79EB22890928}" vid="{03325F2C-1293-460B-A8A3-D17B84227BE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A4BAC04B18CB14CBA5D14596C1D5954" ma:contentTypeVersion="8" ma:contentTypeDescription="Create a new document." ma:contentTypeScope="" ma:versionID="748a2e2ca2abf58c0d2898cea3da23b7">
  <xsd:schema xmlns:xsd="http://www.w3.org/2001/XMLSchema" xmlns:xs="http://www.w3.org/2001/XMLSchema" xmlns:p="http://schemas.microsoft.com/office/2006/metadata/properties" xmlns:ns1="http://schemas.microsoft.com/sharepoint/v3" xmlns:ns2="c2c73695-e0fb-4a54-8920-4fe84c9fed39" xmlns:ns3="63373fe3-05a6-43bd-99b5-c030fb068e83" targetNamespace="http://schemas.microsoft.com/office/2006/metadata/properties" ma:root="true" ma:fieldsID="fff535b8a065871bd23982518584b737" ns1:_="" ns2:_="" ns3:_="">
    <xsd:import namespace="http://schemas.microsoft.com/sharepoint/v3"/>
    <xsd:import namespace="c2c73695-e0fb-4a54-8920-4fe84c9fed39"/>
    <xsd:import namespace="63373fe3-05a6-43bd-99b5-c030fb068e83"/>
    <xsd:element name="properties">
      <xsd:complexType>
        <xsd:sequence>
          <xsd:element name="documentManagement">
            <xsd:complexType>
              <xsd:all>
                <xsd:element ref="ns1:PublishingStartDate" minOccurs="0"/>
                <xsd:element ref="ns1:PublishingExpirationDate" minOccurs="0"/>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2c73695-e0fb-4a54-8920-4fe84c9fed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1" nillable="true" ma:displayName="Sharing Hint Hash" ma:internalName="SharingHintHash" ma:readOnly="true">
      <xsd:simpleType>
        <xsd:restriction base="dms:Text"/>
      </xsd:simple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3373fe3-05a6-43bd-99b5-c030fb068e83" elementFormDefault="qualified">
    <xsd:import namespace="http://schemas.microsoft.com/office/2006/documentManagement/types"/>
    <xsd:import namespace="http://schemas.microsoft.com/office/infopath/2007/PartnerControls"/>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file>

<file path=customXml/itemProps2.xml><?xml version="1.0" encoding="utf-8"?>
<ds:datastoreItem xmlns:ds="http://schemas.openxmlformats.org/officeDocument/2006/customXml" ds:itemID="{25ACF5BD-0BF9-4A84-8EFE-4FD181EF389D}"/>
</file>

<file path=customXml/itemProps3.xml><?xml version="1.0" encoding="utf-8"?>
<ds:datastoreItem xmlns:ds="http://schemas.openxmlformats.org/officeDocument/2006/customXml" ds:itemID="{758FDAC0-319D-4A54-8D8E-1D42CB1F8004}"/>
</file>

<file path=docProps/app.xml><?xml version="1.0" encoding="utf-8"?>
<Properties xmlns="http://schemas.openxmlformats.org/officeDocument/2006/extended-properties" xmlns:vt="http://schemas.openxmlformats.org/officeDocument/2006/docPropsVTypes">
  <Template>Machine_Learning_Analytics_Data_Science_Conference_Fall_2015_Template</Template>
  <TotalTime>1</TotalTime>
  <Words>5016</Words>
  <Application>Microsoft Office PowerPoint</Application>
  <PresentationFormat>Custom</PresentationFormat>
  <Paragraphs>1127</Paragraphs>
  <Slides>78</Slides>
  <Notes>26</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78</vt:i4>
      </vt:variant>
    </vt:vector>
  </HeadingPairs>
  <TitlesOfParts>
    <vt:vector size="93" baseType="lpstr">
      <vt:lpstr>Arial Unicode MS</vt:lpstr>
      <vt:lpstr>Agency FB</vt:lpstr>
      <vt:lpstr>Arial</vt:lpstr>
      <vt:lpstr>Calibri</vt:lpstr>
      <vt:lpstr>Cambria Math</vt:lpstr>
      <vt:lpstr>Consolas</vt:lpstr>
      <vt:lpstr>Courier</vt:lpstr>
      <vt:lpstr>ＭＳ Ｐゴシック</vt:lpstr>
      <vt:lpstr>Segoe UI</vt:lpstr>
      <vt:lpstr>Segoe UI Light</vt:lpstr>
      <vt:lpstr>Times</vt:lpstr>
      <vt:lpstr>wf_segoe-ui_light</vt:lpstr>
      <vt:lpstr>Wingdings</vt:lpstr>
      <vt:lpstr>6-30535_Machine_Learning_Analytics_Data_Science_Conference_Fall_2015_Template</vt:lpstr>
      <vt:lpstr>1_6-30535_Machine_Learning_Analytics_Data_Science_Conference_Fall_2015_Template</vt:lpstr>
      <vt:lpstr>PowerPoint Presentation</vt:lpstr>
      <vt:lpstr>Natural Language Processing for Text Classification and Beyond </vt:lpstr>
      <vt:lpstr>Session Objectives and Takeaways </vt:lpstr>
      <vt:lpstr>PowerPoint Presentation</vt:lpstr>
      <vt:lpstr>Reminder: download and unzip code and data</vt:lpstr>
      <vt:lpstr>From text documents to feature vectors</vt:lpstr>
      <vt:lpstr>Sentiment Analysis </vt:lpstr>
      <vt:lpstr>Question Classification </vt:lpstr>
      <vt:lpstr>How can a model learn to classify text?  </vt:lpstr>
      <vt:lpstr>MSR Splat Service and other Tools</vt:lpstr>
      <vt:lpstr>Tokenization (getting words and sentences from the raw text)</vt:lpstr>
      <vt:lpstr>Bag-of-word text representation</vt:lpstr>
      <vt:lpstr>Bag-of-word text representation</vt:lpstr>
      <vt:lpstr>Case normalization and lemmatization</vt:lpstr>
      <vt:lpstr>Stemming/lemmatization/base forms </vt:lpstr>
      <vt:lpstr>Stemming/lemmatization/base forms </vt:lpstr>
      <vt:lpstr>Beyond stemming and normalization: manually defined word classes</vt:lpstr>
      <vt:lpstr>Named entity and Part-of-speech normalization</vt:lpstr>
      <vt:lpstr>Beyond stemming and normalization-automatically learned clusters</vt:lpstr>
      <vt:lpstr>Beyond stemming and normalization-automatically learned clusters</vt:lpstr>
      <vt:lpstr>A word of caution for word normalization</vt:lpstr>
      <vt:lpstr>Beyond bags of words - I</vt:lpstr>
      <vt:lpstr>Bag of bi-grams and higher order n-grams</vt:lpstr>
      <vt:lpstr>Beyond bag-of-words II</vt:lpstr>
      <vt:lpstr>How to define features using linguistic analyzers</vt:lpstr>
      <vt:lpstr>Issues to watch out for beyond bag-of-words</vt:lpstr>
      <vt:lpstr>Some results on Question Classification</vt:lpstr>
      <vt:lpstr>Some results on Question Classification</vt:lpstr>
      <vt:lpstr>Let the model learn the feature vectors</vt:lpstr>
      <vt:lpstr>Feature vectors for original words</vt:lpstr>
      <vt:lpstr>Feature vectors from clustered words</vt:lpstr>
      <vt:lpstr>The need for distributed representations</vt:lpstr>
      <vt:lpstr>Neural word embeddings as a distributed representation</vt:lpstr>
      <vt:lpstr>Unsupervised learning of neural word representations</vt:lpstr>
      <vt:lpstr>Where are the embeddings</vt:lpstr>
      <vt:lpstr>How are the word embeddings learned on unlabeled text</vt:lpstr>
      <vt:lpstr>How are the word embeddings learned on unlabeled text</vt:lpstr>
      <vt:lpstr>How to use word embeddings for classification – simple bag-of-embeddings</vt:lpstr>
      <vt:lpstr>Using word embeddings to capture meaning in word sequences: convolution and recurrence</vt:lpstr>
      <vt:lpstr>Brief background: neural networks</vt:lpstr>
      <vt:lpstr>Multi-layer neural network</vt:lpstr>
      <vt:lpstr>General convolution overview</vt:lpstr>
      <vt:lpstr>Model from Kim [EMNLP 2014]</vt:lpstr>
      <vt:lpstr>Results on sentence classification from Kim 2014</vt:lpstr>
      <vt:lpstr>Recurrent neural networks for representing text</vt:lpstr>
      <vt:lpstr>Computing hidden vectors</vt:lpstr>
      <vt:lpstr>PowerPoint Presentation</vt:lpstr>
      <vt:lpstr>PowerPoint Presentation</vt:lpstr>
      <vt:lpstr>CNTK: deep learning framework</vt:lpstr>
      <vt:lpstr>CNTK Overview</vt:lpstr>
      <vt:lpstr>CNTK vs …</vt:lpstr>
      <vt:lpstr>Configuring CNTK</vt:lpstr>
      <vt:lpstr>NDL example</vt:lpstr>
      <vt:lpstr>NDL example (cont.)</vt:lpstr>
      <vt:lpstr>NDL example: LSTM</vt:lpstr>
      <vt:lpstr>CNTK in production: Project Philly</vt:lpstr>
      <vt:lpstr>How we use Project Philly</vt:lpstr>
      <vt:lpstr>Why Linux and OSS?</vt:lpstr>
      <vt:lpstr>PowerPoint Presentation</vt:lpstr>
      <vt:lpstr>PowerPoint Presentation</vt:lpstr>
      <vt:lpstr>An experiment on question classification with CNTK</vt:lpstr>
      <vt:lpstr>CNTK configuration files</vt:lpstr>
      <vt:lpstr>NDL example: LSTM for Query Classification</vt:lpstr>
      <vt:lpstr>CNTK configuration files</vt:lpstr>
      <vt:lpstr>Testing model</vt:lpstr>
      <vt:lpstr>Steps to train/test model</vt:lpstr>
      <vt:lpstr>How to improve the models</vt:lpstr>
      <vt:lpstr>Other Resources on Neural Networks</vt:lpstr>
      <vt:lpstr>A Brief Glance at Other NLP Applications</vt:lpstr>
      <vt:lpstr>So Far: Text Classification</vt:lpstr>
      <vt:lpstr>Entity and Relation Extraction</vt:lpstr>
      <vt:lpstr>Relation extraction without labeled sentences</vt:lpstr>
      <vt:lpstr>Question-answering (from a knowledge base)</vt:lpstr>
      <vt:lpstr>Language-to-code</vt:lpstr>
      <vt:lpstr>Text as Output</vt:lpstr>
      <vt:lpstr>Text as Output</vt:lpstr>
      <vt:lpstr>Summary</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for Text Classification and Beyond</dc:title>
  <dc:subject>Machine Learning, Analytics &amp; Data Science Conference</dc:subject>
  <dc:creator>Shows</dc:creator>
  <cp:keywords>Machine Learning Analytics ＆ Data Science Conference</cp:keywords>
  <dc:description>Template: Mitchell Derrey, Silver Fox Productions
Formatting: 
Audience Type:</dc:description>
  <cp:lastModifiedBy>Shows</cp:lastModifiedBy>
  <cp:revision>3</cp:revision>
  <dcterms:created xsi:type="dcterms:W3CDTF">2015-12-07T16:10:50Z</dcterms:created>
  <dcterms:modified xsi:type="dcterms:W3CDTF">2015-12-07T23:55:23Z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0x010100EA4BAC04B18CB14CBA5D14596C1D5954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6;#Microsoft Conference Center|9ee5e79d-18a6-44c6-bfde-7021198eb4fc</vt:lpwstr>
  </property>
  <property fmtid="{D5CDD505-2E9C-101B-9397-08002B2CF9AE}" pid="7" name="Track">
    <vt:lpwstr/>
  </property>
  <property fmtid="{D5CDD505-2E9C-101B-9397-08002B2CF9AE}" pid="8" name="Event Location">
    <vt:lpwstr>23;#Redmond|c18f3657-b811-49ee-9b08-ce77b3e7702b</vt:lpwstr>
  </property>
  <property fmtid="{D5CDD505-2E9C-101B-9397-08002B2CF9AE}" pid="9" name="Campaign">
    <vt:lpwstr/>
  </property>
  <property fmtid="{D5CDD505-2E9C-101B-9397-08002B2CF9AE}" pid="10" name="IsMyDocuments">
    <vt:bool>true</vt:bool>
  </property>
  <property fmtid="{D5CDD505-2E9C-101B-9397-08002B2CF9AE}" pid="11" name="TaxKeyword">
    <vt:lpwstr>430;#Machine Learning Analytics ＆ Data Science Conference|6a8167b2-07eb-471d-b603-254287b7ce90</vt:lpwstr>
  </property>
  <property fmtid="{D5CDD505-2E9C-101B-9397-08002B2CF9AE}" pid="12" name="Audience1">
    <vt:lpwstr/>
  </property>
  <property fmtid="{D5CDD505-2E9C-101B-9397-08002B2CF9AE}" pid="13" name="Event Name">
    <vt:lpwstr>224;#Machine Learning, Analytics and Data Science Conference|2f5995e3-1e3d-4c27-96d6-c6c80990926c</vt:lpwstr>
  </property>
</Properties>
</file>