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4.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1" r:id="rId6"/>
    <p:sldId id="263" r:id="rId7"/>
    <p:sldId id="262" r:id="rId8"/>
    <p:sldId id="260" r:id="rId9"/>
    <p:sldId id="264" r:id="rId10"/>
    <p:sldId id="265" r:id="rId11"/>
    <p:sldId id="273" r:id="rId12"/>
    <p:sldId id="270" r:id="rId13"/>
    <p:sldId id="267" r:id="rId14"/>
    <p:sldId id="269" r:id="rId15"/>
    <p:sldId id="271" r:id="rId16"/>
    <p:sldId id="272" r:id="rId17"/>
    <p:sldId id="274" r:id="rId18"/>
    <p:sldId id="284" r:id="rId19"/>
    <p:sldId id="278" r:id="rId20"/>
    <p:sldId id="279" r:id="rId21"/>
    <p:sldId id="280" r:id="rId22"/>
    <p:sldId id="281" r:id="rId23"/>
    <p:sldId id="282" r:id="rId24"/>
    <p:sldId id="289" r:id="rId25"/>
    <p:sldId id="290" r:id="rId26"/>
    <p:sldId id="283" r:id="rId27"/>
    <p:sldId id="277" r:id="rId28"/>
    <p:sldId id="286" r:id="rId29"/>
    <p:sldId id="285" r:id="rId30"/>
    <p:sldId id="287" r:id="rId31"/>
    <p:sldId id="292" r:id="rId32"/>
    <p:sldId id="276" r:id="rId33"/>
    <p:sldId id="293" r:id="rId34"/>
    <p:sldId id="266" r:id="rId35"/>
    <p:sldId id="27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2" autoAdjust="0"/>
    <p:restoredTop sz="94660"/>
  </p:normalViewPr>
  <p:slideViewPr>
    <p:cSldViewPr snapToGrid="0">
      <p:cViewPr varScale="1">
        <p:scale>
          <a:sx n="81" d="100"/>
          <a:sy n="81" d="100"/>
        </p:scale>
        <p:origin x="72" y="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F7E2251-415D-47F0-BC70-F1981954B6DE}" type="datetimeFigureOut">
              <a:rPr lang="en-US" smtClean="0"/>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C9A339-9789-4CD5-AF69-735395B245FB}" type="slidenum">
              <a:rPr lang="en-US" smtClean="0"/>
              <a:t>‹#›</a:t>
            </a:fld>
            <a:endParaRPr lang="en-US"/>
          </a:p>
        </p:txBody>
      </p:sp>
    </p:spTree>
    <p:extLst>
      <p:ext uri="{BB962C8B-B14F-4D97-AF65-F5344CB8AC3E}">
        <p14:creationId xmlns:p14="http://schemas.microsoft.com/office/powerpoint/2010/main" val="3533994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7E2251-415D-47F0-BC70-F1981954B6DE}" type="datetimeFigureOut">
              <a:rPr lang="en-US" smtClean="0"/>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C9A339-9789-4CD5-AF69-735395B245FB}" type="slidenum">
              <a:rPr lang="en-US" smtClean="0"/>
              <a:t>‹#›</a:t>
            </a:fld>
            <a:endParaRPr lang="en-US"/>
          </a:p>
        </p:txBody>
      </p:sp>
    </p:spTree>
    <p:extLst>
      <p:ext uri="{BB962C8B-B14F-4D97-AF65-F5344CB8AC3E}">
        <p14:creationId xmlns:p14="http://schemas.microsoft.com/office/powerpoint/2010/main" val="111613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7E2251-415D-47F0-BC70-F1981954B6DE}" type="datetimeFigureOut">
              <a:rPr lang="en-US" smtClean="0"/>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C9A339-9789-4CD5-AF69-735395B245FB}" type="slidenum">
              <a:rPr lang="en-US" smtClean="0"/>
              <a:t>‹#›</a:t>
            </a:fld>
            <a:endParaRPr lang="en-US"/>
          </a:p>
        </p:txBody>
      </p:sp>
    </p:spTree>
    <p:extLst>
      <p:ext uri="{BB962C8B-B14F-4D97-AF65-F5344CB8AC3E}">
        <p14:creationId xmlns:p14="http://schemas.microsoft.com/office/powerpoint/2010/main" val="3939645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7E2251-415D-47F0-BC70-F1981954B6DE}" type="datetimeFigureOut">
              <a:rPr lang="en-US" smtClean="0"/>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C9A339-9789-4CD5-AF69-735395B245FB}" type="slidenum">
              <a:rPr lang="en-US" smtClean="0"/>
              <a:t>‹#›</a:t>
            </a:fld>
            <a:endParaRPr lang="en-US"/>
          </a:p>
        </p:txBody>
      </p:sp>
    </p:spTree>
    <p:extLst>
      <p:ext uri="{BB962C8B-B14F-4D97-AF65-F5344CB8AC3E}">
        <p14:creationId xmlns:p14="http://schemas.microsoft.com/office/powerpoint/2010/main" val="4150431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7E2251-415D-47F0-BC70-F1981954B6DE}" type="datetimeFigureOut">
              <a:rPr lang="en-US" smtClean="0"/>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C9A339-9789-4CD5-AF69-735395B245FB}" type="slidenum">
              <a:rPr lang="en-US" smtClean="0"/>
              <a:t>‹#›</a:t>
            </a:fld>
            <a:endParaRPr lang="en-US"/>
          </a:p>
        </p:txBody>
      </p:sp>
    </p:spTree>
    <p:extLst>
      <p:ext uri="{BB962C8B-B14F-4D97-AF65-F5344CB8AC3E}">
        <p14:creationId xmlns:p14="http://schemas.microsoft.com/office/powerpoint/2010/main" val="492541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F7E2251-415D-47F0-BC70-F1981954B6DE}" type="datetimeFigureOut">
              <a:rPr lang="en-US" smtClean="0"/>
              <a:t>8/11/2016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C9A339-9789-4CD5-AF69-735395B245FB}" type="slidenum">
              <a:rPr lang="en-US" smtClean="0"/>
              <a:t>‹#›</a:t>
            </a:fld>
            <a:endParaRPr lang="en-US"/>
          </a:p>
        </p:txBody>
      </p:sp>
    </p:spTree>
    <p:extLst>
      <p:ext uri="{BB962C8B-B14F-4D97-AF65-F5344CB8AC3E}">
        <p14:creationId xmlns:p14="http://schemas.microsoft.com/office/powerpoint/2010/main" val="256302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F7E2251-415D-47F0-BC70-F1981954B6DE}" type="datetimeFigureOut">
              <a:rPr lang="en-US" smtClean="0"/>
              <a:t>8/11/2016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C9A339-9789-4CD5-AF69-735395B245FB}" type="slidenum">
              <a:rPr lang="en-US" smtClean="0"/>
              <a:t>‹#›</a:t>
            </a:fld>
            <a:endParaRPr lang="en-US"/>
          </a:p>
        </p:txBody>
      </p:sp>
    </p:spTree>
    <p:extLst>
      <p:ext uri="{BB962C8B-B14F-4D97-AF65-F5344CB8AC3E}">
        <p14:creationId xmlns:p14="http://schemas.microsoft.com/office/powerpoint/2010/main" val="3999499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7E2251-415D-47F0-BC70-F1981954B6DE}" type="datetimeFigureOut">
              <a:rPr lang="en-US" smtClean="0"/>
              <a:t>8/11/2016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C9A339-9789-4CD5-AF69-735395B245FB}" type="slidenum">
              <a:rPr lang="en-US" smtClean="0"/>
              <a:t>‹#›</a:t>
            </a:fld>
            <a:endParaRPr lang="en-US"/>
          </a:p>
        </p:txBody>
      </p:sp>
    </p:spTree>
    <p:extLst>
      <p:ext uri="{BB962C8B-B14F-4D97-AF65-F5344CB8AC3E}">
        <p14:creationId xmlns:p14="http://schemas.microsoft.com/office/powerpoint/2010/main" val="430767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7E2251-415D-47F0-BC70-F1981954B6DE}" type="datetimeFigureOut">
              <a:rPr lang="en-US" smtClean="0"/>
              <a:t>8/11/2016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C9A339-9789-4CD5-AF69-735395B245FB}" type="slidenum">
              <a:rPr lang="en-US" smtClean="0"/>
              <a:t>‹#›</a:t>
            </a:fld>
            <a:endParaRPr lang="en-US"/>
          </a:p>
        </p:txBody>
      </p:sp>
    </p:spTree>
    <p:extLst>
      <p:ext uri="{BB962C8B-B14F-4D97-AF65-F5344CB8AC3E}">
        <p14:creationId xmlns:p14="http://schemas.microsoft.com/office/powerpoint/2010/main" val="1469789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F7E2251-415D-47F0-BC70-F1981954B6DE}" type="datetimeFigureOut">
              <a:rPr lang="en-US" smtClean="0"/>
              <a:t>8/11/2016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C9A339-9789-4CD5-AF69-735395B245FB}" type="slidenum">
              <a:rPr lang="en-US" smtClean="0"/>
              <a:t>‹#›</a:t>
            </a:fld>
            <a:endParaRPr lang="en-US"/>
          </a:p>
        </p:txBody>
      </p:sp>
    </p:spTree>
    <p:extLst>
      <p:ext uri="{BB962C8B-B14F-4D97-AF65-F5344CB8AC3E}">
        <p14:creationId xmlns:p14="http://schemas.microsoft.com/office/powerpoint/2010/main" val="72863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F7E2251-415D-47F0-BC70-F1981954B6DE}" type="datetimeFigureOut">
              <a:rPr lang="en-US" smtClean="0"/>
              <a:t>8/11/2016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C9A339-9789-4CD5-AF69-735395B245FB}" type="slidenum">
              <a:rPr lang="en-US" smtClean="0"/>
              <a:t>‹#›</a:t>
            </a:fld>
            <a:endParaRPr lang="en-US"/>
          </a:p>
        </p:txBody>
      </p:sp>
    </p:spTree>
    <p:extLst>
      <p:ext uri="{BB962C8B-B14F-4D97-AF65-F5344CB8AC3E}">
        <p14:creationId xmlns:p14="http://schemas.microsoft.com/office/powerpoint/2010/main" val="532310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7E2251-415D-47F0-BC70-F1981954B6DE}" type="datetimeFigureOut">
              <a:rPr lang="en-US" smtClean="0"/>
              <a:t>8/11/2016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C9A339-9789-4CD5-AF69-735395B245FB}" type="slidenum">
              <a:rPr lang="en-US" smtClean="0"/>
              <a:t>‹#›</a:t>
            </a:fld>
            <a:endParaRPr lang="en-US"/>
          </a:p>
        </p:txBody>
      </p:sp>
    </p:spTree>
    <p:extLst>
      <p:ext uri="{BB962C8B-B14F-4D97-AF65-F5344CB8AC3E}">
        <p14:creationId xmlns:p14="http://schemas.microsoft.com/office/powerpoint/2010/main" val="312923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msanalytics/mp/Research/MSJAR_Volume_5.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philly/" TargetMode="External"/><Relationship Id="rId2" Type="http://schemas.openxmlformats.org/officeDocument/2006/relationships/hyperlink" Target="https://github.com/Microsoft/CNTK"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msanalytics/mp/Research/MSJAR_Volume_5.pdf" TargetMode="External"/><Relationship Id="rId2" Type="http://schemas.openxmlformats.org/officeDocument/2006/relationships/hyperlink" Target="http://ideastream/ideastream/fullvideo.aspx?id=37262" TargetMode="Externa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irafm.osu.cz/ci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122363"/>
            <a:ext cx="10098339" cy="2301908"/>
          </a:xfrm>
        </p:spPr>
        <p:txBody>
          <a:bodyPr>
            <a:noAutofit/>
          </a:bodyPr>
          <a:lstStyle/>
          <a:p>
            <a:r>
              <a:rPr lang="en-US" sz="4800" b="1" dirty="0"/>
              <a:t>Using CNTK to Win the Computational Intelligence in Forecasting International Time Series Competition</a:t>
            </a:r>
            <a:endParaRPr lang="en-US" sz="2800" dirty="0"/>
          </a:p>
        </p:txBody>
      </p:sp>
      <p:sp>
        <p:nvSpPr>
          <p:cNvPr id="3" name="Subtitle 2"/>
          <p:cNvSpPr>
            <a:spLocks noGrp="1"/>
          </p:cNvSpPr>
          <p:nvPr>
            <p:ph type="subTitle" idx="1"/>
          </p:nvPr>
        </p:nvSpPr>
        <p:spPr>
          <a:xfrm>
            <a:off x="1524000" y="4117952"/>
            <a:ext cx="9144000" cy="1139847"/>
          </a:xfrm>
        </p:spPr>
        <p:txBody>
          <a:bodyPr/>
          <a:lstStyle/>
          <a:p>
            <a:r>
              <a:rPr lang="en-US" dirty="0"/>
              <a:t>Slawek Smyl</a:t>
            </a:r>
          </a:p>
          <a:p>
            <a:r>
              <a:rPr lang="en-US" dirty="0"/>
              <a:t>August 2016</a:t>
            </a:r>
          </a:p>
        </p:txBody>
      </p:sp>
    </p:spTree>
    <p:extLst>
      <p:ext uri="{BB962C8B-B14F-4D97-AF65-F5344CB8AC3E}">
        <p14:creationId xmlns:p14="http://schemas.microsoft.com/office/powerpoint/2010/main" val="173288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409"/>
            <a:ext cx="10515600" cy="959178"/>
          </a:xfrm>
        </p:spPr>
        <p:txBody>
          <a:bodyPr/>
          <a:lstStyle/>
          <a:p>
            <a:pPr algn="ctr"/>
            <a:r>
              <a:rPr lang="en-US" dirty="0"/>
              <a:t>My submissions</a:t>
            </a:r>
          </a:p>
        </p:txBody>
      </p:sp>
      <p:sp>
        <p:nvSpPr>
          <p:cNvPr id="3" name="Content Placeholder 2"/>
          <p:cNvSpPr>
            <a:spLocks noGrp="1"/>
          </p:cNvSpPr>
          <p:nvPr>
            <p:ph idx="1"/>
          </p:nvPr>
        </p:nvSpPr>
        <p:spPr>
          <a:xfrm>
            <a:off x="838200" y="1223404"/>
            <a:ext cx="10626484" cy="5221539"/>
          </a:xfrm>
        </p:spPr>
        <p:txBody>
          <a:bodyPr>
            <a:normAutofit lnSpcReduction="10000"/>
          </a:bodyPr>
          <a:lstStyle/>
          <a:p>
            <a:r>
              <a:rPr lang="en-US" sz="2400" dirty="0"/>
              <a:t>Submission 1, LSTM (Contestant 6):</a:t>
            </a:r>
          </a:p>
          <a:p>
            <a:pPr marL="0" indent="0">
              <a:buNone/>
            </a:pPr>
            <a:r>
              <a:rPr lang="en-US" sz="2400" dirty="0"/>
              <a:t>LSTM-based NN with minimal preprocessing</a:t>
            </a:r>
          </a:p>
          <a:p>
            <a:r>
              <a:rPr lang="en-US" sz="2400" dirty="0"/>
              <a:t>Submission 2, </a:t>
            </a:r>
            <a:r>
              <a:rPr lang="en-US" sz="2400" dirty="0" err="1"/>
              <a:t>LSTM_deseason</a:t>
            </a:r>
            <a:r>
              <a:rPr lang="en-US" sz="2400" dirty="0"/>
              <a:t> (Contestant 1):</a:t>
            </a:r>
          </a:p>
          <a:p>
            <a:pPr marL="0" indent="0">
              <a:buNone/>
            </a:pPr>
            <a:r>
              <a:rPr lang="en-US" sz="2400" dirty="0"/>
              <a:t>LSTM-based NN operating on </a:t>
            </a:r>
            <a:r>
              <a:rPr lang="en-US" sz="2400" dirty="0" err="1"/>
              <a:t>deseasonalized</a:t>
            </a:r>
            <a:r>
              <a:rPr lang="en-US" sz="2400" dirty="0"/>
              <a:t> data</a:t>
            </a:r>
          </a:p>
          <a:p>
            <a:r>
              <a:rPr lang="en-US" sz="2400" dirty="0"/>
              <a:t>Submission 3 (Contestant 2):</a:t>
            </a:r>
          </a:p>
          <a:p>
            <a:pPr marL="0" indent="0">
              <a:buNone/>
            </a:pPr>
            <a:r>
              <a:rPr lang="en-US" sz="2400" dirty="0"/>
              <a:t>0.25*LSTM+0.4*LSTM_deseason+0.35*LPT</a:t>
            </a:r>
          </a:p>
          <a:p>
            <a:r>
              <a:rPr lang="en-US" sz="2400" dirty="0"/>
              <a:t>If I had not been scared of disqualification (these were supposed to be Computational Intelligence algorithms </a:t>
            </a:r>
            <a:r>
              <a:rPr lang="en-US" sz="2400" dirty="0">
                <a:sym typeface="Wingdings" panose="05000000000000000000" pitchFamily="2" charset="2"/>
              </a:rPr>
              <a:t></a:t>
            </a:r>
            <a:r>
              <a:rPr lang="en-US" sz="2400" dirty="0"/>
              <a:t>), instead, I would have submitted:</a:t>
            </a:r>
          </a:p>
          <a:p>
            <a:pPr marL="0" indent="0">
              <a:buNone/>
            </a:pPr>
            <a:r>
              <a:rPr lang="en-US" sz="2400" dirty="0"/>
              <a:t>0.4*LSTM_deseason+0.6*LPT</a:t>
            </a:r>
          </a:p>
          <a:p>
            <a:pPr marL="0" indent="0">
              <a:buNone/>
            </a:pPr>
            <a:r>
              <a:rPr lang="en-US" sz="2400" dirty="0"/>
              <a:t>… and I would have probably won with bigger margin (based on back testing)</a:t>
            </a:r>
          </a:p>
          <a:p>
            <a:pPr marL="0" indent="0">
              <a:buNone/>
            </a:pPr>
            <a:endParaRPr lang="en-US" sz="2000" dirty="0"/>
          </a:p>
          <a:p>
            <a:pPr marL="0" indent="0">
              <a:buNone/>
            </a:pPr>
            <a:r>
              <a:rPr lang="en-US" sz="2000" dirty="0"/>
              <a:t>LPT is variation of LGT method, which is described in detail in </a:t>
            </a:r>
            <a:r>
              <a:rPr lang="en-US" sz="2000" dirty="0">
                <a:hlinkClick r:id="rId2"/>
              </a:rPr>
              <a:t>http://msanalytics/mp/Research/MSJAR_Volume_5.pdf</a:t>
            </a:r>
            <a:r>
              <a:rPr lang="en-US" sz="2000" dirty="0"/>
              <a:t> </a:t>
            </a:r>
          </a:p>
          <a:p>
            <a:pPr marL="0" indent="0">
              <a:buNone/>
            </a:pPr>
            <a:endParaRPr lang="en-US" dirty="0"/>
          </a:p>
        </p:txBody>
      </p:sp>
    </p:spTree>
    <p:extLst>
      <p:ext uri="{BB962C8B-B14F-4D97-AF65-F5344CB8AC3E}">
        <p14:creationId xmlns:p14="http://schemas.microsoft.com/office/powerpoint/2010/main" val="4202337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636" y="93958"/>
            <a:ext cx="11887200" cy="1116833"/>
          </a:xfrm>
        </p:spPr>
        <p:txBody>
          <a:bodyPr>
            <a:normAutofit fontScale="90000"/>
          </a:bodyPr>
          <a:lstStyle/>
          <a:p>
            <a:r>
              <a:rPr lang="en-US" dirty="0"/>
              <a:t>Recurrent Neural Network for Time Series Forecasting</a:t>
            </a:r>
          </a:p>
        </p:txBody>
      </p:sp>
      <p:sp>
        <p:nvSpPr>
          <p:cNvPr id="3" name="Content Placeholder 2"/>
          <p:cNvSpPr>
            <a:spLocks noGrp="1"/>
          </p:cNvSpPr>
          <p:nvPr>
            <p:ph idx="1"/>
          </p:nvPr>
        </p:nvSpPr>
        <p:spPr>
          <a:xfrm>
            <a:off x="413982" y="1210791"/>
            <a:ext cx="11232585" cy="5451883"/>
          </a:xfrm>
        </p:spPr>
        <p:txBody>
          <a:bodyPr>
            <a:normAutofit fontScale="92500"/>
          </a:bodyPr>
          <a:lstStyle/>
          <a:p>
            <a:r>
              <a:rPr lang="en-US" dirty="0"/>
              <a:t>Recurrent NN have directed cycles, therefore they can “remember” something about past values – they have a state</a:t>
            </a:r>
          </a:p>
          <a:p>
            <a:r>
              <a:rPr lang="en-US" dirty="0"/>
              <a:t>Typically a moving window is used for feature extraction, and so what is outside the window has no influence on the result/learning. But in case of RNN there is a hope that the state will hold part of this no-longer-visible information.</a:t>
            </a:r>
          </a:p>
          <a:p>
            <a:r>
              <a:rPr lang="en-US" dirty="0"/>
              <a:t>RNNs can be trained across many time series, but then during the prediction stage, when fed data step-by-step from one series, can “zero-in” on this particular series. So we can learn across series, but individualize the response.</a:t>
            </a:r>
          </a:p>
          <a:p>
            <a:r>
              <a:rPr lang="en-US" dirty="0"/>
              <a:t>ML algorithms, like Random Forest, do not have an internal state, all input information must be encoded and presented at once.</a:t>
            </a:r>
          </a:p>
          <a:p>
            <a:r>
              <a:rPr lang="en-US" dirty="0"/>
              <a:t>Unfortunately, RNNs, like standard NNs, often performed below expectations on time series prediction tasks. One of the reasons: typically their memory is rather short (a few steps)</a:t>
            </a:r>
          </a:p>
        </p:txBody>
      </p:sp>
    </p:spTree>
    <p:extLst>
      <p:ext uri="{BB962C8B-B14F-4D97-AF65-F5344CB8AC3E}">
        <p14:creationId xmlns:p14="http://schemas.microsoft.com/office/powerpoint/2010/main" val="172374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386" y="107430"/>
            <a:ext cx="10515600" cy="956599"/>
          </a:xfrm>
        </p:spPr>
        <p:txBody>
          <a:bodyPr/>
          <a:lstStyle/>
          <a:p>
            <a:pPr algn="ctr"/>
            <a:r>
              <a:rPr lang="en-US" dirty="0"/>
              <a:t>LSTM</a:t>
            </a:r>
          </a:p>
        </p:txBody>
      </p:sp>
      <p:sp>
        <p:nvSpPr>
          <p:cNvPr id="3" name="Content Placeholder 2"/>
          <p:cNvSpPr>
            <a:spLocks noGrp="1"/>
          </p:cNvSpPr>
          <p:nvPr>
            <p:ph idx="1"/>
          </p:nvPr>
        </p:nvSpPr>
        <p:spPr>
          <a:xfrm>
            <a:off x="838200" y="1163782"/>
            <a:ext cx="11353800" cy="5013181"/>
          </a:xfrm>
        </p:spPr>
        <p:txBody>
          <a:bodyPr>
            <a:normAutofit/>
          </a:bodyPr>
          <a:lstStyle/>
          <a:p>
            <a:r>
              <a:rPr lang="en-US" dirty="0"/>
              <a:t>Long Short-Term Memory is a type of recurrent neural network published in 1997 by </a:t>
            </a:r>
            <a:r>
              <a:rPr lang="de-DE" dirty="0"/>
              <a:t>Sepp Hochreiter </a:t>
            </a:r>
            <a:r>
              <a:rPr lang="de-DE" dirty="0" err="1"/>
              <a:t>and</a:t>
            </a:r>
            <a:r>
              <a:rPr lang="de-DE" dirty="0"/>
              <a:t> Jürgen Schmidhuber. </a:t>
            </a:r>
          </a:p>
          <a:p>
            <a:r>
              <a:rPr lang="en-US" dirty="0"/>
              <a:t>It holds state vector (actually two of them)</a:t>
            </a:r>
          </a:p>
          <a:p>
            <a:r>
              <a:rPr lang="en-US" dirty="0"/>
              <a:t>It has proved to be quite unique among RNN to be able to “remember” over 100 past steps.</a:t>
            </a:r>
          </a:p>
          <a:p>
            <a:r>
              <a:rPr lang="en-US" dirty="0"/>
              <a:t>A lot of recent progress in speech recognition and natural language processing came from using deep LSTMs.</a:t>
            </a:r>
          </a:p>
          <a:p>
            <a:endParaRPr lang="en-US" sz="3200" dirty="0"/>
          </a:p>
        </p:txBody>
      </p:sp>
      <p:pic>
        <p:nvPicPr>
          <p:cNvPr id="5" name="Picture 4"/>
          <p:cNvPicPr>
            <a:picLocks noChangeAspect="1"/>
          </p:cNvPicPr>
          <p:nvPr/>
        </p:nvPicPr>
        <p:blipFill>
          <a:blip r:embed="rId2"/>
          <a:stretch>
            <a:fillRect/>
          </a:stretch>
        </p:blipFill>
        <p:spPr>
          <a:xfrm>
            <a:off x="0" y="4598109"/>
            <a:ext cx="5737704" cy="2259891"/>
          </a:xfrm>
          <a:prstGeom prst="rect">
            <a:avLst/>
          </a:prstGeom>
        </p:spPr>
      </p:pic>
      <p:pic>
        <p:nvPicPr>
          <p:cNvPr id="6" name="Picture 5"/>
          <p:cNvPicPr>
            <a:picLocks noChangeAspect="1"/>
          </p:cNvPicPr>
          <p:nvPr/>
        </p:nvPicPr>
        <p:blipFill>
          <a:blip r:embed="rId3"/>
          <a:stretch>
            <a:fillRect/>
          </a:stretch>
        </p:blipFill>
        <p:spPr>
          <a:xfrm>
            <a:off x="6337004" y="4933507"/>
            <a:ext cx="5795409" cy="1924493"/>
          </a:xfrm>
          <a:prstGeom prst="rect">
            <a:avLst/>
          </a:prstGeom>
        </p:spPr>
      </p:pic>
    </p:spTree>
    <p:extLst>
      <p:ext uri="{BB962C8B-B14F-4D97-AF65-F5344CB8AC3E}">
        <p14:creationId xmlns:p14="http://schemas.microsoft.com/office/powerpoint/2010/main" val="935942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799" y="163326"/>
            <a:ext cx="11691707" cy="1274489"/>
          </a:xfrm>
        </p:spPr>
        <p:txBody>
          <a:bodyPr>
            <a:noAutofit/>
          </a:bodyPr>
          <a:lstStyle/>
          <a:p>
            <a:pPr algn="ctr"/>
            <a:r>
              <a:rPr lang="en-US" sz="3600" dirty="0"/>
              <a:t>Winning Submission (no 2): </a:t>
            </a:r>
            <a:br>
              <a:rPr lang="en-US" sz="3600" dirty="0"/>
            </a:br>
            <a:r>
              <a:rPr lang="en-US" sz="3600" dirty="0"/>
              <a:t> LSTM-based Neural Network Applied to Deseasonalized Data  </a:t>
            </a:r>
          </a:p>
        </p:txBody>
      </p:sp>
      <p:sp>
        <p:nvSpPr>
          <p:cNvPr id="3" name="Content Placeholder 2"/>
          <p:cNvSpPr>
            <a:spLocks noGrp="1"/>
          </p:cNvSpPr>
          <p:nvPr>
            <p:ph idx="1"/>
          </p:nvPr>
        </p:nvSpPr>
        <p:spPr>
          <a:xfrm>
            <a:off x="649014" y="1740513"/>
            <a:ext cx="11055306" cy="4455369"/>
          </a:xfrm>
        </p:spPr>
        <p:txBody>
          <a:bodyPr>
            <a:normAutofit fontScale="92500" lnSpcReduction="10000"/>
          </a:bodyPr>
          <a:lstStyle/>
          <a:p>
            <a:r>
              <a:rPr lang="en-US" dirty="0"/>
              <a:t>It is a good solution, but nothing extraordinary. Apart from extraction of seasonality, it uses a very basic data preprocessing – rolling window and normalization. This was due to</a:t>
            </a:r>
          </a:p>
          <a:p>
            <a:pPr lvl="1"/>
            <a:r>
              <a:rPr lang="en-US" dirty="0"/>
              <a:t>relatively short length of the time series (max was 108 points)</a:t>
            </a:r>
          </a:p>
          <a:p>
            <a:pPr lvl="1"/>
            <a:r>
              <a:rPr lang="en-US" dirty="0"/>
              <a:t>lack of development time</a:t>
            </a:r>
          </a:p>
          <a:p>
            <a:pPr lvl="1"/>
            <a:r>
              <a:rPr lang="en-US" dirty="0"/>
              <a:t>hope the LSTM will compensate for the preprocessing shortcomings </a:t>
            </a:r>
            <a:r>
              <a:rPr lang="en-US" dirty="0">
                <a:sym typeface="Wingdings" panose="05000000000000000000" pitchFamily="2" charset="2"/>
              </a:rPr>
              <a:t></a:t>
            </a:r>
            <a:endParaRPr lang="en-US" dirty="0"/>
          </a:p>
          <a:p>
            <a:r>
              <a:rPr lang="en-US" dirty="0"/>
              <a:t>Generally, the best idea is to use an ensemble of a few good and diverse algorithms.</a:t>
            </a:r>
          </a:p>
          <a:p>
            <a:r>
              <a:rPr lang="en-US" dirty="0"/>
              <a:t>The whole solution is a bunch of R and CNTK scripts. Together with Paul </a:t>
            </a:r>
            <a:r>
              <a:rPr lang="en-US" dirty="0" err="1"/>
              <a:t>Shealy</a:t>
            </a:r>
            <a:r>
              <a:rPr lang="en-US" dirty="0"/>
              <a:t> we plan to add a bit simplified code as an example in DS VM. It also appears likely that </a:t>
            </a:r>
            <a:r>
              <a:rPr lang="en-US" dirty="0" err="1"/>
              <a:t>Roopali</a:t>
            </a:r>
            <a:r>
              <a:rPr lang="en-US" dirty="0"/>
              <a:t> </a:t>
            </a:r>
            <a:r>
              <a:rPr lang="en-US" dirty="0" err="1"/>
              <a:t>Kaujalgi</a:t>
            </a:r>
            <a:r>
              <a:rPr lang="en-US" dirty="0"/>
              <a:t> will make me to write a tutorial on Cortana Gallery web site. For the impatient, I can send the current scripts.</a:t>
            </a:r>
          </a:p>
          <a:p>
            <a:endParaRPr lang="en-US" dirty="0"/>
          </a:p>
        </p:txBody>
      </p:sp>
    </p:spTree>
    <p:extLst>
      <p:ext uri="{BB962C8B-B14F-4D97-AF65-F5344CB8AC3E}">
        <p14:creationId xmlns:p14="http://schemas.microsoft.com/office/powerpoint/2010/main" val="2662289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496" y="73069"/>
            <a:ext cx="10515600" cy="878202"/>
          </a:xfrm>
        </p:spPr>
        <p:txBody>
          <a:bodyPr>
            <a:normAutofit/>
          </a:bodyPr>
          <a:lstStyle/>
          <a:p>
            <a:pPr algn="ctr"/>
            <a:r>
              <a:rPr lang="en-US" dirty="0"/>
              <a:t>Architecture and Data Processing Used</a:t>
            </a:r>
          </a:p>
        </p:txBody>
      </p:sp>
      <p:sp>
        <p:nvSpPr>
          <p:cNvPr id="4" name="Rounded Rectangle 3"/>
          <p:cNvSpPr/>
          <p:nvPr/>
        </p:nvSpPr>
        <p:spPr>
          <a:xfrm>
            <a:off x="850900" y="2091901"/>
            <a:ext cx="4749800" cy="4318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Denormalize</a:t>
            </a:r>
            <a:r>
              <a:rPr lang="en-US" dirty="0"/>
              <a:t> , </a:t>
            </a:r>
            <a:r>
              <a:rPr lang="en-US" dirty="0" err="1"/>
              <a:t>Reseasonalize</a:t>
            </a:r>
            <a:endParaRPr lang="en-US" dirty="0"/>
          </a:p>
        </p:txBody>
      </p:sp>
      <p:sp>
        <p:nvSpPr>
          <p:cNvPr id="5" name="Rounded Rectangle 4"/>
          <p:cNvSpPr/>
          <p:nvPr/>
        </p:nvSpPr>
        <p:spPr>
          <a:xfrm>
            <a:off x="850900" y="3157102"/>
            <a:ext cx="4749800" cy="43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Standard hidden layer (no bias)</a:t>
            </a:r>
          </a:p>
        </p:txBody>
      </p:sp>
      <p:sp>
        <p:nvSpPr>
          <p:cNvPr id="8" name="Rounded Rectangle 7"/>
          <p:cNvSpPr/>
          <p:nvPr/>
        </p:nvSpPr>
        <p:spPr>
          <a:xfrm>
            <a:off x="2006600" y="4021894"/>
            <a:ext cx="2413000" cy="4700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LSTM</a:t>
            </a:r>
          </a:p>
        </p:txBody>
      </p:sp>
      <p:sp>
        <p:nvSpPr>
          <p:cNvPr id="12" name="Up Arrow 11"/>
          <p:cNvSpPr/>
          <p:nvPr/>
        </p:nvSpPr>
        <p:spPr>
          <a:xfrm>
            <a:off x="3077534" y="4636775"/>
            <a:ext cx="148266" cy="313465"/>
          </a:xfrm>
          <a:prstGeom prst="upArrow">
            <a:avLst>
              <a:gd name="adj1" fmla="val 50000"/>
              <a:gd name="adj2" fmla="val 69130"/>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p:cNvSpPr/>
          <p:nvPr/>
        </p:nvSpPr>
        <p:spPr>
          <a:xfrm>
            <a:off x="3048000" y="3602903"/>
            <a:ext cx="190500" cy="403500"/>
          </a:xfrm>
          <a:prstGeom prst="up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Up Arrow 34"/>
          <p:cNvSpPr/>
          <p:nvPr/>
        </p:nvSpPr>
        <p:spPr>
          <a:xfrm>
            <a:off x="3039965" y="2530090"/>
            <a:ext cx="190500" cy="412920"/>
          </a:xfrm>
          <a:prstGeom prst="up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08079" y="1012811"/>
            <a:ext cx="5859199" cy="5734114"/>
          </a:xfrm>
        </p:spPr>
        <p:txBody>
          <a:bodyPr/>
          <a:lstStyle/>
          <a:p>
            <a:r>
              <a:rPr lang="en-US" dirty="0"/>
              <a:t>Preprocessing (in R). </a:t>
            </a:r>
          </a:p>
          <a:p>
            <a:pPr marL="457200" lvl="1" indent="0">
              <a:buNone/>
            </a:pPr>
            <a:r>
              <a:rPr lang="en-US" dirty="0"/>
              <a:t>For each series:</a:t>
            </a:r>
          </a:p>
          <a:p>
            <a:pPr lvl="1"/>
            <a:r>
              <a:rPr lang="en-US" dirty="0"/>
              <a:t>Log(), then </a:t>
            </a:r>
            <a:r>
              <a:rPr lang="en-US" dirty="0" err="1"/>
              <a:t>Stl</a:t>
            </a:r>
            <a:r>
              <a:rPr lang="en-US" dirty="0"/>
              <a:t>() applied. Subtract the seasonal part.</a:t>
            </a:r>
          </a:p>
          <a:p>
            <a:pPr lvl="1"/>
            <a:r>
              <a:rPr lang="en-US" dirty="0"/>
              <a:t>Create a two adjacent moving windows: of </a:t>
            </a:r>
            <a:r>
              <a:rPr lang="en-US" dirty="0" err="1"/>
              <a:t>inputSize</a:t>
            </a:r>
            <a:r>
              <a:rPr lang="en-US" dirty="0"/>
              <a:t>, and </a:t>
            </a:r>
            <a:r>
              <a:rPr lang="en-US" dirty="0" err="1"/>
              <a:t>max_forecast_horizon</a:t>
            </a:r>
            <a:r>
              <a:rPr lang="en-US" dirty="0"/>
              <a:t> length respectively.</a:t>
            </a:r>
          </a:p>
          <a:p>
            <a:pPr lvl="1"/>
            <a:r>
              <a:rPr lang="en-US" dirty="0"/>
              <a:t>For each window: Normalize by subtracting the last value of input window from all other values in this window.</a:t>
            </a:r>
          </a:p>
          <a:p>
            <a:pPr marL="457200" lvl="1" indent="0">
              <a:buNone/>
            </a:pPr>
            <a:r>
              <a:rPr lang="en-US" dirty="0"/>
              <a:t>Training sets contains records from all time series (around 4000 records)</a:t>
            </a:r>
          </a:p>
          <a:p>
            <a:r>
              <a:rPr lang="en-US" dirty="0"/>
              <a:t>The network trained by minimizing Sum of Squares criterion. </a:t>
            </a:r>
          </a:p>
          <a:p>
            <a:pPr marL="457200" lvl="1" indent="0">
              <a:buNone/>
            </a:pPr>
            <a:endParaRPr lang="en-US" dirty="0"/>
          </a:p>
        </p:txBody>
      </p:sp>
      <p:sp>
        <p:nvSpPr>
          <p:cNvPr id="15" name="Rounded Rectangle 14"/>
          <p:cNvSpPr/>
          <p:nvPr/>
        </p:nvSpPr>
        <p:spPr>
          <a:xfrm>
            <a:off x="725678" y="4992077"/>
            <a:ext cx="4054764" cy="6661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Input: 7 or 15 (for max-forecast-horizon 6 or 12 respectively)</a:t>
            </a:r>
          </a:p>
        </p:txBody>
      </p:sp>
      <p:sp>
        <p:nvSpPr>
          <p:cNvPr id="17" name="Rounded Rectangle 16"/>
          <p:cNvSpPr/>
          <p:nvPr/>
        </p:nvSpPr>
        <p:spPr>
          <a:xfrm>
            <a:off x="883851" y="1205417"/>
            <a:ext cx="4749800" cy="431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Output: vector of max-forecast-horizon length</a:t>
            </a:r>
          </a:p>
        </p:txBody>
      </p:sp>
      <p:sp>
        <p:nvSpPr>
          <p:cNvPr id="18" name="Up Arrow 17"/>
          <p:cNvSpPr/>
          <p:nvPr/>
        </p:nvSpPr>
        <p:spPr>
          <a:xfrm>
            <a:off x="3068251" y="1671384"/>
            <a:ext cx="190500" cy="417501"/>
          </a:xfrm>
          <a:prstGeom prst="up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725678" y="2958501"/>
            <a:ext cx="5066145" cy="1664273"/>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098473" y="4033644"/>
            <a:ext cx="547256" cy="369332"/>
          </a:xfrm>
          <a:prstGeom prst="rect">
            <a:avLst/>
          </a:prstGeom>
          <a:noFill/>
        </p:spPr>
        <p:txBody>
          <a:bodyPr wrap="square" rtlCol="0">
            <a:spAutoFit/>
          </a:bodyPr>
          <a:lstStyle/>
          <a:p>
            <a:r>
              <a:rPr lang="en-US" dirty="0"/>
              <a:t>NN</a:t>
            </a:r>
          </a:p>
        </p:txBody>
      </p:sp>
      <p:sp>
        <p:nvSpPr>
          <p:cNvPr id="20" name="Cloud Callout 19"/>
          <p:cNvSpPr/>
          <p:nvPr/>
        </p:nvSpPr>
        <p:spPr>
          <a:xfrm>
            <a:off x="4851094" y="4672341"/>
            <a:ext cx="1441891" cy="763259"/>
          </a:xfrm>
          <a:prstGeom prst="cloudCallout">
            <a:avLst>
              <a:gd name="adj1" fmla="val -41972"/>
              <a:gd name="adj2" fmla="val 48982"/>
            </a:avLst>
          </a:prstGeom>
          <a:solidFill>
            <a:srgbClr val="FFC000">
              <a:alpha val="2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 tw</a:t>
            </a:r>
            <a:r>
              <a:rPr lang="en-US" b="1" dirty="0"/>
              <a:t>o </a:t>
            </a:r>
            <a:r>
              <a:rPr lang="en-US" dirty="0"/>
              <a:t>systems</a:t>
            </a:r>
          </a:p>
        </p:txBody>
      </p:sp>
      <p:sp>
        <p:nvSpPr>
          <p:cNvPr id="24" name="Rounded Rectangle 23"/>
          <p:cNvSpPr/>
          <p:nvPr/>
        </p:nvSpPr>
        <p:spPr>
          <a:xfrm>
            <a:off x="725678" y="6009956"/>
            <a:ext cx="3969858" cy="4318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 </a:t>
            </a:r>
            <a:r>
              <a:rPr lang="en-US" dirty="0" err="1"/>
              <a:t>Deseasonalize</a:t>
            </a:r>
            <a:r>
              <a:rPr lang="en-US" dirty="0"/>
              <a:t>, normalize</a:t>
            </a:r>
          </a:p>
        </p:txBody>
      </p:sp>
      <p:sp>
        <p:nvSpPr>
          <p:cNvPr id="25" name="Up Arrow 24"/>
          <p:cNvSpPr/>
          <p:nvPr/>
        </p:nvSpPr>
        <p:spPr>
          <a:xfrm>
            <a:off x="3026064" y="5661892"/>
            <a:ext cx="190500" cy="331352"/>
          </a:xfrm>
          <a:prstGeom prst="up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1638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375"/>
            <a:ext cx="10515600" cy="1189355"/>
          </a:xfrm>
        </p:spPr>
        <p:txBody>
          <a:bodyPr/>
          <a:lstStyle/>
          <a:p>
            <a:pPr algn="ctr"/>
            <a:r>
              <a:rPr lang="en-US" dirty="0"/>
              <a:t>NN toolkit used - CNTK</a:t>
            </a:r>
          </a:p>
        </p:txBody>
      </p:sp>
      <p:sp>
        <p:nvSpPr>
          <p:cNvPr id="3" name="Content Placeholder 2"/>
          <p:cNvSpPr>
            <a:spLocks noGrp="1"/>
          </p:cNvSpPr>
          <p:nvPr>
            <p:ph idx="1"/>
          </p:nvPr>
        </p:nvSpPr>
        <p:spPr>
          <a:xfrm>
            <a:off x="277092" y="1185568"/>
            <a:ext cx="7749308" cy="5672432"/>
          </a:xfrm>
        </p:spPr>
        <p:txBody>
          <a:bodyPr>
            <a:normAutofit/>
          </a:bodyPr>
          <a:lstStyle/>
          <a:p>
            <a:r>
              <a:rPr lang="en-US" dirty="0"/>
              <a:t>Computational Network Toolkit</a:t>
            </a:r>
          </a:p>
          <a:p>
            <a:r>
              <a:rPr lang="en-US" dirty="0"/>
              <a:t>Open-source license since April 2015, on Linux and Windows </a:t>
            </a:r>
            <a:r>
              <a:rPr lang="en-US" dirty="0">
                <a:hlinkClick r:id="rId2"/>
              </a:rPr>
              <a:t>https://github.com/Microsoft/CNTK</a:t>
            </a:r>
            <a:endParaRPr lang="en-US" dirty="0"/>
          </a:p>
          <a:p>
            <a:r>
              <a:rPr lang="en-US" dirty="0"/>
              <a:t>CNTK enables easy creation of new almost arbitrary models, including recurrent ones. In Probabilistic Programming fashion, it provides separation from model creation/description code and the learning code (which is automatically supplied)</a:t>
            </a:r>
          </a:p>
          <a:p>
            <a:r>
              <a:rPr lang="en-US" dirty="0"/>
              <a:t>It is scalable to from 1 to 8 GPUs per server and across several servers. It can also run just on CPU (using fast Intel MKL library). For large jobs with complicated NNs you can use </a:t>
            </a:r>
            <a:r>
              <a:rPr lang="en-US" dirty="0">
                <a:hlinkClick r:id="rId3"/>
              </a:rPr>
              <a:t>https://philly</a:t>
            </a:r>
            <a:r>
              <a:rPr lang="en-US" dirty="0"/>
              <a:t> </a:t>
            </a:r>
          </a:p>
          <a:p>
            <a:endParaRPr lang="en-US" dirty="0"/>
          </a:p>
          <a:p>
            <a:endParaRPr lang="en-US" dirty="0"/>
          </a:p>
        </p:txBody>
      </p:sp>
      <p:pic>
        <p:nvPicPr>
          <p:cNvPr id="4" name="Content Placeholder 5"/>
          <p:cNvPicPr>
            <a:picLocks noChangeAspect="1"/>
          </p:cNvPicPr>
          <p:nvPr/>
        </p:nvPicPr>
        <p:blipFill>
          <a:blip r:embed="rId4"/>
          <a:stretch>
            <a:fillRect/>
          </a:stretch>
        </p:blipFill>
        <p:spPr>
          <a:xfrm>
            <a:off x="7864300" y="2858654"/>
            <a:ext cx="4327700" cy="2919546"/>
          </a:xfrm>
          <a:prstGeom prst="rect">
            <a:avLst/>
          </a:prstGeom>
        </p:spPr>
      </p:pic>
    </p:spTree>
    <p:extLst>
      <p:ext uri="{BB962C8B-B14F-4D97-AF65-F5344CB8AC3E}">
        <p14:creationId xmlns:p14="http://schemas.microsoft.com/office/powerpoint/2010/main" val="4223364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734"/>
            <a:ext cx="10515600" cy="990710"/>
          </a:xfrm>
        </p:spPr>
        <p:txBody>
          <a:bodyPr/>
          <a:lstStyle/>
          <a:p>
            <a:pPr algn="ctr"/>
            <a:r>
              <a:rPr lang="en-US" dirty="0"/>
              <a:t>Questions/Further Work</a:t>
            </a:r>
          </a:p>
        </p:txBody>
      </p:sp>
      <p:sp>
        <p:nvSpPr>
          <p:cNvPr id="3" name="Content Placeholder 2"/>
          <p:cNvSpPr>
            <a:spLocks noGrp="1"/>
          </p:cNvSpPr>
          <p:nvPr>
            <p:ph idx="1"/>
          </p:nvPr>
        </p:nvSpPr>
        <p:spPr>
          <a:xfrm>
            <a:off x="33621" y="1122505"/>
            <a:ext cx="10117721" cy="5735495"/>
          </a:xfrm>
        </p:spPr>
        <p:txBody>
          <a:bodyPr>
            <a:normAutofit/>
          </a:bodyPr>
          <a:lstStyle/>
          <a:p>
            <a:r>
              <a:rPr lang="en-US" dirty="0"/>
              <a:t>How to create a NN architecture that would work well with seasonal data without statistical algorithms’ crutches? CNTK allows easy experimentation with novel architectures.</a:t>
            </a:r>
          </a:p>
          <a:p>
            <a:r>
              <a:rPr lang="en-US" dirty="0"/>
              <a:t>How to optimize NN architectures automatically? (Perhaps using evolutionary algorithms?) E.g. this architecture appear to work better when learning on hundreds of time series (M3 yearly data). Perhaps for even larger datasets the LSTMs could be stacked deeper?</a:t>
            </a:r>
          </a:p>
          <a:p>
            <a:r>
              <a:rPr lang="en-US" dirty="0"/>
              <a:t>Data augmentation. Neural networks have usually a lot of parameters (compared to the data set size). How to efficiently “</a:t>
            </a:r>
            <a:r>
              <a:rPr lang="en-US" dirty="0" err="1"/>
              <a:t>fuzzify</a:t>
            </a:r>
            <a:r>
              <a:rPr lang="en-US" dirty="0"/>
              <a:t>” data in a similar vain as in image processing area, where people “multiple” the data set size by rotating a bit the image, changing brightness, adding noise etc. </a:t>
            </a:r>
          </a:p>
          <a:p>
            <a:endParaRPr lang="en-US" dirty="0"/>
          </a:p>
          <a:p>
            <a:endParaRPr lang="en-US" dirty="0"/>
          </a:p>
          <a:p>
            <a:endParaRPr lang="en-US" dirty="0"/>
          </a:p>
          <a:p>
            <a:endParaRPr lang="en-US" dirty="0"/>
          </a:p>
          <a:p>
            <a:endParaRPr lang="en-US" dirty="0"/>
          </a:p>
        </p:txBody>
      </p:sp>
      <p:sp>
        <p:nvSpPr>
          <p:cNvPr id="14" name="Rounded Rectangle 13"/>
          <p:cNvSpPr/>
          <p:nvPr/>
        </p:nvSpPr>
        <p:spPr>
          <a:xfrm>
            <a:off x="10085309" y="3119666"/>
            <a:ext cx="1143001" cy="43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15" name="Rounded Rectangle 14"/>
          <p:cNvSpPr/>
          <p:nvPr/>
        </p:nvSpPr>
        <p:spPr>
          <a:xfrm>
            <a:off x="9548594" y="3809107"/>
            <a:ext cx="2280226" cy="43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Standard hidden layer</a:t>
            </a:r>
          </a:p>
        </p:txBody>
      </p:sp>
      <p:sp>
        <p:nvSpPr>
          <p:cNvPr id="16" name="Rounded Rectangle 15"/>
          <p:cNvSpPr/>
          <p:nvPr/>
        </p:nvSpPr>
        <p:spPr>
          <a:xfrm>
            <a:off x="10221834" y="4547432"/>
            <a:ext cx="869952" cy="4700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LSTM2</a:t>
            </a:r>
          </a:p>
        </p:txBody>
      </p:sp>
      <p:sp>
        <p:nvSpPr>
          <p:cNvPr id="17" name="Rounded Rectangle 16"/>
          <p:cNvSpPr/>
          <p:nvPr/>
        </p:nvSpPr>
        <p:spPr>
          <a:xfrm>
            <a:off x="10221834" y="5319967"/>
            <a:ext cx="884095" cy="4700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LSTM1</a:t>
            </a:r>
          </a:p>
        </p:txBody>
      </p:sp>
      <p:sp>
        <p:nvSpPr>
          <p:cNvPr id="18" name="Rounded Rectangle 17"/>
          <p:cNvSpPr/>
          <p:nvPr/>
        </p:nvSpPr>
        <p:spPr>
          <a:xfrm>
            <a:off x="10277110" y="6108315"/>
            <a:ext cx="856673" cy="4700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Inputs</a:t>
            </a:r>
          </a:p>
        </p:txBody>
      </p:sp>
      <p:sp>
        <p:nvSpPr>
          <p:cNvPr id="19" name="Up Arrow 18"/>
          <p:cNvSpPr/>
          <p:nvPr/>
        </p:nvSpPr>
        <p:spPr>
          <a:xfrm>
            <a:off x="10587395" y="5802884"/>
            <a:ext cx="184439" cy="296460"/>
          </a:xfrm>
          <a:prstGeom prst="up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Up Arrow 19"/>
          <p:cNvSpPr/>
          <p:nvPr/>
        </p:nvSpPr>
        <p:spPr>
          <a:xfrm>
            <a:off x="10581334" y="5021913"/>
            <a:ext cx="190500" cy="283445"/>
          </a:xfrm>
          <a:prstGeom prst="up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Up Arrow 20"/>
          <p:cNvSpPr/>
          <p:nvPr/>
        </p:nvSpPr>
        <p:spPr>
          <a:xfrm>
            <a:off x="10568632" y="4254291"/>
            <a:ext cx="203201" cy="288706"/>
          </a:xfrm>
          <a:prstGeom prst="up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ircular Arrow 21"/>
          <p:cNvSpPr/>
          <p:nvPr/>
        </p:nvSpPr>
        <p:spPr>
          <a:xfrm rot="5400000" flipH="1">
            <a:off x="10344423" y="3994789"/>
            <a:ext cx="819608" cy="1538432"/>
          </a:xfrm>
          <a:prstGeom prst="circularArrow">
            <a:avLst>
              <a:gd name="adj1" fmla="val 12500"/>
              <a:gd name="adj2" fmla="val 1142319"/>
              <a:gd name="adj3" fmla="val 20457681"/>
              <a:gd name="adj4" fmla="val 11091113"/>
              <a:gd name="adj5" fmla="val 5961"/>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Up Arrow 22"/>
          <p:cNvSpPr/>
          <p:nvPr/>
        </p:nvSpPr>
        <p:spPr>
          <a:xfrm>
            <a:off x="10568634" y="3560466"/>
            <a:ext cx="190500" cy="226023"/>
          </a:xfrm>
          <a:prstGeom prst="up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5287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057" y="119184"/>
            <a:ext cx="10515600" cy="1139681"/>
          </a:xfrm>
        </p:spPr>
        <p:txBody>
          <a:bodyPr>
            <a:normAutofit fontScale="90000"/>
          </a:bodyPr>
          <a:lstStyle/>
          <a:p>
            <a:pPr algn="ctr"/>
            <a:r>
              <a:rPr lang="en-US" dirty="0"/>
              <a:t>Summary and Thanks</a:t>
            </a:r>
            <a:br>
              <a:rPr lang="en-US" dirty="0"/>
            </a:br>
            <a:r>
              <a:rPr lang="en-US" sz="3600" dirty="0"/>
              <a:t>(End of Part 1)</a:t>
            </a:r>
          </a:p>
        </p:txBody>
      </p:sp>
      <p:sp>
        <p:nvSpPr>
          <p:cNvPr id="3" name="Content Placeholder 2"/>
          <p:cNvSpPr>
            <a:spLocks noGrp="1"/>
          </p:cNvSpPr>
          <p:nvPr>
            <p:ph idx="1"/>
          </p:nvPr>
        </p:nvSpPr>
        <p:spPr>
          <a:xfrm>
            <a:off x="838200" y="1509385"/>
            <a:ext cx="10515600" cy="4667577"/>
          </a:xfrm>
        </p:spPr>
        <p:txBody>
          <a:bodyPr/>
          <a:lstStyle/>
          <a:p>
            <a:r>
              <a:rPr lang="en-US" dirty="0"/>
              <a:t>CNTK is a nice and powerful tool that allows easy experimentations with NN architectures.</a:t>
            </a:r>
          </a:p>
          <a:p>
            <a:r>
              <a:rPr lang="en-US" dirty="0"/>
              <a:t>Computational Intelligence methods may be substantially better than the standard statistical algorithms when dealing with “real” (i.e. not nice </a:t>
            </a:r>
            <a:r>
              <a:rPr lang="en-US" dirty="0">
                <a:sym typeface="Wingdings" panose="05000000000000000000" pitchFamily="2" charset="2"/>
              </a:rPr>
              <a:t>) </a:t>
            </a:r>
            <a:r>
              <a:rPr lang="en-US" dirty="0"/>
              <a:t>time series.</a:t>
            </a:r>
          </a:p>
          <a:p>
            <a:r>
              <a:rPr lang="en-US" dirty="0"/>
              <a:t>Preprocessing is crucial, statistical algorithms can be useful for it.</a:t>
            </a:r>
          </a:p>
          <a:p>
            <a:r>
              <a:rPr lang="en-US" dirty="0"/>
              <a:t>I would like to thank Frank </a:t>
            </a:r>
            <a:r>
              <a:rPr lang="en-US" dirty="0" err="1"/>
              <a:t>Seide</a:t>
            </a:r>
            <a:r>
              <a:rPr lang="en-US" dirty="0"/>
              <a:t> and Dong Yu for answering my several questions on CNTK during last few months.</a:t>
            </a:r>
          </a:p>
          <a:p>
            <a:endParaRPr lang="en-US" dirty="0"/>
          </a:p>
        </p:txBody>
      </p:sp>
    </p:spTree>
    <p:extLst>
      <p:ext uri="{BB962C8B-B14F-4D97-AF65-F5344CB8AC3E}">
        <p14:creationId xmlns:p14="http://schemas.microsoft.com/office/powerpoint/2010/main" val="3750223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150"/>
            <a:ext cx="10515600" cy="1083966"/>
          </a:xfrm>
        </p:spPr>
        <p:txBody>
          <a:bodyPr/>
          <a:lstStyle/>
          <a:p>
            <a:pPr algn="ctr"/>
            <a:r>
              <a:rPr lang="en-US" dirty="0"/>
              <a:t>Details</a:t>
            </a:r>
          </a:p>
        </p:txBody>
      </p:sp>
      <p:sp>
        <p:nvSpPr>
          <p:cNvPr id="3" name="Content Placeholder 2"/>
          <p:cNvSpPr>
            <a:spLocks noGrp="1"/>
          </p:cNvSpPr>
          <p:nvPr>
            <p:ph idx="1"/>
          </p:nvPr>
        </p:nvSpPr>
        <p:spPr/>
        <p:txBody>
          <a:bodyPr/>
          <a:lstStyle/>
          <a:p>
            <a:r>
              <a:rPr lang="en-US" dirty="0"/>
              <a:t>Warning: Detailed and graphical content follows. Participants’ discretion (i.e. preference for a lunch) is advised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616799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185" y="65541"/>
            <a:ext cx="10515600" cy="892821"/>
          </a:xfrm>
        </p:spPr>
        <p:txBody>
          <a:bodyPr/>
          <a:lstStyle/>
          <a:p>
            <a:pPr algn="ctr"/>
            <a:r>
              <a:rPr lang="en-US" dirty="0"/>
              <a:t>Data Preprocessing (1)</a:t>
            </a:r>
          </a:p>
        </p:txBody>
      </p:sp>
      <p:pic>
        <p:nvPicPr>
          <p:cNvPr id="8" name="Picture 7"/>
          <p:cNvPicPr>
            <a:picLocks noChangeAspect="1"/>
          </p:cNvPicPr>
          <p:nvPr/>
        </p:nvPicPr>
        <p:blipFill>
          <a:blip r:embed="rId2"/>
          <a:stretch>
            <a:fillRect/>
          </a:stretch>
        </p:blipFill>
        <p:spPr>
          <a:xfrm>
            <a:off x="1959763" y="1226895"/>
            <a:ext cx="8527448" cy="5631105"/>
          </a:xfrm>
          <a:prstGeom prst="rect">
            <a:avLst/>
          </a:prstGeom>
        </p:spPr>
      </p:pic>
    </p:spTree>
    <p:extLst>
      <p:ext uri="{BB962C8B-B14F-4D97-AF65-F5344CB8AC3E}">
        <p14:creationId xmlns:p14="http://schemas.microsoft.com/office/powerpoint/2010/main" val="2320290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226"/>
            <a:ext cx="10515600" cy="997016"/>
          </a:xfrm>
        </p:spPr>
        <p:txBody>
          <a:bodyPr/>
          <a:lstStyle/>
          <a:p>
            <a:pPr algn="ctr"/>
            <a:r>
              <a:rPr lang="en-US" dirty="0"/>
              <a:t>Agenda</a:t>
            </a:r>
          </a:p>
        </p:txBody>
      </p:sp>
      <p:sp>
        <p:nvSpPr>
          <p:cNvPr id="3" name="Content Placeholder 2"/>
          <p:cNvSpPr>
            <a:spLocks noGrp="1"/>
          </p:cNvSpPr>
          <p:nvPr>
            <p:ph idx="1"/>
          </p:nvPr>
        </p:nvSpPr>
        <p:spPr>
          <a:xfrm>
            <a:off x="838200" y="1500877"/>
            <a:ext cx="10515600" cy="4676086"/>
          </a:xfrm>
        </p:spPr>
        <p:txBody>
          <a:bodyPr/>
          <a:lstStyle/>
          <a:p>
            <a:r>
              <a:rPr lang="en-US" dirty="0"/>
              <a:t>The CIF competition</a:t>
            </a:r>
          </a:p>
          <a:p>
            <a:r>
              <a:rPr lang="en-US" dirty="0"/>
              <a:t>Recurrent NNs, LSTM</a:t>
            </a:r>
          </a:p>
          <a:p>
            <a:r>
              <a:rPr lang="en-US" dirty="0"/>
              <a:t>My submissions</a:t>
            </a:r>
          </a:p>
          <a:p>
            <a:r>
              <a:rPr lang="en-US" dirty="0"/>
              <a:t>Summary</a:t>
            </a:r>
          </a:p>
          <a:p>
            <a:r>
              <a:rPr lang="en-US" dirty="0"/>
              <a:t>Processing and learning details</a:t>
            </a:r>
          </a:p>
          <a:p>
            <a:endParaRPr lang="en-US" dirty="0"/>
          </a:p>
          <a:p>
            <a:endParaRPr lang="en-US" dirty="0"/>
          </a:p>
        </p:txBody>
      </p:sp>
    </p:spTree>
    <p:extLst>
      <p:ext uri="{BB962C8B-B14F-4D97-AF65-F5344CB8AC3E}">
        <p14:creationId xmlns:p14="http://schemas.microsoft.com/office/powerpoint/2010/main" val="4188545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185" y="65541"/>
            <a:ext cx="10515600" cy="892821"/>
          </a:xfrm>
        </p:spPr>
        <p:txBody>
          <a:bodyPr/>
          <a:lstStyle/>
          <a:p>
            <a:pPr algn="ctr"/>
            <a:r>
              <a:rPr lang="en-US" dirty="0"/>
              <a:t>Data Preprocessing (2)</a:t>
            </a:r>
          </a:p>
        </p:txBody>
      </p:sp>
      <p:pic>
        <p:nvPicPr>
          <p:cNvPr id="3" name="Picture 2"/>
          <p:cNvPicPr>
            <a:picLocks noChangeAspect="1"/>
          </p:cNvPicPr>
          <p:nvPr/>
        </p:nvPicPr>
        <p:blipFill>
          <a:blip r:embed="rId2"/>
          <a:stretch>
            <a:fillRect/>
          </a:stretch>
        </p:blipFill>
        <p:spPr>
          <a:xfrm>
            <a:off x="1369818" y="1195754"/>
            <a:ext cx="8925974" cy="5598441"/>
          </a:xfrm>
          <a:prstGeom prst="rect">
            <a:avLst/>
          </a:prstGeom>
        </p:spPr>
      </p:pic>
    </p:spTree>
    <p:extLst>
      <p:ext uri="{BB962C8B-B14F-4D97-AF65-F5344CB8AC3E}">
        <p14:creationId xmlns:p14="http://schemas.microsoft.com/office/powerpoint/2010/main" val="3177251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185" y="65541"/>
            <a:ext cx="10515600" cy="892821"/>
          </a:xfrm>
        </p:spPr>
        <p:txBody>
          <a:bodyPr/>
          <a:lstStyle/>
          <a:p>
            <a:pPr algn="ctr"/>
            <a:r>
              <a:rPr lang="en-US" dirty="0"/>
              <a:t>Data Preprocessing (3)</a:t>
            </a:r>
          </a:p>
        </p:txBody>
      </p:sp>
      <p:pic>
        <p:nvPicPr>
          <p:cNvPr id="4" name="Picture 3"/>
          <p:cNvPicPr>
            <a:picLocks noChangeAspect="1"/>
          </p:cNvPicPr>
          <p:nvPr/>
        </p:nvPicPr>
        <p:blipFill>
          <a:blip r:embed="rId2"/>
          <a:stretch>
            <a:fillRect/>
          </a:stretch>
        </p:blipFill>
        <p:spPr>
          <a:xfrm>
            <a:off x="227632" y="958362"/>
            <a:ext cx="8308060" cy="5148009"/>
          </a:xfrm>
          <a:prstGeom prst="rect">
            <a:avLst/>
          </a:prstGeom>
        </p:spPr>
      </p:pic>
      <p:sp>
        <p:nvSpPr>
          <p:cNvPr id="3" name="TextBox 2"/>
          <p:cNvSpPr txBox="1"/>
          <p:nvPr/>
        </p:nvSpPr>
        <p:spPr>
          <a:xfrm>
            <a:off x="8508570" y="1689315"/>
            <a:ext cx="3440624" cy="2862322"/>
          </a:xfrm>
          <a:prstGeom prst="rect">
            <a:avLst/>
          </a:prstGeom>
          <a:noFill/>
        </p:spPr>
        <p:txBody>
          <a:bodyPr wrap="square" rtlCol="0">
            <a:spAutoFit/>
          </a:bodyPr>
          <a:lstStyle/>
          <a:p>
            <a:r>
              <a:rPr lang="en-US" dirty="0"/>
              <a:t>This is a simple data processing. Instead we could e.g.</a:t>
            </a:r>
          </a:p>
          <a:p>
            <a:pPr marL="342900" indent="-342900">
              <a:buAutoNum type="arabicPeriod"/>
            </a:pPr>
            <a:r>
              <a:rPr lang="en-US" dirty="0"/>
              <a:t>Create several (perhaps overlapping) smaller output windows</a:t>
            </a:r>
          </a:p>
          <a:p>
            <a:r>
              <a:rPr lang="en-US" dirty="0"/>
              <a:t>2. Apply statistical algorithm on the time series (up to and including last input point) and extract some features (e.g. </a:t>
            </a:r>
            <a:r>
              <a:rPr lang="en-US" dirty="0" err="1"/>
              <a:t>acf</a:t>
            </a:r>
            <a:r>
              <a:rPr lang="en-US" dirty="0"/>
              <a:t>, ETS model types, ETS forecast)</a:t>
            </a:r>
          </a:p>
        </p:txBody>
      </p:sp>
    </p:spTree>
    <p:extLst>
      <p:ext uri="{BB962C8B-B14F-4D97-AF65-F5344CB8AC3E}">
        <p14:creationId xmlns:p14="http://schemas.microsoft.com/office/powerpoint/2010/main" val="289614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185" y="65541"/>
            <a:ext cx="10515600" cy="892821"/>
          </a:xfrm>
        </p:spPr>
        <p:txBody>
          <a:bodyPr/>
          <a:lstStyle/>
          <a:p>
            <a:pPr algn="ctr"/>
            <a:r>
              <a:rPr lang="en-US" dirty="0"/>
              <a:t>Data Preprocessing (4)</a:t>
            </a:r>
          </a:p>
        </p:txBody>
      </p:sp>
      <p:pic>
        <p:nvPicPr>
          <p:cNvPr id="3" name="Picture 2"/>
          <p:cNvPicPr>
            <a:picLocks noChangeAspect="1"/>
          </p:cNvPicPr>
          <p:nvPr/>
        </p:nvPicPr>
        <p:blipFill>
          <a:blip r:embed="rId2"/>
          <a:stretch>
            <a:fillRect/>
          </a:stretch>
        </p:blipFill>
        <p:spPr>
          <a:xfrm>
            <a:off x="1360569" y="885959"/>
            <a:ext cx="9637914" cy="5972041"/>
          </a:xfrm>
          <a:prstGeom prst="rect">
            <a:avLst/>
          </a:prstGeom>
        </p:spPr>
      </p:pic>
    </p:spTree>
    <p:extLst>
      <p:ext uri="{BB962C8B-B14F-4D97-AF65-F5344CB8AC3E}">
        <p14:creationId xmlns:p14="http://schemas.microsoft.com/office/powerpoint/2010/main" val="3900941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185" y="65541"/>
            <a:ext cx="10515600" cy="892821"/>
          </a:xfrm>
        </p:spPr>
        <p:txBody>
          <a:bodyPr/>
          <a:lstStyle/>
          <a:p>
            <a:pPr algn="ctr"/>
            <a:r>
              <a:rPr lang="en-US" dirty="0"/>
              <a:t>Data Preprocessing (5)</a:t>
            </a:r>
          </a:p>
        </p:txBody>
      </p:sp>
      <p:pic>
        <p:nvPicPr>
          <p:cNvPr id="4" name="Picture 3"/>
          <p:cNvPicPr>
            <a:picLocks noChangeAspect="1"/>
          </p:cNvPicPr>
          <p:nvPr/>
        </p:nvPicPr>
        <p:blipFill>
          <a:blip r:embed="rId2"/>
          <a:stretch>
            <a:fillRect/>
          </a:stretch>
        </p:blipFill>
        <p:spPr>
          <a:xfrm>
            <a:off x="1783679" y="958362"/>
            <a:ext cx="7965218" cy="4935571"/>
          </a:xfrm>
          <a:prstGeom prst="rect">
            <a:avLst/>
          </a:prstGeom>
        </p:spPr>
      </p:pic>
      <p:sp>
        <p:nvSpPr>
          <p:cNvPr id="5" name="TextBox 4"/>
          <p:cNvSpPr txBox="1"/>
          <p:nvPr/>
        </p:nvSpPr>
        <p:spPr>
          <a:xfrm>
            <a:off x="666948" y="6211669"/>
            <a:ext cx="11150509" cy="646331"/>
          </a:xfrm>
          <a:prstGeom prst="rect">
            <a:avLst/>
          </a:prstGeom>
          <a:noFill/>
        </p:spPr>
        <p:txBody>
          <a:bodyPr wrap="square" rtlCol="0">
            <a:spAutoFit/>
          </a:bodyPr>
          <a:lstStyle/>
          <a:p>
            <a:r>
              <a:rPr lang="en-US" dirty="0"/>
              <a:t>Etc., until the last point of output window becomes either last blue point for training or last red point for validation, respectively.</a:t>
            </a:r>
          </a:p>
        </p:txBody>
      </p:sp>
    </p:spTree>
    <p:extLst>
      <p:ext uri="{BB962C8B-B14F-4D97-AF65-F5344CB8AC3E}">
        <p14:creationId xmlns:p14="http://schemas.microsoft.com/office/powerpoint/2010/main" val="4239619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185" y="65541"/>
            <a:ext cx="10515600" cy="892821"/>
          </a:xfrm>
        </p:spPr>
        <p:txBody>
          <a:bodyPr/>
          <a:lstStyle/>
          <a:p>
            <a:pPr algn="ctr"/>
            <a:r>
              <a:rPr lang="en-US" dirty="0"/>
              <a:t>Data Preprocessing (6)</a:t>
            </a:r>
          </a:p>
        </p:txBody>
      </p:sp>
      <p:sp>
        <p:nvSpPr>
          <p:cNvPr id="5" name="TextBox 4"/>
          <p:cNvSpPr txBox="1"/>
          <p:nvPr/>
        </p:nvSpPr>
        <p:spPr>
          <a:xfrm>
            <a:off x="1041491" y="1038407"/>
            <a:ext cx="5958399" cy="369332"/>
          </a:xfrm>
          <a:prstGeom prst="rect">
            <a:avLst/>
          </a:prstGeom>
          <a:noFill/>
        </p:spPr>
        <p:txBody>
          <a:bodyPr wrap="square" rtlCol="0">
            <a:spAutoFit/>
          </a:bodyPr>
          <a:lstStyle/>
          <a:p>
            <a:r>
              <a:rPr lang="en-US" dirty="0"/>
              <a:t>Last record in the training set (for this time series) </a:t>
            </a:r>
          </a:p>
        </p:txBody>
      </p:sp>
      <p:pic>
        <p:nvPicPr>
          <p:cNvPr id="6" name="Picture 5"/>
          <p:cNvPicPr>
            <a:picLocks noChangeAspect="1"/>
          </p:cNvPicPr>
          <p:nvPr/>
        </p:nvPicPr>
        <p:blipFill>
          <a:blip r:embed="rId2"/>
          <a:stretch>
            <a:fillRect/>
          </a:stretch>
        </p:blipFill>
        <p:spPr>
          <a:xfrm>
            <a:off x="1371600" y="1628798"/>
            <a:ext cx="9330918" cy="5229201"/>
          </a:xfrm>
          <a:prstGeom prst="rect">
            <a:avLst/>
          </a:prstGeom>
        </p:spPr>
      </p:pic>
    </p:spTree>
    <p:extLst>
      <p:ext uri="{BB962C8B-B14F-4D97-AF65-F5344CB8AC3E}">
        <p14:creationId xmlns:p14="http://schemas.microsoft.com/office/powerpoint/2010/main" val="2368979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185" y="65541"/>
            <a:ext cx="10515600" cy="892821"/>
          </a:xfrm>
        </p:spPr>
        <p:txBody>
          <a:bodyPr/>
          <a:lstStyle/>
          <a:p>
            <a:pPr algn="ctr"/>
            <a:r>
              <a:rPr lang="en-US" dirty="0"/>
              <a:t>Data Preprocessing (7)</a:t>
            </a:r>
          </a:p>
        </p:txBody>
      </p:sp>
      <p:sp>
        <p:nvSpPr>
          <p:cNvPr id="5" name="TextBox 4"/>
          <p:cNvSpPr txBox="1"/>
          <p:nvPr/>
        </p:nvSpPr>
        <p:spPr>
          <a:xfrm>
            <a:off x="1041491" y="1038407"/>
            <a:ext cx="9001143" cy="369332"/>
          </a:xfrm>
          <a:prstGeom prst="rect">
            <a:avLst/>
          </a:prstGeom>
          <a:noFill/>
        </p:spPr>
        <p:txBody>
          <a:bodyPr wrap="square" rtlCol="0">
            <a:spAutoFit/>
          </a:bodyPr>
          <a:lstStyle/>
          <a:p>
            <a:r>
              <a:rPr lang="en-US" dirty="0"/>
              <a:t>Last record (and only one used) in the validation set (for this time series) </a:t>
            </a:r>
          </a:p>
        </p:txBody>
      </p:sp>
      <p:pic>
        <p:nvPicPr>
          <p:cNvPr id="3" name="Picture 2"/>
          <p:cNvPicPr>
            <a:picLocks noChangeAspect="1"/>
          </p:cNvPicPr>
          <p:nvPr/>
        </p:nvPicPr>
        <p:blipFill>
          <a:blip r:embed="rId2"/>
          <a:stretch>
            <a:fillRect/>
          </a:stretch>
        </p:blipFill>
        <p:spPr>
          <a:xfrm>
            <a:off x="1217383" y="1686910"/>
            <a:ext cx="9090345" cy="5094380"/>
          </a:xfrm>
          <a:prstGeom prst="rect">
            <a:avLst/>
          </a:prstGeom>
        </p:spPr>
      </p:pic>
    </p:spTree>
    <p:extLst>
      <p:ext uri="{BB962C8B-B14F-4D97-AF65-F5344CB8AC3E}">
        <p14:creationId xmlns:p14="http://schemas.microsoft.com/office/powerpoint/2010/main" val="3537692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7780"/>
            <a:ext cx="10515600" cy="944482"/>
          </a:xfrm>
        </p:spPr>
        <p:txBody>
          <a:bodyPr/>
          <a:lstStyle/>
          <a:p>
            <a:pPr algn="ctr"/>
            <a:r>
              <a:rPr lang="en-US" dirty="0"/>
              <a:t>Data Preprocessing (cont.)</a:t>
            </a:r>
          </a:p>
        </p:txBody>
      </p:sp>
      <p:sp>
        <p:nvSpPr>
          <p:cNvPr id="3" name="Content Placeholder 2"/>
          <p:cNvSpPr>
            <a:spLocks noGrp="1"/>
          </p:cNvSpPr>
          <p:nvPr>
            <p:ph idx="1"/>
          </p:nvPr>
        </p:nvSpPr>
        <p:spPr>
          <a:xfrm>
            <a:off x="838200" y="1274736"/>
            <a:ext cx="10515600" cy="4902227"/>
          </a:xfrm>
        </p:spPr>
        <p:txBody>
          <a:bodyPr/>
          <a:lstStyle/>
          <a:p>
            <a:r>
              <a:rPr lang="en-US" dirty="0"/>
              <a:t>Each time series is converted into length-</a:t>
            </a:r>
            <a:r>
              <a:rPr lang="en-US" dirty="0" err="1"/>
              <a:t>inputSize</a:t>
            </a:r>
            <a:r>
              <a:rPr lang="en-US" dirty="0"/>
              <a:t>-</a:t>
            </a:r>
            <a:r>
              <a:rPr lang="en-US" dirty="0" err="1"/>
              <a:t>OutputSize</a:t>
            </a:r>
            <a:r>
              <a:rPr lang="en-US" dirty="0"/>
              <a:t> records in case of the validation file, and length-inputSize-2*</a:t>
            </a:r>
            <a:r>
              <a:rPr lang="en-US" dirty="0" err="1"/>
              <a:t>OutputSize</a:t>
            </a:r>
            <a:r>
              <a:rPr lang="en-US" dirty="0"/>
              <a:t> records in case of the training file, here around 4000 records.</a:t>
            </a:r>
          </a:p>
          <a:p>
            <a:r>
              <a:rPr lang="en-US" dirty="0"/>
              <a:t>Although only the last record of each time series in the validation file is used for calculating the metrics, but all the records are needed, because it is an RNN, and we need to build the state by stepping from the beginning to the end of each series.</a:t>
            </a:r>
          </a:p>
        </p:txBody>
      </p:sp>
    </p:spTree>
    <p:extLst>
      <p:ext uri="{BB962C8B-B14F-4D97-AF65-F5344CB8AC3E}">
        <p14:creationId xmlns:p14="http://schemas.microsoft.com/office/powerpoint/2010/main" val="3421728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408"/>
            <a:ext cx="10515600" cy="1261875"/>
          </a:xfrm>
        </p:spPr>
        <p:txBody>
          <a:bodyPr>
            <a:normAutofit fontScale="90000"/>
          </a:bodyPr>
          <a:lstStyle/>
          <a:p>
            <a:pPr algn="ctr"/>
            <a:r>
              <a:rPr lang="en-US" dirty="0"/>
              <a:t>Training/Validation File in CNTK Text Format Reader format</a:t>
            </a:r>
          </a:p>
        </p:txBody>
      </p:sp>
      <p:sp>
        <p:nvSpPr>
          <p:cNvPr id="3" name="Content Placeholder 2"/>
          <p:cNvSpPr>
            <a:spLocks noGrp="1"/>
          </p:cNvSpPr>
          <p:nvPr>
            <p:ph idx="1"/>
          </p:nvPr>
        </p:nvSpPr>
        <p:spPr>
          <a:xfrm>
            <a:off x="498190" y="1582858"/>
            <a:ext cx="10855610" cy="4868392"/>
          </a:xfrm>
        </p:spPr>
        <p:txBody>
          <a:bodyPr>
            <a:normAutofit/>
          </a:bodyPr>
          <a:lstStyle/>
          <a:p>
            <a:pPr marL="0" indent="0">
              <a:buNone/>
            </a:pPr>
            <a:r>
              <a:rPr lang="en-US" sz="1600" dirty="0"/>
              <a:t>...</a:t>
            </a:r>
          </a:p>
          <a:p>
            <a:pPr marL="0" indent="0">
              <a:buNone/>
            </a:pPr>
            <a:r>
              <a:rPr lang="en-US" sz="1600" dirty="0">
                <a:solidFill>
                  <a:schemeClr val="accent2">
                    <a:lumMod val="75000"/>
                  </a:schemeClr>
                </a:solidFill>
              </a:rPr>
              <a:t>59</a:t>
            </a:r>
            <a:r>
              <a:rPr lang="en-US" sz="1600" dirty="0">
                <a:solidFill>
                  <a:schemeClr val="accent1">
                    <a:lumMod val="75000"/>
                  </a:schemeClr>
                </a:solidFill>
              </a:rPr>
              <a:t>|i</a:t>
            </a:r>
            <a:r>
              <a:rPr lang="en-US" sz="1600" dirty="0"/>
              <a:t> 0.09318115 0.1997686 0.1260745 0.05979146 0.008611811 -0.09614234 -0.060788 0.0313887 0.07853315 0.06421202 0.08654618 -0.006363943 0.06514452 0.03501314 -0.04102396 </a:t>
            </a:r>
            <a:r>
              <a:rPr lang="en-US" sz="1600" dirty="0">
                <a:solidFill>
                  <a:schemeClr val="accent1">
                    <a:lumMod val="75000"/>
                  </a:schemeClr>
                </a:solidFill>
              </a:rPr>
              <a:t>|o</a:t>
            </a:r>
            <a:r>
              <a:rPr lang="en-US" sz="1600" dirty="0"/>
              <a:t> -0.01086625 0.1193468</a:t>
            </a:r>
            <a:r>
              <a:rPr lang="da-DK" sz="1600" dirty="0"/>
              <a:t>1 -0.07640561 -0.1645973 -0.04419331 -0.04976314 -0.2732494 -0.4646733 -0.5661702 -0.5645416 -0.6393854 -0.6112202 </a:t>
            </a:r>
            <a:r>
              <a:rPr lang="da-DK" sz="1600" dirty="0">
                <a:solidFill>
                  <a:schemeClr val="accent1">
                    <a:lumMod val="75000"/>
                  </a:schemeClr>
                </a:solidFill>
              </a:rPr>
              <a:t>|nyb </a:t>
            </a:r>
            <a:r>
              <a:rPr lang="da-DK" sz="1600" dirty="0"/>
              <a:t>10.78478 -0.04073607 -0.006236446 -0.01631226 0.04200927 -0.02221759 -0.2382818</a:t>
            </a:r>
            <a:r>
              <a:rPr lang="en-US" sz="1600" dirty="0"/>
              <a:t>1 -0.005884322 -0.04288194 0.03898297 0.06973888 0.1756549 0.04616438</a:t>
            </a:r>
            <a:endParaRPr lang="en-US" sz="1600" dirty="0">
              <a:solidFill>
                <a:schemeClr val="accent1">
                  <a:lumMod val="75000"/>
                </a:schemeClr>
              </a:solidFill>
            </a:endParaRPr>
          </a:p>
          <a:p>
            <a:pPr marL="0" indent="0">
              <a:buNone/>
            </a:pPr>
            <a:r>
              <a:rPr lang="en-US" sz="1600" dirty="0">
                <a:solidFill>
                  <a:schemeClr val="accent2">
                    <a:lumMod val="75000"/>
                  </a:schemeClr>
                </a:solidFill>
              </a:rPr>
              <a:t>59</a:t>
            </a:r>
            <a:r>
              <a:rPr lang="en-US" sz="1600" dirty="0">
                <a:solidFill>
                  <a:schemeClr val="accent1">
                    <a:lumMod val="75000"/>
                  </a:schemeClr>
                </a:solidFill>
              </a:rPr>
              <a:t>|i</a:t>
            </a:r>
            <a:r>
              <a:rPr lang="en-US" sz="1600" dirty="0"/>
              <a:t> 0.2257483 0.1520542 0.08577118 0.03459153 -0.07016262 -0.03480829 0.05736841 0.1045129 0.09019173 0.1125259 0.01961577 0.09112423 0.06099285 -0.01504424 0.01511346 </a:t>
            </a:r>
            <a:r>
              <a:rPr lang="en-US" sz="1600" dirty="0">
                <a:solidFill>
                  <a:schemeClr val="accent1">
                    <a:lumMod val="75000"/>
                  </a:schemeClr>
                </a:solidFill>
              </a:rPr>
              <a:t>|o</a:t>
            </a:r>
            <a:r>
              <a:rPr lang="en-US" sz="1600" dirty="0"/>
              <a:t> 0.1453266 -0.05042589</a:t>
            </a:r>
            <a:r>
              <a:rPr lang="da-DK" sz="1600" dirty="0"/>
              <a:t>1 -0.1386176 -0.01821359 -0.02378342 -0.2472697 -0.4386936 -0.5401905 -0.5385619 -0.6134056 -0.5852404 -0.5598146 </a:t>
            </a:r>
            <a:r>
              <a:rPr lang="da-DK" sz="1600" dirty="0">
                <a:solidFill>
                  <a:schemeClr val="accent1">
                    <a:lumMod val="75000"/>
                  </a:schemeClr>
                </a:solidFill>
              </a:rPr>
              <a:t>|nyb </a:t>
            </a:r>
            <a:r>
              <a:rPr lang="da-DK" sz="1600" dirty="0"/>
              <a:t>10.7588 -0.006236446 -0.01631226 0.04200927 -0.02221759 -0.2382818 -0.005884322</a:t>
            </a:r>
            <a:r>
              <a:rPr lang="en-US" sz="1600" dirty="0"/>
              <a:t>1 -0.04288194 0.03898297 0.06973888 0.1756549 0.04616438 -0.04073607</a:t>
            </a:r>
          </a:p>
          <a:p>
            <a:pPr marL="0" indent="0">
              <a:buNone/>
            </a:pPr>
            <a:r>
              <a:rPr lang="en-US" sz="1600" dirty="0"/>
              <a:t>…</a:t>
            </a:r>
          </a:p>
          <a:p>
            <a:pPr marL="0" indent="0">
              <a:buNone/>
            </a:pPr>
            <a:r>
              <a:rPr lang="en-US" sz="2400" dirty="0"/>
              <a:t>The first value is sequence number; records of the same sequence need to be sequential </a:t>
            </a:r>
            <a:r>
              <a:rPr lang="en-US" sz="2400" dirty="0">
                <a:sym typeface="Wingdings" panose="05000000000000000000" pitchFamily="2" charset="2"/>
              </a:rPr>
              <a:t></a:t>
            </a:r>
          </a:p>
          <a:p>
            <a:pPr marL="0" indent="0">
              <a:buNone/>
            </a:pPr>
            <a:r>
              <a:rPr lang="en-US" sz="2400" dirty="0">
                <a:sym typeface="Wingdings" panose="05000000000000000000" pitchFamily="2" charset="2"/>
              </a:rPr>
              <a:t>|&lt;</a:t>
            </a:r>
            <a:r>
              <a:rPr lang="en-US" sz="2400" dirty="0" err="1">
                <a:sym typeface="Wingdings" panose="05000000000000000000" pitchFamily="2" charset="2"/>
              </a:rPr>
              <a:t>inputAlias</a:t>
            </a:r>
            <a:r>
              <a:rPr lang="en-US" sz="2400" dirty="0">
                <a:sym typeface="Wingdings" panose="05000000000000000000" pitchFamily="2" charset="2"/>
              </a:rPr>
              <a:t>&gt; marks beginning of new input vector, here |I for inputs, |o for outputs, and |</a:t>
            </a:r>
            <a:r>
              <a:rPr lang="en-US" sz="2400" dirty="0" err="1">
                <a:sym typeface="Wingdings" panose="05000000000000000000" pitchFamily="2" charset="2"/>
              </a:rPr>
              <a:t>nyb</a:t>
            </a:r>
            <a:r>
              <a:rPr lang="en-US" sz="2400" dirty="0">
                <a:sym typeface="Wingdings" panose="05000000000000000000" pitchFamily="2" charset="2"/>
              </a:rPr>
              <a:t> for a vector that will not be used for training (but will be used later in post processing in R) </a:t>
            </a:r>
            <a:endParaRPr lang="en-US" dirty="0"/>
          </a:p>
        </p:txBody>
      </p:sp>
    </p:spTree>
    <p:extLst>
      <p:ext uri="{BB962C8B-B14F-4D97-AF65-F5344CB8AC3E}">
        <p14:creationId xmlns:p14="http://schemas.microsoft.com/office/powerpoint/2010/main" val="4036165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7012" y="0"/>
            <a:ext cx="5912827" cy="1087841"/>
          </a:xfrm>
        </p:spPr>
        <p:txBody>
          <a:bodyPr/>
          <a:lstStyle/>
          <a:p>
            <a:pPr algn="ctr"/>
            <a:r>
              <a:rPr lang="en-US" dirty="0"/>
              <a:t>CNTK Configuration File</a:t>
            </a:r>
          </a:p>
        </p:txBody>
      </p:sp>
      <p:pic>
        <p:nvPicPr>
          <p:cNvPr id="6" name="Content Placeholder 3"/>
          <p:cNvPicPr>
            <a:picLocks noGrp="1" noChangeAspect="1"/>
          </p:cNvPicPr>
          <p:nvPr>
            <p:ph idx="1"/>
          </p:nvPr>
        </p:nvPicPr>
        <p:blipFill>
          <a:blip r:embed="rId2"/>
          <a:stretch>
            <a:fillRect/>
          </a:stretch>
        </p:blipFill>
        <p:spPr>
          <a:xfrm>
            <a:off x="77084" y="1165225"/>
            <a:ext cx="4407383" cy="2888029"/>
          </a:xfrm>
          <a:prstGeom prst="rect">
            <a:avLst/>
          </a:prstGeom>
        </p:spPr>
      </p:pic>
      <p:pic>
        <p:nvPicPr>
          <p:cNvPr id="8" name="Picture 7"/>
          <p:cNvPicPr>
            <a:picLocks noChangeAspect="1"/>
          </p:cNvPicPr>
          <p:nvPr/>
        </p:nvPicPr>
        <p:blipFill>
          <a:blip r:embed="rId3"/>
          <a:stretch>
            <a:fillRect/>
          </a:stretch>
        </p:blipFill>
        <p:spPr>
          <a:xfrm>
            <a:off x="4013664" y="1933684"/>
            <a:ext cx="3748684" cy="4673735"/>
          </a:xfrm>
          <a:prstGeom prst="rect">
            <a:avLst/>
          </a:prstGeom>
        </p:spPr>
      </p:pic>
      <p:pic>
        <p:nvPicPr>
          <p:cNvPr id="9" name="Picture 8"/>
          <p:cNvPicPr>
            <a:picLocks noChangeAspect="1"/>
          </p:cNvPicPr>
          <p:nvPr/>
        </p:nvPicPr>
        <p:blipFill>
          <a:blip r:embed="rId4"/>
          <a:stretch>
            <a:fillRect/>
          </a:stretch>
        </p:blipFill>
        <p:spPr>
          <a:xfrm>
            <a:off x="7828385" y="0"/>
            <a:ext cx="4483475" cy="6718546"/>
          </a:xfrm>
          <a:prstGeom prst="rect">
            <a:avLst/>
          </a:prstGeom>
        </p:spPr>
      </p:pic>
    </p:spTree>
    <p:extLst>
      <p:ext uri="{BB962C8B-B14F-4D97-AF65-F5344CB8AC3E}">
        <p14:creationId xmlns:p14="http://schemas.microsoft.com/office/powerpoint/2010/main" val="3365614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2590" y="55160"/>
            <a:ext cx="10515600" cy="932857"/>
          </a:xfrm>
        </p:spPr>
        <p:txBody>
          <a:bodyPr/>
          <a:lstStyle/>
          <a:p>
            <a:pPr algn="ctr"/>
            <a:r>
              <a:rPr lang="en-US" dirty="0"/>
              <a:t>Network Definition File</a:t>
            </a:r>
          </a:p>
        </p:txBody>
      </p:sp>
      <p:sp>
        <p:nvSpPr>
          <p:cNvPr id="5" name="Content Placeholder 4"/>
          <p:cNvSpPr>
            <a:spLocks noGrp="1"/>
          </p:cNvSpPr>
          <p:nvPr>
            <p:ph idx="1"/>
          </p:nvPr>
        </p:nvSpPr>
        <p:spPr>
          <a:xfrm>
            <a:off x="6635236" y="4109584"/>
            <a:ext cx="4139961" cy="263472"/>
          </a:xfrm>
        </p:spPr>
        <p:txBody>
          <a:bodyPr>
            <a:normAutofit fontScale="70000" lnSpcReduction="20000"/>
          </a:bodyPr>
          <a:lstStyle/>
          <a:p>
            <a:pPr marL="0" indent="0">
              <a:buNone/>
            </a:pPr>
            <a:r>
              <a:rPr lang="en-US" sz="2000" dirty="0"/>
              <a:t>NDL is almost deprecated, use </a:t>
            </a:r>
            <a:r>
              <a:rPr lang="en-US" sz="2000" dirty="0" err="1"/>
              <a:t>BrainScript</a:t>
            </a:r>
            <a:r>
              <a:rPr lang="en-US" sz="2000" dirty="0"/>
              <a:t> instead </a:t>
            </a:r>
            <a:r>
              <a:rPr lang="en-US" sz="2000" dirty="0">
                <a:sym typeface="Wingdings" panose="05000000000000000000" pitchFamily="2" charset="2"/>
              </a:rPr>
              <a:t></a:t>
            </a:r>
            <a:endParaRPr lang="en-US" sz="2000" dirty="0"/>
          </a:p>
        </p:txBody>
      </p:sp>
      <p:pic>
        <p:nvPicPr>
          <p:cNvPr id="7" name="Picture 6"/>
          <p:cNvPicPr>
            <a:picLocks noChangeAspect="1"/>
          </p:cNvPicPr>
          <p:nvPr/>
        </p:nvPicPr>
        <p:blipFill>
          <a:blip r:embed="rId2"/>
          <a:stretch>
            <a:fillRect/>
          </a:stretch>
        </p:blipFill>
        <p:spPr>
          <a:xfrm>
            <a:off x="108733" y="1189386"/>
            <a:ext cx="5309962" cy="5323293"/>
          </a:xfrm>
          <a:prstGeom prst="rect">
            <a:avLst/>
          </a:prstGeom>
        </p:spPr>
      </p:pic>
      <p:pic>
        <p:nvPicPr>
          <p:cNvPr id="8" name="Picture 7"/>
          <p:cNvPicPr>
            <a:picLocks noChangeAspect="1"/>
          </p:cNvPicPr>
          <p:nvPr/>
        </p:nvPicPr>
        <p:blipFill>
          <a:blip r:embed="rId3"/>
          <a:stretch>
            <a:fillRect/>
          </a:stretch>
        </p:blipFill>
        <p:spPr>
          <a:xfrm>
            <a:off x="5754906" y="1189386"/>
            <a:ext cx="6388395" cy="2297281"/>
          </a:xfrm>
          <a:prstGeom prst="rect">
            <a:avLst/>
          </a:prstGeom>
        </p:spPr>
      </p:pic>
    </p:spTree>
    <p:extLst>
      <p:ext uri="{BB962C8B-B14F-4D97-AF65-F5344CB8AC3E}">
        <p14:creationId xmlns:p14="http://schemas.microsoft.com/office/powerpoint/2010/main" val="340765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939"/>
            <a:ext cx="10515600" cy="1192507"/>
          </a:xfrm>
        </p:spPr>
        <p:txBody>
          <a:bodyPr>
            <a:normAutofit fontScale="90000"/>
          </a:bodyPr>
          <a:lstStyle/>
          <a:p>
            <a:pPr algn="ctr"/>
            <a:r>
              <a:rPr lang="en-US" dirty="0"/>
              <a:t>Computational Intelligence in Forecasting Time Series Competitions</a:t>
            </a:r>
          </a:p>
        </p:txBody>
      </p:sp>
      <p:sp>
        <p:nvSpPr>
          <p:cNvPr id="3" name="Content Placeholder 2"/>
          <p:cNvSpPr>
            <a:spLocks noGrp="1"/>
          </p:cNvSpPr>
          <p:nvPr>
            <p:ph idx="1"/>
          </p:nvPr>
        </p:nvSpPr>
        <p:spPr>
          <a:xfrm>
            <a:off x="838199" y="1721594"/>
            <a:ext cx="10752609" cy="4666594"/>
          </a:xfrm>
        </p:spPr>
        <p:txBody>
          <a:bodyPr>
            <a:normAutofit/>
          </a:bodyPr>
          <a:lstStyle/>
          <a:p>
            <a:r>
              <a:rPr lang="en-US" dirty="0"/>
              <a:t>Its second edition, first one in 2015. Its goal: to attract researches from Computational Intelligence disciplines (and especially Fuzzy Logic, the research specialty of the organizers </a:t>
            </a:r>
            <a:r>
              <a:rPr lang="en-US" dirty="0">
                <a:sym typeface="Wingdings" panose="05000000000000000000" pitchFamily="2" charset="2"/>
              </a:rPr>
              <a:t>) into forecasting</a:t>
            </a:r>
          </a:p>
          <a:p>
            <a:r>
              <a:rPr lang="en-US" dirty="0">
                <a:sym typeface="Wingdings" panose="05000000000000000000" pitchFamily="2" charset="2"/>
              </a:rPr>
              <a:t>One of the two regularly occurring time series competitions, the other one is Global Energy Forecasting competition (every two years).</a:t>
            </a:r>
          </a:p>
          <a:p>
            <a:r>
              <a:rPr lang="en-US" dirty="0">
                <a:sym typeface="Wingdings" panose="05000000000000000000" pitchFamily="2" charset="2"/>
              </a:rPr>
              <a:t>This kind of scientific competitions has become more popular; the recent IEEE World Congress of Computational Intelligence hosted 9 other competitions, e.g. </a:t>
            </a:r>
            <a:r>
              <a:rPr lang="en-US" dirty="0" err="1">
                <a:sym typeface="Wingdings" panose="05000000000000000000" pitchFamily="2" charset="2"/>
              </a:rPr>
              <a:t>Multiobjective</a:t>
            </a:r>
            <a:r>
              <a:rPr lang="en-US" dirty="0">
                <a:sym typeface="Wingdings" panose="05000000000000000000" pitchFamily="2" charset="2"/>
              </a:rPr>
              <a:t> Optimization Competition. MSR won a high-profile ImageNet competition last year.</a:t>
            </a:r>
          </a:p>
          <a:p>
            <a:r>
              <a:rPr lang="en-US" dirty="0">
                <a:sym typeface="Wingdings" panose="05000000000000000000" pitchFamily="2" charset="2"/>
              </a:rPr>
              <a:t>The CIF motto: “If it works only in your paper, it does not work!"</a:t>
            </a:r>
          </a:p>
          <a:p>
            <a:endParaRPr lang="en-US" dirty="0"/>
          </a:p>
        </p:txBody>
      </p:sp>
    </p:spTree>
    <p:extLst>
      <p:ext uri="{BB962C8B-B14F-4D97-AF65-F5344CB8AC3E}">
        <p14:creationId xmlns:p14="http://schemas.microsoft.com/office/powerpoint/2010/main" val="24491427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078" y="62908"/>
            <a:ext cx="10515600" cy="994851"/>
          </a:xfrm>
        </p:spPr>
        <p:txBody>
          <a:bodyPr/>
          <a:lstStyle/>
          <a:p>
            <a:pPr algn="ctr"/>
            <a:r>
              <a:rPr lang="en-US" dirty="0"/>
              <a:t>Validation Postprocessing in R</a:t>
            </a:r>
          </a:p>
        </p:txBody>
      </p:sp>
      <p:pic>
        <p:nvPicPr>
          <p:cNvPr id="5" name="Picture 4"/>
          <p:cNvPicPr>
            <a:picLocks noChangeAspect="1"/>
          </p:cNvPicPr>
          <p:nvPr/>
        </p:nvPicPr>
        <p:blipFill>
          <a:blip r:embed="rId2"/>
          <a:stretch>
            <a:fillRect/>
          </a:stretch>
        </p:blipFill>
        <p:spPr>
          <a:xfrm>
            <a:off x="299438" y="876455"/>
            <a:ext cx="8255991" cy="5474370"/>
          </a:xfrm>
          <a:prstGeom prst="rect">
            <a:avLst/>
          </a:prstGeom>
        </p:spPr>
      </p:pic>
      <p:pic>
        <p:nvPicPr>
          <p:cNvPr id="7" name="Picture 6"/>
          <p:cNvPicPr>
            <a:picLocks noChangeAspect="1"/>
          </p:cNvPicPr>
          <p:nvPr/>
        </p:nvPicPr>
        <p:blipFill>
          <a:blip r:embed="rId3"/>
          <a:stretch>
            <a:fillRect/>
          </a:stretch>
        </p:blipFill>
        <p:spPr>
          <a:xfrm>
            <a:off x="8210116" y="973506"/>
            <a:ext cx="3937922" cy="3064602"/>
          </a:xfrm>
          <a:prstGeom prst="rect">
            <a:avLst/>
          </a:prstGeom>
        </p:spPr>
      </p:pic>
    </p:spTree>
    <p:extLst>
      <p:ext uri="{BB962C8B-B14F-4D97-AF65-F5344CB8AC3E}">
        <p14:creationId xmlns:p14="http://schemas.microsoft.com/office/powerpoint/2010/main" val="37871831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404"/>
            <a:ext cx="10515600" cy="1025847"/>
          </a:xfrm>
        </p:spPr>
        <p:txBody>
          <a:bodyPr/>
          <a:lstStyle/>
          <a:p>
            <a:pPr algn="ctr"/>
            <a:r>
              <a:rPr lang="en-US" dirty="0"/>
              <a:t>Forecasting</a:t>
            </a:r>
          </a:p>
        </p:txBody>
      </p:sp>
      <p:sp>
        <p:nvSpPr>
          <p:cNvPr id="3" name="Content Placeholder 2"/>
          <p:cNvSpPr>
            <a:spLocks noGrp="1"/>
          </p:cNvSpPr>
          <p:nvPr>
            <p:ph idx="1"/>
          </p:nvPr>
        </p:nvSpPr>
        <p:spPr>
          <a:xfrm>
            <a:off x="838200" y="1135250"/>
            <a:ext cx="10515600" cy="5424407"/>
          </a:xfrm>
        </p:spPr>
        <p:txBody>
          <a:bodyPr>
            <a:normAutofit fontScale="92500" lnSpcReduction="10000"/>
          </a:bodyPr>
          <a:lstStyle/>
          <a:p>
            <a:r>
              <a:rPr lang="en-US" dirty="0"/>
              <a:t>Finally, we train on the validation set  running the training with the optimal parameters</a:t>
            </a:r>
          </a:p>
          <a:p>
            <a:r>
              <a:rPr lang="en-US" dirty="0"/>
              <a:t>The create a new “test” file that contains all the data as inputs. We run the CNTK’s </a:t>
            </a:r>
            <a:r>
              <a:rPr lang="en-US" i="1" dirty="0"/>
              <a:t>write </a:t>
            </a:r>
            <a:r>
              <a:rPr lang="en-US" dirty="0"/>
              <a:t>command on it.</a:t>
            </a:r>
          </a:p>
          <a:p>
            <a:endParaRPr lang="en-US" i="1" dirty="0"/>
          </a:p>
          <a:p>
            <a:endParaRPr lang="en-US" i="1" dirty="0"/>
          </a:p>
          <a:p>
            <a:endParaRPr lang="en-US" i="1" dirty="0"/>
          </a:p>
          <a:p>
            <a:endParaRPr lang="en-US" i="1" dirty="0"/>
          </a:p>
          <a:p>
            <a:endParaRPr lang="en-US" i="1" dirty="0"/>
          </a:p>
          <a:p>
            <a:r>
              <a:rPr lang="en-US" dirty="0"/>
              <a:t>We run </a:t>
            </a:r>
            <a:r>
              <a:rPr lang="en-US" dirty="0" err="1"/>
              <a:t>postprocessing</a:t>
            </a:r>
            <a:r>
              <a:rPr lang="en-US" dirty="0"/>
              <a:t> similar as before and “unwind” the forecast. Done*</a:t>
            </a:r>
            <a:endParaRPr lang="en-US" dirty="0">
              <a:sym typeface="Wingdings" panose="05000000000000000000" pitchFamily="2" charset="2"/>
            </a:endParaRPr>
          </a:p>
          <a:p>
            <a:pPr marL="0" indent="0">
              <a:buNone/>
            </a:pPr>
            <a:r>
              <a:rPr lang="en-US" sz="2400" dirty="0">
                <a:sym typeface="Wingdings" panose="05000000000000000000" pitchFamily="2" charset="2"/>
              </a:rPr>
              <a:t>*Actually it is more work to do because the data has a small number of very short time series of max horizon=6, and dealing with them doubles the work. Then you have to carefully merge the results </a:t>
            </a:r>
            <a:endParaRPr lang="en-US" sz="2400" dirty="0"/>
          </a:p>
        </p:txBody>
      </p:sp>
      <p:pic>
        <p:nvPicPr>
          <p:cNvPr id="4" name="Picture 3"/>
          <p:cNvPicPr>
            <a:picLocks noChangeAspect="1"/>
          </p:cNvPicPr>
          <p:nvPr/>
        </p:nvPicPr>
        <p:blipFill>
          <a:blip r:embed="rId2"/>
          <a:stretch>
            <a:fillRect/>
          </a:stretch>
        </p:blipFill>
        <p:spPr>
          <a:xfrm>
            <a:off x="6274737" y="2285325"/>
            <a:ext cx="4576144" cy="2564547"/>
          </a:xfrm>
          <a:prstGeom prst="rect">
            <a:avLst/>
          </a:prstGeom>
        </p:spPr>
      </p:pic>
    </p:spTree>
    <p:extLst>
      <p:ext uri="{BB962C8B-B14F-4D97-AF65-F5344CB8AC3E}">
        <p14:creationId xmlns:p14="http://schemas.microsoft.com/office/powerpoint/2010/main" val="2225123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939"/>
            <a:ext cx="10515600" cy="915035"/>
          </a:xfrm>
        </p:spPr>
        <p:txBody>
          <a:bodyPr/>
          <a:lstStyle/>
          <a:p>
            <a:pPr algn="ctr"/>
            <a:r>
              <a:rPr lang="en-US" dirty="0"/>
              <a:t>And all what I got for this is:*</a:t>
            </a:r>
          </a:p>
        </p:txBody>
      </p:sp>
      <p:pic>
        <p:nvPicPr>
          <p:cNvPr id="4" name="Content Placeholder 3"/>
          <p:cNvPicPr>
            <a:picLocks noGrp="1" noChangeAspect="1"/>
          </p:cNvPicPr>
          <p:nvPr>
            <p:ph idx="1"/>
          </p:nvPr>
        </p:nvPicPr>
        <p:blipFill>
          <a:blip r:embed="rId2"/>
          <a:stretch>
            <a:fillRect/>
          </a:stretch>
        </p:blipFill>
        <p:spPr>
          <a:xfrm>
            <a:off x="2807720" y="1244109"/>
            <a:ext cx="6670633" cy="4699491"/>
          </a:xfrm>
          <a:prstGeom prst="rect">
            <a:avLst/>
          </a:prstGeom>
        </p:spPr>
      </p:pic>
      <p:sp>
        <p:nvSpPr>
          <p:cNvPr id="3" name="TextBox 2"/>
          <p:cNvSpPr txBox="1"/>
          <p:nvPr/>
        </p:nvSpPr>
        <p:spPr>
          <a:xfrm>
            <a:off x="1289138" y="6325644"/>
            <a:ext cx="9413309" cy="369332"/>
          </a:xfrm>
          <a:prstGeom prst="rect">
            <a:avLst/>
          </a:prstGeom>
          <a:noFill/>
        </p:spPr>
        <p:txBody>
          <a:bodyPr wrap="square" rtlCol="0">
            <a:spAutoFit/>
          </a:bodyPr>
          <a:lstStyle/>
          <a:p>
            <a:r>
              <a:rPr lang="en-US" dirty="0"/>
              <a:t>*And free beer at a pub near Vancouver Convention Center where WCCI was hosted in July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325146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939"/>
            <a:ext cx="10515600" cy="915035"/>
          </a:xfrm>
        </p:spPr>
        <p:txBody>
          <a:bodyPr/>
          <a:lstStyle/>
          <a:p>
            <a:pPr algn="ctr"/>
            <a:r>
              <a:rPr lang="en-US" dirty="0"/>
              <a:t>Questions?</a:t>
            </a:r>
          </a:p>
        </p:txBody>
      </p:sp>
    </p:spTree>
    <p:extLst>
      <p:ext uri="{BB962C8B-B14F-4D97-AF65-F5344CB8AC3E}">
        <p14:creationId xmlns:p14="http://schemas.microsoft.com/office/powerpoint/2010/main" val="33436614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138" y="163327"/>
            <a:ext cx="10515600" cy="1009628"/>
          </a:xfrm>
        </p:spPr>
        <p:txBody>
          <a:bodyPr/>
          <a:lstStyle/>
          <a:p>
            <a:pPr algn="ctr"/>
            <a:r>
              <a:rPr lang="en-US" dirty="0"/>
              <a:t>Local and Piecewise Trend (LPT)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172954"/>
                <a:ext cx="10515600" cy="5215233"/>
              </a:xfrm>
            </p:spPr>
            <p:txBody>
              <a:bodyPr>
                <a:normAutofit fontScale="77500" lnSpcReduction="20000"/>
              </a:bodyPr>
              <a:lstStyle/>
              <a:p>
                <a:r>
                  <a:rPr lang="en-US" dirty="0"/>
                  <a:t>A version of my LGT algorithm that generalizes some Exponential Smoothing models. </a:t>
                </a:r>
              </a:p>
              <a:p>
                <a:r>
                  <a:rPr lang="en-US" dirty="0"/>
                  <a:t>It uses Student-t distribution for errors</a:t>
                </a:r>
              </a:p>
              <a:p>
                <a:r>
                  <a:rPr lang="en-US" dirty="0"/>
                  <a:t>Global (or piecewise) nonlinear trend and local linear trend; the formula for the expected value: </a:t>
                </a:r>
              </a:p>
              <a:p>
                <a:pPr marL="457200" lvl="1" indent="0">
                  <a:buNone/>
                </a:pPr>
                <a:r>
                  <a:rPr lang="en-US" dirty="0"/>
                  <a:t>	µ</a:t>
                </a:r>
                <a:r>
                  <a:rPr lang="en-US" baseline="-25000" dirty="0"/>
                  <a:t>t</a:t>
                </a:r>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𝑡</m:t>
                        </m:r>
                        <m:r>
                          <a:rPr lang="en-US" i="1">
                            <a:latin typeface="Cambria Math" panose="02040503050406030204" pitchFamily="18" charset="0"/>
                          </a:rPr>
                          <m:t>−1</m:t>
                        </m:r>
                      </m:sub>
                    </m:sSub>
                    <m:r>
                      <a:rPr lang="en-US">
                        <a:latin typeface="Cambria Math" panose="02040503050406030204" pitchFamily="18" charset="0"/>
                      </a:rPr>
                      <m:t>+</m:t>
                    </m:r>
                    <m:r>
                      <m:rPr>
                        <m:sty m:val="p"/>
                      </m:rPr>
                      <a:rPr lang="en-US">
                        <a:latin typeface="Cambria Math" panose="02040503050406030204" pitchFamily="18" charset="0"/>
                      </a:rPr>
                      <m:t>γ</m:t>
                    </m:r>
                    <m:r>
                      <a:rPr lang="en-US"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𝑡</m:t>
                            </m:r>
                            <m:r>
                              <a:rPr lang="en-US" i="1">
                                <a:latin typeface="Cambria Math" panose="02040503050406030204" pitchFamily="18" charset="0"/>
                              </a:rPr>
                              <m:t>−1</m:t>
                            </m:r>
                          </m:sub>
                        </m:sSub>
                      </m:e>
                      <m:sup>
                        <m:r>
                          <a:rPr lang="en-US" i="1">
                            <a:latin typeface="Cambria Math" panose="02040503050406030204" pitchFamily="18" charset="0"/>
                          </a:rPr>
                          <m:t>𝑝</m:t>
                        </m:r>
                      </m:sup>
                    </m:sSup>
                    <m:r>
                      <a:rPr lang="en-US">
                        <a:latin typeface="Cambria Math" panose="02040503050406030204" pitchFamily="18" charset="0"/>
                      </a:rPr>
                      <m:t>+</m:t>
                    </m:r>
                    <m:r>
                      <m:rPr>
                        <m:sty m:val="p"/>
                      </m:rPr>
                      <a:rPr lang="en-US">
                        <a:latin typeface="Cambria Math" panose="02040503050406030204" pitchFamily="18" charset="0"/>
                      </a:rPr>
                      <m:t>λ</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𝑡</m:t>
                        </m:r>
                        <m:r>
                          <a:rPr lang="en-US" i="1">
                            <a:latin typeface="Cambria Math" panose="02040503050406030204" pitchFamily="18" charset="0"/>
                          </a:rPr>
                          <m:t>−1</m:t>
                        </m:r>
                      </m:sub>
                    </m:sSub>
                  </m:oMath>
                </a14:m>
                <a:endParaRPr lang="en-US" dirty="0"/>
              </a:p>
              <a:p>
                <a:pPr marL="457200" lvl="1" indent="0">
                  <a:buNone/>
                </a:pPr>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𝑡</m:t>
                        </m:r>
                        <m:r>
                          <a:rPr lang="en-US" i="1">
                            <a:latin typeface="Cambria Math" panose="02040503050406030204" pitchFamily="18" charset="0"/>
                          </a:rPr>
                          <m:t>−1</m:t>
                        </m:r>
                      </m:sub>
                    </m:sSub>
                  </m:oMath>
                </a14:m>
                <a:r>
                  <a:rPr lang="en-US" dirty="0"/>
                  <a:t> is previous level; </a:t>
                </a:r>
                <a14:m>
                  <m:oMath xmlns:m="http://schemas.openxmlformats.org/officeDocument/2006/math">
                    <m:r>
                      <m:rPr>
                        <m:sty m:val="p"/>
                      </m:rPr>
                      <a:rPr lang="en-US">
                        <a:latin typeface="Cambria Math" panose="02040503050406030204" pitchFamily="18" charset="0"/>
                      </a:rPr>
                      <m:t>γ</m:t>
                    </m:r>
                  </m:oMath>
                </a14:m>
                <a:r>
                  <a:rPr lang="en-US" i="1" dirty="0">
                    <a:latin typeface="Cambria Math" panose="02040503050406030204" pitchFamily="18" charset="0"/>
                  </a:rPr>
                  <a:t> </a:t>
                </a:r>
                <a:r>
                  <a:rPr lang="en-US" dirty="0"/>
                  <a:t>is the (piecewise) global trend coefficient;</a:t>
                </a:r>
                <a:endParaRPr lang="en-US" i="1" dirty="0">
                  <a:latin typeface="Cambria Math" panose="02040503050406030204" pitchFamily="18" charset="0"/>
                </a:endParaRPr>
              </a:p>
              <a:p>
                <a:pPr marL="457200" lvl="1" indent="0">
                  <a:buNone/>
                </a:pPr>
                <a:r>
                  <a:rPr lang="en-US" dirty="0"/>
                  <a:t>	</a:t>
                </a:r>
                <a14:m>
                  <m:oMath xmlns:m="http://schemas.openxmlformats.org/officeDocument/2006/math">
                    <m:r>
                      <a:rPr lang="en-US" i="1">
                        <a:latin typeface="Cambria Math" panose="02040503050406030204" pitchFamily="18" charset="0"/>
                      </a:rPr>
                      <m:t>𝑝</m:t>
                    </m:r>
                  </m:oMath>
                </a14:m>
                <a:r>
                  <a:rPr lang="en-US" dirty="0"/>
                  <a:t>, </a:t>
                </a:r>
                <a14:m>
                  <m:oMath xmlns:m="http://schemas.openxmlformats.org/officeDocument/2006/math">
                    <m:r>
                      <m:rPr>
                        <m:sty m:val="p"/>
                      </m:rPr>
                      <a:rPr lang="en-US">
                        <a:latin typeface="Cambria Math" panose="02040503050406030204" pitchFamily="18" charset="0"/>
                      </a:rPr>
                      <m:t>λ</m:t>
                    </m:r>
                  </m:oMath>
                </a14:m>
                <a:r>
                  <a:rPr lang="en-US" dirty="0"/>
                  <a: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t> &lt;0,1&gt;;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𝑡</m:t>
                        </m:r>
                        <m:r>
                          <a:rPr lang="en-US" i="1">
                            <a:latin typeface="Cambria Math" panose="02040503050406030204" pitchFamily="18" charset="0"/>
                          </a:rPr>
                          <m:t>−1</m:t>
                        </m:r>
                      </m:sub>
                    </m:sSub>
                  </m:oMath>
                </a14:m>
                <a:r>
                  <a:rPr lang="en-US" dirty="0"/>
                  <a:t> is previous local trend</a:t>
                </a:r>
              </a:p>
              <a:p>
                <a:r>
                  <a:rPr lang="en-US" dirty="0"/>
                  <a:t>The error distribution scale function:</a:t>
                </a:r>
              </a:p>
              <a:p>
                <a:pPr marL="457200" lvl="1" indent="0">
                  <a:buNone/>
                </a:pPr>
                <a14:m>
                  <m:oMathPara xmlns:m="http://schemas.openxmlformats.org/officeDocument/2006/math">
                    <m:oMathParaPr>
                      <m:jc m:val="left"/>
                    </m:oMathParaPr>
                    <m:oMath xmlns:m="http://schemas.openxmlformats.org/officeDocument/2006/math">
                      <m:r>
                        <m:rPr>
                          <m:sty m:val="p"/>
                        </m:rPr>
                        <a:rPr lang="en-US">
                          <a:latin typeface="Cambria Math" panose="02040503050406030204" pitchFamily="18" charset="0"/>
                        </a:rPr>
                        <m:t>σ</m:t>
                      </m:r>
                      <m:r>
                        <a:rPr lang="en-US"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𝑡</m:t>
                              </m:r>
                              <m:r>
                                <a:rPr lang="en-US" i="1">
                                  <a:latin typeface="Cambria Math" panose="02040503050406030204" pitchFamily="18" charset="0"/>
                                </a:rPr>
                                <m:t>−1</m:t>
                              </m:r>
                            </m:sub>
                          </m:sSub>
                        </m:e>
                        <m:sup>
                          <m:r>
                            <a:rPr lang="en-US" i="1">
                              <a:latin typeface="Cambria Math" panose="02040503050406030204" pitchFamily="18" charset="0"/>
                            </a:rPr>
                            <m:t>𝜏</m:t>
                          </m:r>
                        </m:sup>
                      </m:sSup>
                      <m:r>
                        <a:rPr lang="en-US" i="1">
                          <a:latin typeface="Cambria Math" panose="02040503050406030204" pitchFamily="18" charset="0"/>
                        </a:rPr>
                        <m:t>+</m:t>
                      </m:r>
                      <m:r>
                        <a:rPr lang="en-US" i="1">
                          <a:latin typeface="Cambria Math" panose="02040503050406030204" pitchFamily="18" charset="0"/>
                        </a:rPr>
                        <m:t>𝜍</m:t>
                      </m:r>
                    </m:oMath>
                  </m:oMathPara>
                </a14:m>
                <a:endParaRPr lang="en-US" dirty="0"/>
              </a:p>
              <a:p>
                <a:pPr marL="457200" lvl="1" indent="0">
                  <a:buNone/>
                </a:pPr>
                <a:r>
                  <a:rPr lang="en-US" dirty="0"/>
                  <a:t>where </a:t>
                </a:r>
                <a14:m>
                  <m:oMath xmlns:m="http://schemas.openxmlformats.org/officeDocument/2006/math">
                    <m:r>
                      <m:rPr>
                        <m:sty m:val="p"/>
                      </m:rPr>
                      <a:rPr lang="en-US">
                        <a:latin typeface="Cambria Math" panose="02040503050406030204" pitchFamily="18" charset="0"/>
                      </a:rPr>
                      <m:t>σ</m:t>
                    </m:r>
                  </m:oMath>
                </a14:m>
                <a:r>
                  <a:rPr lang="en-US" dirty="0"/>
                  <a:t>, </a:t>
                </a:r>
                <a14:m>
                  <m:oMath xmlns:m="http://schemas.openxmlformats.org/officeDocument/2006/math">
                    <m:r>
                      <a:rPr lang="en-US" i="1">
                        <a:latin typeface="Cambria Math" panose="02040503050406030204" pitchFamily="18" charset="0"/>
                      </a:rPr>
                      <m:t>𝜍</m:t>
                    </m:r>
                  </m:oMath>
                </a14:m>
                <a:r>
                  <a:rPr lang="en-US" dirty="0"/>
                  <a:t> are positive, and </a:t>
                </a:r>
                <a14:m>
                  <m:oMath xmlns:m="http://schemas.openxmlformats.org/officeDocument/2006/math">
                    <m:r>
                      <a:rPr lang="en-US" i="1">
                        <a:latin typeface="Cambria Math" panose="02040503050406030204" pitchFamily="18" charset="0"/>
                      </a:rPr>
                      <m:t>𝜏</m:t>
                    </m:r>
                    <m:r>
                      <a:rPr lang="en-US" i="1" dirty="0">
                        <a:latin typeface="Cambria Math" panose="02040503050406030204" pitchFamily="18" charset="0"/>
                        <a:ea typeface="Cambria Math" panose="02040503050406030204" pitchFamily="18" charset="0"/>
                      </a:rPr>
                      <m:t>∈</m:t>
                    </m:r>
                  </m:oMath>
                </a14:m>
                <a:r>
                  <a:rPr lang="en-US" dirty="0"/>
                  <a:t> &lt;0,1&gt;</a:t>
                </a:r>
              </a:p>
              <a:p>
                <a:r>
                  <a:rPr lang="en-US" dirty="0"/>
                  <a:t>All parameters are fitted by MCMC (Stan)</a:t>
                </a:r>
              </a:p>
              <a:p>
                <a:r>
                  <a:rPr lang="en-US" dirty="0"/>
                  <a:t>Best known results on M3 time series competition data set (3003 series)</a:t>
                </a:r>
              </a:p>
              <a:p>
                <a:r>
                  <a:rPr lang="en-US" dirty="0"/>
                  <a:t>You can find my related talk on the MS ML Community website, or directly at </a:t>
                </a:r>
                <a:r>
                  <a:rPr lang="en-US" dirty="0">
                    <a:effectLst/>
                    <a:hlinkClick r:id="rId2"/>
                  </a:rPr>
                  <a:t>http://ideastream/ideastream/fullvideo.aspx?id=37262</a:t>
                </a:r>
                <a:endParaRPr lang="en-US" dirty="0"/>
              </a:p>
              <a:p>
                <a:r>
                  <a:rPr lang="en-US" dirty="0"/>
                  <a:t>The LGT method is described in detail in </a:t>
                </a:r>
                <a:r>
                  <a:rPr lang="en-US" dirty="0">
                    <a:hlinkClick r:id="rId3"/>
                  </a:rPr>
                  <a:t>http://msanalytics/mp/Research/MSJAR_Volume_5.pdf</a:t>
                </a:r>
                <a:r>
                  <a:rPr lang="en-US" dirty="0"/>
                  <a: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172954"/>
                <a:ext cx="10515600" cy="5215233"/>
              </a:xfrm>
              <a:blipFill>
                <a:blip r:embed="rId4"/>
                <a:stretch>
                  <a:fillRect l="-696" t="-2336" r="-1101"/>
                </a:stretch>
              </a:blipFill>
            </p:spPr>
            <p:txBody>
              <a:bodyPr/>
              <a:lstStyle/>
              <a:p>
                <a:r>
                  <a:rPr lang="en-US">
                    <a:noFill/>
                  </a:rPr>
                  <a:t> </a:t>
                </a:r>
              </a:p>
            </p:txBody>
          </p:sp>
        </mc:Fallback>
      </mc:AlternateContent>
    </p:spTree>
    <p:extLst>
      <p:ext uri="{BB962C8B-B14F-4D97-AF65-F5344CB8AC3E}">
        <p14:creationId xmlns:p14="http://schemas.microsoft.com/office/powerpoint/2010/main" val="18946797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734"/>
            <a:ext cx="10515600" cy="990710"/>
          </a:xfrm>
        </p:spPr>
        <p:txBody>
          <a:bodyPr/>
          <a:lstStyle/>
          <a:p>
            <a:pPr algn="ctr"/>
            <a:r>
              <a:rPr lang="en-US" dirty="0"/>
              <a:t>Further Work – Data Augmentation</a:t>
            </a:r>
          </a:p>
        </p:txBody>
      </p:sp>
      <p:sp>
        <p:nvSpPr>
          <p:cNvPr id="3" name="Content Placeholder 2"/>
          <p:cNvSpPr>
            <a:spLocks noGrp="1"/>
          </p:cNvSpPr>
          <p:nvPr>
            <p:ph idx="1"/>
          </p:nvPr>
        </p:nvSpPr>
        <p:spPr>
          <a:xfrm>
            <a:off x="557036" y="1059444"/>
            <a:ext cx="11002241" cy="5735495"/>
          </a:xfrm>
        </p:spPr>
        <p:txBody>
          <a:bodyPr>
            <a:normAutofit lnSpcReduction="10000"/>
          </a:bodyPr>
          <a:lstStyle/>
          <a:p>
            <a:r>
              <a:rPr lang="en-US" dirty="0"/>
              <a:t>NN models tend to have a lot of parameters (weights). To train them, a large data set is required, but often is not available.</a:t>
            </a:r>
          </a:p>
          <a:p>
            <a:r>
              <a:rPr lang="en-US" dirty="0"/>
              <a:t>In the image recognition area, researchers created methods of “multiplying” the data set size automatically, by rotating a bit the image, changing brightness, adding noise, etc. Similar idea could be applied to time series - after all in statistical view, a time series is considered a random realization of some underlying data generation process. </a:t>
            </a:r>
          </a:p>
          <a:p>
            <a:r>
              <a:rPr lang="en-US" dirty="0"/>
              <a:t>One way to do this would be to use residuals from a statistical time series algorithm to generate new time series. For Bayesian models fitted with Markov Chain Monte Carlo another approach is obvious: we can sub-sample parameters, residuals, forecasts, etc. </a:t>
            </a:r>
          </a:p>
          <a:p>
            <a:r>
              <a:rPr lang="en-US" dirty="0"/>
              <a:t>In the recent International Symposium on Forecasting, I and </a:t>
            </a:r>
            <a:r>
              <a:rPr lang="en-US" dirty="0" err="1"/>
              <a:t>Karthik</a:t>
            </a:r>
            <a:r>
              <a:rPr lang="en-US" dirty="0"/>
              <a:t> </a:t>
            </a:r>
            <a:r>
              <a:rPr lang="en-US" dirty="0" err="1"/>
              <a:t>Kuber</a:t>
            </a:r>
            <a:r>
              <a:rPr lang="en-US" dirty="0"/>
              <a:t>, presented a paper on these ideas; more research into it could be very fruitful. </a:t>
            </a:r>
          </a:p>
          <a:p>
            <a:endParaRPr lang="en-US" dirty="0"/>
          </a:p>
          <a:p>
            <a:endParaRPr lang="en-US" dirty="0"/>
          </a:p>
          <a:p>
            <a:endParaRPr lang="en-US" dirty="0"/>
          </a:p>
        </p:txBody>
      </p:sp>
    </p:spTree>
    <p:extLst>
      <p:ext uri="{BB962C8B-B14F-4D97-AF65-F5344CB8AC3E}">
        <p14:creationId xmlns:p14="http://schemas.microsoft.com/office/powerpoint/2010/main" val="3457582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939"/>
            <a:ext cx="10515600" cy="915035"/>
          </a:xfrm>
        </p:spPr>
        <p:txBody>
          <a:bodyPr>
            <a:normAutofit/>
          </a:bodyPr>
          <a:lstStyle/>
          <a:p>
            <a:pPr algn="ctr"/>
            <a:r>
              <a:rPr lang="en-US" dirty="0"/>
              <a:t>Methods Allowed</a:t>
            </a:r>
          </a:p>
        </p:txBody>
      </p:sp>
      <p:sp>
        <p:nvSpPr>
          <p:cNvPr id="3" name="Content Placeholder 2"/>
          <p:cNvSpPr>
            <a:spLocks noGrp="1"/>
          </p:cNvSpPr>
          <p:nvPr>
            <p:ph idx="1"/>
          </p:nvPr>
        </p:nvSpPr>
        <p:spPr>
          <a:xfrm>
            <a:off x="838199" y="1324303"/>
            <a:ext cx="10752609" cy="4887311"/>
          </a:xfrm>
        </p:spPr>
        <p:txBody>
          <a:bodyPr>
            <a:normAutofit/>
          </a:bodyPr>
          <a:lstStyle/>
          <a:p>
            <a:r>
              <a:rPr lang="en-US" dirty="0"/>
              <a:t>From </a:t>
            </a:r>
            <a:r>
              <a:rPr lang="en-US" dirty="0">
                <a:sym typeface="Wingdings" panose="05000000000000000000" pitchFamily="2" charset="2"/>
                <a:hlinkClick r:id="rId2"/>
              </a:rPr>
              <a:t>http://irafm.osu.cz/cif</a:t>
            </a:r>
            <a:r>
              <a:rPr lang="en-US" dirty="0">
                <a:sym typeface="Wingdings" panose="05000000000000000000" pitchFamily="2" charset="2"/>
              </a:rPr>
              <a:t> </a:t>
            </a:r>
            <a:endParaRPr lang="en-US" dirty="0"/>
          </a:p>
          <a:p>
            <a:r>
              <a:rPr lang="en-US" dirty="0"/>
              <a:t>“The prediction competition is open to all methods of computational intelligence, incl. fuzzy method, artificial neural networks, evolutionary algorithms, decision &amp; regression tress, support vector machines, hybrid approaches etc. used in all areas of forecasting, prediction &amp; time series analysis, etc. </a:t>
            </a:r>
          </a:p>
          <a:p>
            <a:r>
              <a:rPr lang="en-US" dirty="0"/>
              <a:t>Ensemble techniques are also allowed, if they employ any CI method.</a:t>
            </a:r>
            <a:endParaRPr lang="en-US" dirty="0">
              <a:sym typeface="Wingdings" panose="05000000000000000000" pitchFamily="2" charset="2"/>
            </a:endParaRPr>
          </a:p>
          <a:p>
            <a:endParaRPr lang="en-US" dirty="0">
              <a:sym typeface="Wingdings" panose="05000000000000000000" pitchFamily="2" charset="2"/>
            </a:endParaRPr>
          </a:p>
          <a:p>
            <a:endParaRPr lang="en-US" dirty="0"/>
          </a:p>
        </p:txBody>
      </p:sp>
    </p:spTree>
    <p:extLst>
      <p:ext uri="{BB962C8B-B14F-4D97-AF65-F5344CB8AC3E}">
        <p14:creationId xmlns:p14="http://schemas.microsoft.com/office/powerpoint/2010/main" val="2083738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939"/>
            <a:ext cx="10515600" cy="864585"/>
          </a:xfrm>
        </p:spPr>
        <p:txBody>
          <a:bodyPr>
            <a:normAutofit/>
          </a:bodyPr>
          <a:lstStyle/>
          <a:p>
            <a:pPr algn="ctr"/>
            <a:r>
              <a:rPr lang="en-US" dirty="0"/>
              <a:t>CIF 2016</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1299079"/>
                <a:ext cx="10752609" cy="5089109"/>
              </a:xfrm>
            </p:spPr>
            <p:txBody>
              <a:bodyPr>
                <a:normAutofit lnSpcReduction="10000"/>
              </a:bodyPr>
              <a:lstStyle/>
              <a:p>
                <a:r>
                  <a:rPr lang="en-US" dirty="0">
                    <a:sym typeface="Wingdings" panose="05000000000000000000" pitchFamily="2" charset="2"/>
                  </a:rPr>
                  <a:t>72 monthly time series, up to 108 points</a:t>
                </a:r>
              </a:p>
              <a:p>
                <a:pPr lvl="1"/>
                <a:r>
                  <a:rPr lang="en-US" dirty="0"/>
                  <a:t>24 - bank risk analysis indicators </a:t>
                </a:r>
              </a:p>
              <a:p>
                <a:pPr lvl="1"/>
                <a:r>
                  <a:rPr lang="en-US" dirty="0"/>
                  <a:t>48 -generated </a:t>
                </a:r>
              </a:p>
              <a:p>
                <a:r>
                  <a:rPr lang="en-US" dirty="0">
                    <a:sym typeface="Wingdings" panose="05000000000000000000" pitchFamily="2" charset="2"/>
                  </a:rPr>
                  <a:t>Error measure </a:t>
                </a:r>
                <a14:m>
                  <m:oMath xmlns:m="http://schemas.openxmlformats.org/officeDocument/2006/math">
                    <m:r>
                      <a:rPr lang="en-US" i="1">
                        <a:latin typeface="Cambria Math" panose="02040503050406030204" pitchFamily="18" charset="0"/>
                      </a:rPr>
                      <m:t>𝑠𝑀𝐴𝑃𝐸</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200</m:t>
                        </m:r>
                      </m:num>
                      <m:den>
                        <m:r>
                          <a:rPr lang="en-US" i="1">
                            <a:latin typeface="Cambria Math" panose="02040503050406030204" pitchFamily="18" charset="0"/>
                          </a:rPr>
                          <m:t>h</m:t>
                        </m:r>
                      </m:den>
                    </m:f>
                    <m:nary>
                      <m:naryPr>
                        <m:chr m:val="∑"/>
                        <m:limLoc m:val="subSup"/>
                        <m:ctrlPr>
                          <a:rPr lang="en-US" i="1">
                            <a:latin typeface="Cambria Math" panose="02040503050406030204" pitchFamily="18" charset="0"/>
                          </a:rPr>
                        </m:ctrlPr>
                      </m:naryPr>
                      <m:sub>
                        <m:r>
                          <a:rPr lang="en-US" i="1">
                            <a:latin typeface="Cambria Math" panose="02040503050406030204" pitchFamily="18" charset="0"/>
                          </a:rPr>
                          <m:t>𝑡</m:t>
                        </m:r>
                        <m:r>
                          <a:rPr lang="en-US" i="1">
                            <a:latin typeface="Cambria Math" panose="02040503050406030204" pitchFamily="18" charset="0"/>
                          </a:rPr>
                          <m:t>=1</m:t>
                        </m:r>
                      </m:sub>
                      <m:sup>
                        <m:r>
                          <a:rPr lang="en-US" i="1">
                            <a:latin typeface="Cambria Math" panose="02040503050406030204" pitchFamily="18" charset="0"/>
                          </a:rPr>
                          <m:t>h</m:t>
                        </m:r>
                      </m:sup>
                      <m:e>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sub>
                                    </m:sSub>
                                  </m:e>
                                </m:acc>
                              </m:e>
                            </m:d>
                          </m:num>
                          <m:den>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sub>
                                </m:sSub>
                              </m:e>
                            </m:d>
                            <m:r>
                              <a:rPr lang="en-US" i="1">
                                <a:latin typeface="Cambria Math" panose="02040503050406030204" pitchFamily="18" charset="0"/>
                              </a:rPr>
                              <m:t>+</m:t>
                            </m:r>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sub>
                                    </m:sSub>
                                  </m:e>
                                </m:acc>
                              </m:e>
                            </m:d>
                          </m:den>
                        </m:f>
                      </m:e>
                    </m:nary>
                  </m:oMath>
                </a14:m>
                <a:r>
                  <a:rPr lang="en-US" dirty="0"/>
                  <a:t>. </a:t>
                </a:r>
              </a:p>
              <a:p>
                <a:pPr marL="457200" lvl="1" indent="0">
                  <a:buNone/>
                </a:pPr>
                <a:r>
                  <a:rPr lang="en-US" dirty="0"/>
                  <a:t>summation over forecasting horizons and series.</a:t>
                </a:r>
              </a:p>
              <a:p>
                <a:r>
                  <a:rPr lang="en-US" dirty="0"/>
                  <a:t>Up to 3 submissions (without feedback) allowed</a:t>
                </a:r>
              </a:p>
              <a:p>
                <a:r>
                  <a:rPr lang="en-US" dirty="0"/>
                  <a:t>Four statistical methods: Exponential Smoothing (ETS), ARIMA,</a:t>
                </a:r>
              </a:p>
              <a:p>
                <a:pPr marL="0" indent="0">
                  <a:buNone/>
                </a:pPr>
                <a:r>
                  <a:rPr lang="en-US" dirty="0"/>
                  <a:t>Theta and Random Walk (RW), and two ensembles using simple (AVG)</a:t>
                </a:r>
              </a:p>
              <a:p>
                <a:pPr marL="0" indent="0">
                  <a:buNone/>
                </a:pPr>
                <a:r>
                  <a:rPr lang="en-US" dirty="0"/>
                  <a:t>and the Fuzzy Rule Based Ensemble (FRBE) were used for comparison</a:t>
                </a:r>
              </a:p>
              <a:p>
                <a:r>
                  <a:rPr lang="en-US" dirty="0"/>
                  <a:t>19 submissions (from 16 participants): 8 NN-based, 3 fuzzy, 3 hybrid methods, 2 others (kernel-based, Random Forest)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1299079"/>
                <a:ext cx="10752609" cy="5089109"/>
              </a:xfrm>
              <a:blipFill>
                <a:blip r:embed="rId2"/>
                <a:stretch>
                  <a:fillRect l="-1134" t="-2635"/>
                </a:stretch>
              </a:blipFill>
            </p:spPr>
            <p:txBody>
              <a:bodyPr/>
              <a:lstStyle/>
              <a:p>
                <a:r>
                  <a:rPr lang="en-US">
                    <a:noFill/>
                  </a:rPr>
                  <a:t> </a:t>
                </a:r>
              </a:p>
            </p:txBody>
          </p:sp>
        </mc:Fallback>
      </mc:AlternateContent>
    </p:spTree>
    <p:extLst>
      <p:ext uri="{BB962C8B-B14F-4D97-AF65-F5344CB8AC3E}">
        <p14:creationId xmlns:p14="http://schemas.microsoft.com/office/powerpoint/2010/main" val="353852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44409"/>
            <a:ext cx="10515600" cy="965484"/>
          </a:xfrm>
        </p:spPr>
        <p:txBody>
          <a:bodyPr>
            <a:normAutofit/>
          </a:bodyPr>
          <a:lstStyle/>
          <a:p>
            <a:pPr algn="ctr"/>
            <a:r>
              <a:rPr lang="en-US" dirty="0"/>
              <a:t>CIF 2016 Competition Data</a:t>
            </a:r>
          </a:p>
        </p:txBody>
      </p:sp>
      <p:sp>
        <p:nvSpPr>
          <p:cNvPr id="3" name="Content Placeholder 2"/>
          <p:cNvSpPr>
            <a:spLocks noGrp="1"/>
          </p:cNvSpPr>
          <p:nvPr>
            <p:ph idx="1"/>
          </p:nvPr>
        </p:nvSpPr>
        <p:spPr>
          <a:xfrm>
            <a:off x="838199" y="1311691"/>
            <a:ext cx="10752609" cy="4899923"/>
          </a:xfrm>
        </p:spPr>
        <p:txBody>
          <a:bodyPr>
            <a:normAutofit/>
          </a:bodyPr>
          <a:lstStyle/>
          <a:p>
            <a:r>
              <a:rPr lang="en-US" dirty="0"/>
              <a:t>The generated data was relatively nice, e.g.</a:t>
            </a:r>
          </a:p>
        </p:txBody>
      </p:sp>
      <p:pic>
        <p:nvPicPr>
          <p:cNvPr id="4" name="Picture 3"/>
          <p:cNvPicPr>
            <a:picLocks noChangeAspect="1"/>
          </p:cNvPicPr>
          <p:nvPr/>
        </p:nvPicPr>
        <p:blipFill>
          <a:blip r:embed="rId2"/>
          <a:stretch>
            <a:fillRect/>
          </a:stretch>
        </p:blipFill>
        <p:spPr>
          <a:xfrm>
            <a:off x="838199" y="1700485"/>
            <a:ext cx="6769426" cy="1744022"/>
          </a:xfrm>
          <a:prstGeom prst="rect">
            <a:avLst/>
          </a:prstGeom>
        </p:spPr>
      </p:pic>
      <p:pic>
        <p:nvPicPr>
          <p:cNvPr id="5" name="Picture 4"/>
          <p:cNvPicPr>
            <a:picLocks noChangeAspect="1"/>
          </p:cNvPicPr>
          <p:nvPr/>
        </p:nvPicPr>
        <p:blipFill>
          <a:blip r:embed="rId3"/>
          <a:stretch>
            <a:fillRect/>
          </a:stretch>
        </p:blipFill>
        <p:spPr>
          <a:xfrm>
            <a:off x="838199" y="3340903"/>
            <a:ext cx="6866725" cy="1643494"/>
          </a:xfrm>
          <a:prstGeom prst="rect">
            <a:avLst/>
          </a:prstGeom>
        </p:spPr>
      </p:pic>
      <p:sp>
        <p:nvSpPr>
          <p:cNvPr id="6" name="TextBox 5"/>
          <p:cNvSpPr txBox="1"/>
          <p:nvPr/>
        </p:nvSpPr>
        <p:spPr>
          <a:xfrm>
            <a:off x="3158079" y="6455890"/>
            <a:ext cx="7221938" cy="369332"/>
          </a:xfrm>
          <a:prstGeom prst="rect">
            <a:avLst/>
          </a:prstGeom>
          <a:noFill/>
        </p:spPr>
        <p:txBody>
          <a:bodyPr wrap="square" rtlCol="0">
            <a:spAutoFit/>
          </a:bodyPr>
          <a:lstStyle/>
          <a:p>
            <a:r>
              <a:rPr lang="en-US" dirty="0"/>
              <a:t>Martin </a:t>
            </a:r>
            <a:r>
              <a:rPr lang="en-US" dirty="0" err="1"/>
              <a:t>Štepnicka</a:t>
            </a:r>
            <a:r>
              <a:rPr lang="en-US" dirty="0"/>
              <a:t>, Michal </a:t>
            </a:r>
            <a:r>
              <a:rPr lang="en-US" dirty="0" err="1"/>
              <a:t>Burda</a:t>
            </a:r>
            <a:r>
              <a:rPr lang="en-US" dirty="0"/>
              <a:t> – “CIF 2016” presentation  </a:t>
            </a:r>
          </a:p>
        </p:txBody>
      </p:sp>
      <p:pic>
        <p:nvPicPr>
          <p:cNvPr id="7" name="Picture 6"/>
          <p:cNvPicPr>
            <a:picLocks noChangeAspect="1"/>
          </p:cNvPicPr>
          <p:nvPr/>
        </p:nvPicPr>
        <p:blipFill>
          <a:blip r:embed="rId4"/>
          <a:stretch>
            <a:fillRect/>
          </a:stretch>
        </p:blipFill>
        <p:spPr>
          <a:xfrm>
            <a:off x="838199" y="4808638"/>
            <a:ext cx="6780469" cy="1578736"/>
          </a:xfrm>
          <a:prstGeom prst="rect">
            <a:avLst/>
          </a:prstGeom>
        </p:spPr>
      </p:pic>
    </p:spTree>
    <p:extLst>
      <p:ext uri="{BB962C8B-B14F-4D97-AF65-F5344CB8AC3E}">
        <p14:creationId xmlns:p14="http://schemas.microsoft.com/office/powerpoint/2010/main" val="1551289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939"/>
            <a:ext cx="10515600" cy="1028547"/>
          </a:xfrm>
        </p:spPr>
        <p:txBody>
          <a:bodyPr>
            <a:normAutofit/>
          </a:bodyPr>
          <a:lstStyle/>
          <a:p>
            <a:pPr algn="ctr"/>
            <a:r>
              <a:rPr lang="en-US" dirty="0"/>
              <a:t>CIF 2016 Competition Data</a:t>
            </a:r>
          </a:p>
        </p:txBody>
      </p:sp>
      <p:sp>
        <p:nvSpPr>
          <p:cNvPr id="3" name="Content Placeholder 2"/>
          <p:cNvSpPr>
            <a:spLocks noGrp="1"/>
          </p:cNvSpPr>
          <p:nvPr>
            <p:ph idx="1"/>
          </p:nvPr>
        </p:nvSpPr>
        <p:spPr>
          <a:xfrm>
            <a:off x="838199" y="1399978"/>
            <a:ext cx="10752609" cy="4811636"/>
          </a:xfrm>
        </p:spPr>
        <p:txBody>
          <a:bodyPr>
            <a:normAutofit/>
          </a:bodyPr>
          <a:lstStyle/>
          <a:p>
            <a:r>
              <a:rPr lang="en-US" dirty="0"/>
              <a:t>The real, bank curves, were less nice </a:t>
            </a:r>
            <a:r>
              <a:rPr lang="en-US" dirty="0">
                <a:sym typeface="Wingdings" panose="05000000000000000000" pitchFamily="2" charset="2"/>
              </a:rPr>
              <a:t></a:t>
            </a:r>
            <a:endParaRPr lang="en-US" dirty="0"/>
          </a:p>
        </p:txBody>
      </p:sp>
      <p:pic>
        <p:nvPicPr>
          <p:cNvPr id="7" name="Picture 6"/>
          <p:cNvPicPr>
            <a:picLocks noChangeAspect="1"/>
          </p:cNvPicPr>
          <p:nvPr/>
        </p:nvPicPr>
        <p:blipFill>
          <a:blip r:embed="rId2"/>
          <a:stretch>
            <a:fillRect/>
          </a:stretch>
        </p:blipFill>
        <p:spPr>
          <a:xfrm>
            <a:off x="0" y="1905997"/>
            <a:ext cx="6530666" cy="4565687"/>
          </a:xfrm>
          <a:prstGeom prst="rect">
            <a:avLst/>
          </a:prstGeom>
        </p:spPr>
      </p:pic>
      <p:pic>
        <p:nvPicPr>
          <p:cNvPr id="10" name="Picture 9"/>
          <p:cNvPicPr>
            <a:picLocks noChangeAspect="1"/>
          </p:cNvPicPr>
          <p:nvPr/>
        </p:nvPicPr>
        <p:blipFill>
          <a:blip r:embed="rId3"/>
          <a:stretch>
            <a:fillRect/>
          </a:stretch>
        </p:blipFill>
        <p:spPr>
          <a:xfrm>
            <a:off x="6609748" y="1976882"/>
            <a:ext cx="4915946" cy="3897375"/>
          </a:xfrm>
          <a:prstGeom prst="rect">
            <a:avLst/>
          </a:prstGeom>
        </p:spPr>
      </p:pic>
      <p:sp>
        <p:nvSpPr>
          <p:cNvPr id="11" name="TextBox 10"/>
          <p:cNvSpPr txBox="1"/>
          <p:nvPr/>
        </p:nvSpPr>
        <p:spPr>
          <a:xfrm>
            <a:off x="2705363" y="6543793"/>
            <a:ext cx="7533341" cy="369332"/>
          </a:xfrm>
          <a:prstGeom prst="rect">
            <a:avLst/>
          </a:prstGeom>
          <a:noFill/>
        </p:spPr>
        <p:txBody>
          <a:bodyPr wrap="square" rtlCol="0">
            <a:spAutoFit/>
          </a:bodyPr>
          <a:lstStyle/>
          <a:p>
            <a:r>
              <a:rPr lang="en-US" dirty="0"/>
              <a:t>Martin </a:t>
            </a:r>
            <a:r>
              <a:rPr lang="en-US" dirty="0" err="1"/>
              <a:t>Štepnicka</a:t>
            </a:r>
            <a:r>
              <a:rPr lang="en-US" dirty="0"/>
              <a:t>, Michal </a:t>
            </a:r>
            <a:r>
              <a:rPr lang="en-US" dirty="0" err="1"/>
              <a:t>Burda</a:t>
            </a:r>
            <a:r>
              <a:rPr lang="en-US" dirty="0"/>
              <a:t> – “CIF 2016” presentation  </a:t>
            </a:r>
          </a:p>
        </p:txBody>
      </p:sp>
    </p:spTree>
    <p:extLst>
      <p:ext uri="{BB962C8B-B14F-4D97-AF65-F5344CB8AC3E}">
        <p14:creationId xmlns:p14="http://schemas.microsoft.com/office/powerpoint/2010/main" val="321073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939"/>
            <a:ext cx="10515600" cy="921341"/>
          </a:xfrm>
        </p:spPr>
        <p:txBody>
          <a:bodyPr>
            <a:normAutofit/>
          </a:bodyPr>
          <a:lstStyle/>
          <a:p>
            <a:pPr algn="ctr"/>
            <a:r>
              <a:rPr lang="en-US" dirty="0"/>
              <a:t>CIF Competition 2016 - Results</a:t>
            </a:r>
          </a:p>
        </p:txBody>
      </p:sp>
      <p:pic>
        <p:nvPicPr>
          <p:cNvPr id="4" name="Content Placeholder 3"/>
          <p:cNvPicPr>
            <a:picLocks noGrp="1" noChangeAspect="1"/>
          </p:cNvPicPr>
          <p:nvPr>
            <p:ph idx="1"/>
          </p:nvPr>
        </p:nvPicPr>
        <p:blipFill>
          <a:blip r:embed="rId2"/>
          <a:stretch>
            <a:fillRect/>
          </a:stretch>
        </p:blipFill>
        <p:spPr>
          <a:xfrm>
            <a:off x="6506674" y="1001062"/>
            <a:ext cx="4367645" cy="4539028"/>
          </a:xfrm>
          <a:prstGeom prst="rect">
            <a:avLst/>
          </a:prstGeom>
        </p:spPr>
      </p:pic>
      <p:pic>
        <p:nvPicPr>
          <p:cNvPr id="5" name="Picture 4"/>
          <p:cNvPicPr>
            <a:picLocks noChangeAspect="1"/>
          </p:cNvPicPr>
          <p:nvPr/>
        </p:nvPicPr>
        <p:blipFill>
          <a:blip r:embed="rId3"/>
          <a:stretch>
            <a:fillRect/>
          </a:stretch>
        </p:blipFill>
        <p:spPr>
          <a:xfrm>
            <a:off x="838200" y="1001062"/>
            <a:ext cx="5096005" cy="4472716"/>
          </a:xfrm>
          <a:prstGeom prst="rect">
            <a:avLst/>
          </a:prstGeom>
        </p:spPr>
      </p:pic>
      <p:sp>
        <p:nvSpPr>
          <p:cNvPr id="6" name="TextBox 5"/>
          <p:cNvSpPr txBox="1"/>
          <p:nvPr/>
        </p:nvSpPr>
        <p:spPr>
          <a:xfrm>
            <a:off x="3573123" y="6508084"/>
            <a:ext cx="6799422" cy="369332"/>
          </a:xfrm>
          <a:prstGeom prst="rect">
            <a:avLst/>
          </a:prstGeom>
          <a:noFill/>
        </p:spPr>
        <p:txBody>
          <a:bodyPr wrap="square" rtlCol="0">
            <a:spAutoFit/>
          </a:bodyPr>
          <a:lstStyle/>
          <a:p>
            <a:r>
              <a:rPr lang="en-US" sz="1200" dirty="0"/>
              <a:t>Martin </a:t>
            </a:r>
            <a:r>
              <a:rPr lang="en-US" sz="1200" dirty="0" err="1"/>
              <a:t>Štepnicka</a:t>
            </a:r>
            <a:r>
              <a:rPr lang="en-US" sz="1200" dirty="0"/>
              <a:t>, Michal </a:t>
            </a:r>
            <a:r>
              <a:rPr lang="en-US" sz="1200" dirty="0" err="1"/>
              <a:t>Burda</a:t>
            </a:r>
            <a:r>
              <a:rPr lang="en-US" sz="1200" dirty="0"/>
              <a:t> – “CIF 2016” presentation </a:t>
            </a:r>
            <a:r>
              <a:rPr lang="en-US" dirty="0"/>
              <a:t> </a:t>
            </a:r>
          </a:p>
        </p:txBody>
      </p:sp>
      <p:sp>
        <p:nvSpPr>
          <p:cNvPr id="3" name="TextBox 2"/>
          <p:cNvSpPr txBox="1"/>
          <p:nvPr/>
        </p:nvSpPr>
        <p:spPr>
          <a:xfrm>
            <a:off x="678493" y="5841364"/>
            <a:ext cx="10835013" cy="646331"/>
          </a:xfrm>
          <a:prstGeom prst="rect">
            <a:avLst/>
          </a:prstGeom>
          <a:noFill/>
        </p:spPr>
        <p:txBody>
          <a:bodyPr wrap="square" rtlCol="0">
            <a:spAutoFit/>
          </a:bodyPr>
          <a:lstStyle/>
          <a:p>
            <a:r>
              <a:rPr lang="en-US" dirty="0"/>
              <a:t>Standard time series algorithms did very well on the generated data. On the real data, some Computational Intelligence methods were better.</a:t>
            </a:r>
          </a:p>
        </p:txBody>
      </p:sp>
    </p:spTree>
    <p:extLst>
      <p:ext uri="{BB962C8B-B14F-4D97-AF65-F5344CB8AC3E}">
        <p14:creationId xmlns:p14="http://schemas.microsoft.com/office/powerpoint/2010/main" val="3386594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939"/>
            <a:ext cx="10515600" cy="921341"/>
          </a:xfrm>
        </p:spPr>
        <p:txBody>
          <a:bodyPr>
            <a:normAutofit/>
          </a:bodyPr>
          <a:lstStyle/>
          <a:p>
            <a:pPr algn="ctr"/>
            <a:r>
              <a:rPr lang="en-US" dirty="0"/>
              <a:t>CIF Competition 2016 – Final Results</a:t>
            </a:r>
          </a:p>
        </p:txBody>
      </p:sp>
      <p:sp>
        <p:nvSpPr>
          <p:cNvPr id="6" name="TextBox 5"/>
          <p:cNvSpPr txBox="1"/>
          <p:nvPr/>
        </p:nvSpPr>
        <p:spPr>
          <a:xfrm>
            <a:off x="3404022" y="6421382"/>
            <a:ext cx="6799422" cy="369332"/>
          </a:xfrm>
          <a:prstGeom prst="rect">
            <a:avLst/>
          </a:prstGeom>
          <a:noFill/>
        </p:spPr>
        <p:txBody>
          <a:bodyPr wrap="square" rtlCol="0">
            <a:spAutoFit/>
          </a:bodyPr>
          <a:lstStyle/>
          <a:p>
            <a:r>
              <a:rPr lang="en-US" dirty="0"/>
              <a:t>Martin </a:t>
            </a:r>
            <a:r>
              <a:rPr lang="en-US" dirty="0" err="1"/>
              <a:t>Štepnicka</a:t>
            </a:r>
            <a:r>
              <a:rPr lang="en-US" dirty="0"/>
              <a:t>, Michal </a:t>
            </a:r>
            <a:r>
              <a:rPr lang="en-US" dirty="0" err="1"/>
              <a:t>Burda</a:t>
            </a:r>
            <a:r>
              <a:rPr lang="en-US" dirty="0"/>
              <a:t> – “CIF 2016” presentation  </a:t>
            </a:r>
          </a:p>
        </p:txBody>
      </p:sp>
      <p:sp>
        <p:nvSpPr>
          <p:cNvPr id="3" name="Content Placeholder 2"/>
          <p:cNvSpPr>
            <a:spLocks noGrp="1"/>
          </p:cNvSpPr>
          <p:nvPr>
            <p:ph idx="1"/>
          </p:nvPr>
        </p:nvSpPr>
        <p:spPr>
          <a:xfrm>
            <a:off x="7233219" y="1097280"/>
            <a:ext cx="4906229" cy="5079683"/>
          </a:xfrm>
        </p:spPr>
        <p:txBody>
          <a:bodyPr>
            <a:normAutofit/>
          </a:bodyPr>
          <a:lstStyle/>
          <a:p>
            <a:r>
              <a:rPr lang="en-US" sz="2000" dirty="0"/>
              <a:t>Contestant 1 – Slawek Smyl (LSTM-based NN on </a:t>
            </a:r>
            <a:r>
              <a:rPr lang="en-US" sz="2000" dirty="0" err="1"/>
              <a:t>deseasonalized</a:t>
            </a:r>
            <a:r>
              <a:rPr lang="en-US" sz="2000" dirty="0"/>
              <a:t> data)</a:t>
            </a:r>
          </a:p>
          <a:p>
            <a:r>
              <a:rPr lang="en-US" sz="2000" dirty="0"/>
              <a:t>Contestant 2 – Slawek Smyl (weighted average of my 3 methods)</a:t>
            </a:r>
          </a:p>
          <a:p>
            <a:r>
              <a:rPr lang="en-US" sz="2000" dirty="0"/>
              <a:t>Contestant 3 – prof. Sven Crone (Multilayer Perceptron with a thorough feature search) </a:t>
            </a:r>
          </a:p>
          <a:p>
            <a:r>
              <a:rPr lang="en-US" sz="2000" dirty="0"/>
              <a:t>Contestant 4 - Mikhail </a:t>
            </a:r>
            <a:r>
              <a:rPr lang="en-US" sz="2000" dirty="0" err="1"/>
              <a:t>Artyukhov</a:t>
            </a:r>
            <a:r>
              <a:rPr lang="en-US" sz="2000" dirty="0"/>
              <a:t> (previous competition winner, ensemble models)</a:t>
            </a:r>
          </a:p>
          <a:p>
            <a:r>
              <a:rPr lang="en-US" sz="2000" dirty="0"/>
              <a:t>Contestant 5 - </a:t>
            </a:r>
            <a:r>
              <a:rPr lang="en-US" sz="2000" dirty="0" err="1"/>
              <a:t>Joerg</a:t>
            </a:r>
            <a:r>
              <a:rPr lang="en-US" sz="2000" dirty="0"/>
              <a:t> </a:t>
            </a:r>
            <a:r>
              <a:rPr lang="en-US" sz="2000" dirty="0" err="1"/>
              <a:t>Wichard</a:t>
            </a:r>
            <a:r>
              <a:rPr lang="en-US" sz="2000" dirty="0"/>
              <a:t>, Bayer Healthcare AG (Adaptive Forecasting Strategy with Hybrid Ensemble Models)</a:t>
            </a:r>
          </a:p>
          <a:p>
            <a:r>
              <a:rPr lang="en-US" sz="2000" dirty="0"/>
              <a:t>Contestant 6 – Slawek Smyl (LSTM-based NN)</a:t>
            </a:r>
          </a:p>
          <a:p>
            <a:endParaRPr lang="en-US" sz="2000" dirty="0"/>
          </a:p>
          <a:p>
            <a:endParaRPr lang="en-US" sz="2000" dirty="0"/>
          </a:p>
        </p:txBody>
      </p:sp>
      <p:pic>
        <p:nvPicPr>
          <p:cNvPr id="9" name="Picture 8"/>
          <p:cNvPicPr>
            <a:picLocks noChangeAspect="1"/>
          </p:cNvPicPr>
          <p:nvPr/>
        </p:nvPicPr>
        <p:blipFill>
          <a:blip r:embed="rId2"/>
          <a:stretch>
            <a:fillRect/>
          </a:stretch>
        </p:blipFill>
        <p:spPr>
          <a:xfrm>
            <a:off x="326618" y="1097280"/>
            <a:ext cx="5907106" cy="5140178"/>
          </a:xfrm>
          <a:prstGeom prst="rect">
            <a:avLst/>
          </a:prstGeom>
        </p:spPr>
      </p:pic>
    </p:spTree>
    <p:extLst>
      <p:ext uri="{BB962C8B-B14F-4D97-AF65-F5344CB8AC3E}">
        <p14:creationId xmlns:p14="http://schemas.microsoft.com/office/powerpoint/2010/main" val="3521751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4BAC04B18CB14CBA5D14596C1D5954" ma:contentTypeVersion="8" ma:contentTypeDescription="Create a new document." ma:contentTypeScope="" ma:versionID="748a2e2ca2abf58c0d2898cea3da23b7">
  <xsd:schema xmlns:xsd="http://www.w3.org/2001/XMLSchema" xmlns:xs="http://www.w3.org/2001/XMLSchema" xmlns:p="http://schemas.microsoft.com/office/2006/metadata/properties" xmlns:ns1="http://schemas.microsoft.com/sharepoint/v3" xmlns:ns2="c2c73695-e0fb-4a54-8920-4fe84c9fed39" xmlns:ns3="63373fe3-05a6-43bd-99b5-c030fb068e83" targetNamespace="http://schemas.microsoft.com/office/2006/metadata/properties" ma:root="true" ma:fieldsID="fff535b8a065871bd23982518584b737" ns1:_="" ns2:_="" ns3:_="">
    <xsd:import namespace="http://schemas.microsoft.com/sharepoint/v3"/>
    <xsd:import namespace="c2c73695-e0fb-4a54-8920-4fe84c9fed39"/>
    <xsd:import namespace="63373fe3-05a6-43bd-99b5-c030fb068e83"/>
    <xsd:element name="properties">
      <xsd:complexType>
        <xsd:sequence>
          <xsd:element name="documentManagement">
            <xsd:complexType>
              <xsd:all>
                <xsd:element ref="ns1:PublishingStartDate" minOccurs="0"/>
                <xsd:element ref="ns1:PublishingExpirationDate" minOccurs="0"/>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2c73695-e0fb-4a54-8920-4fe84c9fed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1" nillable="true" ma:displayName="Sharing Hint Hash" ma:internalName="SharingHintHash" ma:readOnly="true">
      <xsd:simpleType>
        <xsd:restriction base="dms:Text"/>
      </xsd:simple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description="" ma:internalName="LastSharedByUser" ma:readOnly="true">
      <xsd:simpleType>
        <xsd:restriction base="dms:Note">
          <xsd:maxLength value="255"/>
        </xsd:restriction>
      </xsd:simpleType>
    </xsd:element>
    <xsd:element name="LastSharedByTime" ma:index="1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3373fe3-05a6-43bd-99b5-c030fb068e83" elementFormDefault="qualified">
    <xsd:import namespace="http://schemas.microsoft.com/office/2006/documentManagement/types"/>
    <xsd:import namespace="http://schemas.microsoft.com/office/infopath/2007/PartnerControls"/>
    <xsd:element name="MediaServiceMetadata" ma:index="15" nillable="true" ma:displayName="MediaServiceMetadata" ma:description="" ma:hidden="true" ma:internalName="MediaServiceMetadata" ma:readOnly="true">
      <xsd:simpleType>
        <xsd:restriction base="dms:Note"/>
      </xsd:simpleType>
    </xsd:element>
    <xsd:element name="MediaServiceFastMetadata" ma:index="16"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A2E50F9C-F8D1-44DF-84C8-E85DFBFE161D}"/>
</file>

<file path=customXml/itemProps2.xml><?xml version="1.0" encoding="utf-8"?>
<ds:datastoreItem xmlns:ds="http://schemas.openxmlformats.org/officeDocument/2006/customXml" ds:itemID="{80F0AAFC-0130-457E-AF88-64CDDE9A85A7}"/>
</file>

<file path=customXml/itemProps3.xml><?xml version="1.0" encoding="utf-8"?>
<ds:datastoreItem xmlns:ds="http://schemas.openxmlformats.org/officeDocument/2006/customXml" ds:itemID="{CBA02EF0-74C9-4C12-9DFD-2A2B7E002DD2}"/>
</file>

<file path=docProps/app.xml><?xml version="1.0" encoding="utf-8"?>
<Properties xmlns="http://schemas.openxmlformats.org/officeDocument/2006/extended-properties" xmlns:vt="http://schemas.openxmlformats.org/officeDocument/2006/docPropsVTypes">
  <TotalTime>6858</TotalTime>
  <Words>2198</Words>
  <Application>Microsoft Office PowerPoint</Application>
  <PresentationFormat>Widescreen</PresentationFormat>
  <Paragraphs>176</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Cambria Math</vt:lpstr>
      <vt:lpstr>Wingdings</vt:lpstr>
      <vt:lpstr>Office Theme</vt:lpstr>
      <vt:lpstr>Using CNTK to Win the Computational Intelligence in Forecasting International Time Series Competition</vt:lpstr>
      <vt:lpstr>Agenda</vt:lpstr>
      <vt:lpstr>Computational Intelligence in Forecasting Time Series Competitions</vt:lpstr>
      <vt:lpstr>Methods Allowed</vt:lpstr>
      <vt:lpstr>CIF 2016</vt:lpstr>
      <vt:lpstr>CIF 2016 Competition Data</vt:lpstr>
      <vt:lpstr>CIF 2016 Competition Data</vt:lpstr>
      <vt:lpstr>CIF Competition 2016 - Results</vt:lpstr>
      <vt:lpstr>CIF Competition 2016 – Final Results</vt:lpstr>
      <vt:lpstr>My submissions</vt:lpstr>
      <vt:lpstr>Recurrent Neural Network for Time Series Forecasting</vt:lpstr>
      <vt:lpstr>LSTM</vt:lpstr>
      <vt:lpstr>Winning Submission (no 2):   LSTM-based Neural Network Applied to Deseasonalized Data  </vt:lpstr>
      <vt:lpstr>Architecture and Data Processing Used</vt:lpstr>
      <vt:lpstr>NN toolkit used - CNTK</vt:lpstr>
      <vt:lpstr>Questions/Further Work</vt:lpstr>
      <vt:lpstr>Summary and Thanks (End of Part 1)</vt:lpstr>
      <vt:lpstr>Details</vt:lpstr>
      <vt:lpstr>Data Preprocessing (1)</vt:lpstr>
      <vt:lpstr>Data Preprocessing (2)</vt:lpstr>
      <vt:lpstr>Data Preprocessing (3)</vt:lpstr>
      <vt:lpstr>Data Preprocessing (4)</vt:lpstr>
      <vt:lpstr>Data Preprocessing (5)</vt:lpstr>
      <vt:lpstr>Data Preprocessing (6)</vt:lpstr>
      <vt:lpstr>Data Preprocessing (7)</vt:lpstr>
      <vt:lpstr>Data Preprocessing (cont.)</vt:lpstr>
      <vt:lpstr>Training/Validation File in CNTK Text Format Reader format</vt:lpstr>
      <vt:lpstr>CNTK Configuration File</vt:lpstr>
      <vt:lpstr>Network Definition File</vt:lpstr>
      <vt:lpstr>Validation Postprocessing in R</vt:lpstr>
      <vt:lpstr>Forecasting</vt:lpstr>
      <vt:lpstr>And all what I got for this is:*</vt:lpstr>
      <vt:lpstr>Questions?</vt:lpstr>
      <vt:lpstr>Local and Piecewise Trend (LPT)</vt:lpstr>
      <vt:lpstr>Further Work – Data Augmentation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Time Series with CNTK and Computational Intelligence in Forecasting Competition 2016</dc:title>
  <dc:creator>Slawek Smyl</dc:creator>
  <cp:lastModifiedBy>Slawek Smyl</cp:lastModifiedBy>
  <cp:revision>215</cp:revision>
  <dcterms:created xsi:type="dcterms:W3CDTF">2016-07-30T17:36:31Z</dcterms:created>
  <dcterms:modified xsi:type="dcterms:W3CDTF">2016-08-11T15:16:48Z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0x010100EA4BAC04B18CB14CBA5D14596C1D5954</vt:lpwstr>
  </property>
</Properties>
</file>