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vadi.prahar.lv\Downloads\work_ord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vvadi.prahar.lv\Downloads\work_ord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[work_order.xlsx]Case Study Answers!PivotTable12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'Case Study Answers'!$B$124</c:f>
              <c:strCache>
                <c:ptCount val="1"/>
                <c:pt idx="0">
                  <c:v>Total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F96-44DE-AA84-F9BE87FFD771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F96-44DE-AA84-F9BE87FFD7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F96-44DE-AA84-F9BE87FFD7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F96-44DE-AA84-F9BE87FFD7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F96-44DE-AA84-F9BE87FFD771}"/>
              </c:ext>
            </c:extLst>
          </c:dPt>
          <c:dLbls>
            <c:dLbl>
              <c:idx val="0"/>
              <c:layout>
                <c:manualLayout>
                  <c:x val="3.4296664003956025E-4"/>
                  <c:y val="-9.116506233255151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96-44DE-AA84-F9BE87FFD77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BF4EFBD-7B3C-465B-B70B-0F264DA684B3}" type="VALUE">
                      <a:rPr lang="en-US" smtClean="0"/>
                      <a:pPr/>
                      <a:t>[VALUE]</a:t>
                    </a:fld>
                    <a:endParaRPr lang="en-US" dirty="0"/>
                  </a:p>
                  <a:p>
                    <a:r>
                      <a:rPr lang="en-US" sz="1800" dirty="0"/>
                      <a:t>No Credit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96-44DE-AA84-F9BE87FFD7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'Case Study Answers'!$A$125:$A$132</c:f>
              <c:multiLvlStrCache>
                <c:ptCount val="5"/>
                <c:lvl>
                  <c:pt idx="0">
                    <c:v>Warranty</c:v>
                  </c:pt>
                  <c:pt idx="1">
                    <c:v>Account</c:v>
                  </c:pt>
                  <c:pt idx="2">
                    <c:v>C.O.D.</c:v>
                  </c:pt>
                  <c:pt idx="3">
                    <c:v>Credit</c:v>
                  </c:pt>
                  <c:pt idx="4">
                    <c:v>P.O.</c:v>
                  </c:pt>
                </c:lvl>
                <c:lvl>
                  <c:pt idx="0">
                    <c:v>Yes</c:v>
                  </c:pt>
                  <c:pt idx="1">
                    <c:v>No</c:v>
                  </c:pt>
                </c:lvl>
              </c:multiLvlStrCache>
            </c:multiLvlStrRef>
          </c:cat>
          <c:val>
            <c:numRef>
              <c:f>'Case Study Answers'!$B$125:$B$132</c:f>
              <c:numCache>
                <c:formatCode>General</c:formatCode>
                <c:ptCount val="5"/>
                <c:pt idx="0">
                  <c:v>41</c:v>
                </c:pt>
                <c:pt idx="1">
                  <c:v>441</c:v>
                </c:pt>
                <c:pt idx="2">
                  <c:v>381</c:v>
                </c:pt>
                <c:pt idx="3">
                  <c:v>5</c:v>
                </c:pt>
                <c:pt idx="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96-44DE-AA84-F9BE87FFD77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8.2217239846686233E-2"/>
          <c:w val="0.16695243257636275"/>
          <c:h val="0.380519738986031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[work_order.xlsx]Case Study Answers!PivotTable12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Count of orders VS Warranty</a:t>
            </a:r>
            <a:r>
              <a:rPr lang="en-US" b="1" baseline="0" dirty="0"/>
              <a:t> details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'Case Study Answers'!$B$124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'Case Study Answers'!$A$125:$A$132</c:f>
              <c:multiLvlStrCache>
                <c:ptCount val="5"/>
                <c:lvl>
                  <c:pt idx="0">
                    <c:v>Warranty</c:v>
                  </c:pt>
                  <c:pt idx="1">
                    <c:v>Account</c:v>
                  </c:pt>
                  <c:pt idx="2">
                    <c:v>C.O.D.</c:v>
                  </c:pt>
                  <c:pt idx="3">
                    <c:v>Credit</c:v>
                  </c:pt>
                  <c:pt idx="4">
                    <c:v>P.O.</c:v>
                  </c:pt>
                </c:lvl>
                <c:lvl>
                  <c:pt idx="0">
                    <c:v>Yes</c:v>
                  </c:pt>
                  <c:pt idx="1">
                    <c:v>No</c:v>
                  </c:pt>
                </c:lvl>
              </c:multiLvlStrCache>
            </c:multiLvlStrRef>
          </c:cat>
          <c:val>
            <c:numRef>
              <c:f>'Case Study Answers'!$B$125:$B$132</c:f>
              <c:numCache>
                <c:formatCode>General</c:formatCode>
                <c:ptCount val="5"/>
                <c:pt idx="0">
                  <c:v>41</c:v>
                </c:pt>
                <c:pt idx="1">
                  <c:v>441</c:v>
                </c:pt>
                <c:pt idx="2">
                  <c:v>381</c:v>
                </c:pt>
                <c:pt idx="3">
                  <c:v>5</c:v>
                </c:pt>
                <c:pt idx="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49-4AEC-9836-0232D52626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791375471"/>
        <c:axId val="1791375951"/>
      </c:barChart>
      <c:catAx>
        <c:axId val="17913754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 dirty="0"/>
                  <a:t>WARRANTY</a:t>
                </a:r>
                <a:r>
                  <a:rPr lang="en-IN" b="1" baseline="0" dirty="0"/>
                  <a:t>   DETAILS</a:t>
                </a:r>
                <a:endParaRPr lang="en-IN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375951"/>
        <c:crosses val="autoZero"/>
        <c:auto val="1"/>
        <c:lblAlgn val="ctr"/>
        <c:lblOffset val="100"/>
        <c:noMultiLvlLbl val="0"/>
      </c:catAx>
      <c:valAx>
        <c:axId val="17913759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Count</a:t>
                </a:r>
                <a:r>
                  <a:rPr lang="en-IN" baseline="0" dirty="0"/>
                  <a:t> of orders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3754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069-6974-65E8-5C67-EC4DB94ED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2D893-0F21-A615-8E33-DFC29D8D6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2294-2C41-C98B-4CF1-E19BC3E4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138F-3EDA-1BB1-AF2A-2EDFB0E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40822-1A2E-96FB-87B5-3C4E5C5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0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065E-BB5C-E97C-581E-6E28CE3A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72166-774C-9948-2002-8F1A019BF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5DA2-8AE6-F016-AA2A-B9C73BBD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EA8A-DA62-33AF-EB33-166D953B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8B23-FE12-9492-CD0B-C0B6D58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0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4415-2332-6D6A-5B65-290E7E728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CDE83-5F4B-C63C-8B5C-5E7A1D60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9B88-7140-F69F-C404-6068749B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EBEA-99DA-B957-000E-BC18A1686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9AEB-7364-77EC-E1B3-8DD5BBC2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3E8-A9AF-6D31-E38C-FC80C523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9135-B057-2255-2416-DA531FB2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3F56-DC2F-9653-53B4-D699210C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48E4-E4CA-5125-47BB-15C9DB9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5CA5-514A-9862-268F-AD2323C7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40D2-44E9-3A31-6E28-82F4EE9C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90CA-AD6C-6C8C-AE94-4EA6ED7F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6B61-C746-2A2D-913A-8A44E559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CF5F-BF66-7900-231E-2170CCDD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1611-9625-183D-5AC0-C5A1D64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D2CF-E6E2-9F8F-EFF1-462C257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F6B1-C25C-DB77-6042-896F52806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D9FD1-9A50-1BE2-6A41-9290DF10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0D3FB-C15A-1276-87FF-89C0E0B1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0FED-CD05-B7B9-9CE8-E4D958F7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7BACD-FA3A-1B3D-4A9D-3EDD41DE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E00E-E7C9-E8C1-9D08-AB20C592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7500-1A39-4300-DC75-28206D9E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D5813-1C30-BC68-4037-66422C8A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68BAF-2252-666A-F4AF-1E0EBBE6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E132-5FA0-398E-60C5-17D516AC2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F4716-CB8A-7AFC-9FA0-AAE6DFAB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F70F9-E353-2B7E-1FF6-3DE0A83C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A0814-3388-C454-73E7-C26722D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614-8F52-BB35-4251-8D2F319B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5A7C-FAAA-18A5-83FD-22F1C5BA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24CC-BCD8-6218-E828-D90286FE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8A518-5795-FAC4-BB74-7019301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718EC-69FA-977D-3F1C-E0647CC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02847-E603-DC1D-A535-CEC51AB9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5722-8ABE-7564-30D7-D0859A1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3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1E3F-51AE-827C-F567-1C58AE74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BA93-287A-81D4-BDE5-D350680D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D97B3-CEEB-E96D-9686-90EE6FBB1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A142B-F070-7FB8-B1C6-53BE9CDD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D4D-5653-6763-E953-BF48E11F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8DF7F-C30F-7C41-9D45-6BC65F8A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73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B85E-F620-EB57-E634-5BF14CE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CF76-A7A5-8063-56F8-566C0EA43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41E0-58C7-C9F4-5538-909AFA6B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261F-DE95-AB14-D69D-F57DE98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86A2-ADC6-61CB-F999-2B9BF9CF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96BA1-2266-A819-8164-A39C174B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2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35086-0A5D-17FB-37E6-6B00BCE5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1E27D-C7B7-4769-A672-161FAD17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353D-CD99-6F42-7BBC-F547AA75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3ADEE-754A-4907-93F5-954FAFA742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9491-DE4B-238B-782F-0CF513E13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EA8B-E506-173B-84FB-0C9E6046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489DE-FE74-40C5-B2A4-E6A460502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6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D287-8DF0-EB81-2D91-C9FC3EF64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Excel Final Assessment</a:t>
            </a:r>
            <a:br>
              <a:rPr lang="en-IN" dirty="0"/>
            </a:br>
            <a:r>
              <a:rPr lang="en-IN" dirty="0"/>
              <a:t>[02-04-2024]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A4E3-9499-DF28-919C-C7BFD3D26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1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9744-B0F2-A3DA-6959-91EBD71A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1371" cy="320675"/>
          </a:xfrm>
        </p:spPr>
        <p:txBody>
          <a:bodyPr>
            <a:normAutofit fontScale="90000"/>
          </a:bodyPr>
          <a:lstStyle/>
          <a:p>
            <a:r>
              <a:rPr lang="en-IN" dirty="0"/>
              <a:t>8.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EDFCFC-54C6-794A-7CB7-0F04D7F541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628148"/>
              </p:ext>
            </p:extLst>
          </p:nvPr>
        </p:nvGraphicFramePr>
        <p:xfrm>
          <a:off x="838200" y="838198"/>
          <a:ext cx="10711543" cy="551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231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216C-EC39-6631-1852-AC91A2F0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57"/>
            <a:ext cx="10515600" cy="76540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A5827-E87A-BA66-4CC2-6D5A849E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145" y="1339130"/>
            <a:ext cx="9002484" cy="5375315"/>
          </a:xfrm>
        </p:spPr>
      </p:pic>
    </p:spTree>
    <p:extLst>
      <p:ext uri="{BB962C8B-B14F-4D97-AF65-F5344CB8AC3E}">
        <p14:creationId xmlns:p14="http://schemas.microsoft.com/office/powerpoint/2010/main" val="63727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29D0C-9DA6-B026-5CAA-4E7CE2C3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2. Which district has the highest number of rush jobs?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966A-B9E9-882D-87F8-1309F6CB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IN" sz="2000"/>
              <a:t>North West District has the highest number of rush jobs.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52949-0F80-3E68-16E7-C93557B6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067911"/>
            <a:ext cx="3615776" cy="4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712DB-7149-6D42-C88E-A074FA8E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IN" sz="3400" dirty="0">
                <a:solidFill>
                  <a:srgbClr val="FFFFFF"/>
                </a:solidFill>
              </a:rPr>
              <a:t>3. How does the average labour hours differ between rush and non-rush jobs?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25FB5-CD3C-F777-3BEE-AF1E3CF6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56" y="510205"/>
            <a:ext cx="8311487" cy="30000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6FA0-4BED-8E28-19B2-965807A6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IN" sz="2000"/>
              <a:t> Average Labour hours differ by 20% in which rush jobs has 59% and non-rush jobs has 79%.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12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1C66-B483-4D3A-BCF8-2466166D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046"/>
          </a:xfrm>
        </p:spPr>
        <p:txBody>
          <a:bodyPr>
            <a:noAutofit/>
          </a:bodyPr>
          <a:lstStyle/>
          <a:p>
            <a:r>
              <a:rPr lang="en-IN" sz="3200" dirty="0"/>
              <a:t>4. What is the distribution of payments types across different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F3A6-99CF-7426-4338-DFD760C3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Account</a:t>
            </a:r>
            <a:r>
              <a:rPr lang="en-IN" dirty="0"/>
              <a:t> Payment type has the highest record for </a:t>
            </a:r>
            <a:r>
              <a:rPr lang="en-IN" b="1" dirty="0"/>
              <a:t>assess service</a:t>
            </a:r>
          </a:p>
          <a:p>
            <a:r>
              <a:rPr lang="en-IN" b="1" dirty="0"/>
              <a:t>Credit</a:t>
            </a:r>
            <a:r>
              <a:rPr lang="en-IN" dirty="0"/>
              <a:t> Payment type has the least record for </a:t>
            </a:r>
            <a:r>
              <a:rPr lang="en-IN" b="1" dirty="0"/>
              <a:t>repair service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6AE8B-FFD4-91E9-F40C-F6FC1156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46" y="3300012"/>
            <a:ext cx="8662125" cy="34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5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B6138-F41A-8F98-CA9A-34095B7F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Are there any trends in the distribution of payments types over time?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847F6-E533-310D-56CD-A1C33EF6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69926"/>
            <a:ext cx="6780700" cy="39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7E7F-F996-8A27-5F78-D474035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Is there a relation between number of technicians and total cost?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5505B-1BA8-06B6-66B3-626F7D35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973" y="333067"/>
            <a:ext cx="6780700" cy="2907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81ED3-C8EA-D680-DE1C-6B4E8239F86D}"/>
              </a:ext>
            </a:extLst>
          </p:cNvPr>
          <p:cNvSpPr txBox="1"/>
          <p:nvPr/>
        </p:nvSpPr>
        <p:spPr>
          <a:xfrm>
            <a:off x="4669971" y="3777343"/>
            <a:ext cx="680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sz="2400" dirty="0">
                <a:sym typeface="Wingdings" panose="05000000000000000000" pitchFamily="2" charset="2"/>
              </a:rPr>
              <a:t>There is no relation between 3 technicians required and 1&amp;2 technicians required, but there is small relation between 1 and 2 number of technicians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0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E7E7F-F996-8A27-5F78-D4740358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1.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014ABC-3496-C07F-088B-D855B2C4E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0" y="1445181"/>
            <a:ext cx="570627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3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7C476-30A3-909F-3549-47CF131E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7. What is the most common type of service requested in each district?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9816-EC9E-B412-7E69-4D7C7E75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383" y="304800"/>
            <a:ext cx="3025303" cy="1177213"/>
          </a:xfrm>
        </p:spPr>
        <p:txBody>
          <a:bodyPr anchor="ctr">
            <a:normAutofit/>
          </a:bodyPr>
          <a:lstStyle/>
          <a:p>
            <a:r>
              <a:rPr lang="en-IN" sz="2000" dirty="0"/>
              <a:t>Most Common type of service among all the districts is </a:t>
            </a:r>
            <a:r>
              <a:rPr lang="en-IN" sz="2000" b="1" dirty="0"/>
              <a:t>ASSESS.</a:t>
            </a:r>
          </a:p>
          <a:p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F9B6C-D5A9-177A-BC09-FBA1F431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235" y="511388"/>
            <a:ext cx="1834875" cy="5922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6BCF9-CCA4-8249-C064-56F2588E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687" y="1918479"/>
            <a:ext cx="206721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0292-E260-89D6-F25A-905EC88D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446314"/>
            <a:ext cx="11538858" cy="787174"/>
          </a:xfrm>
        </p:spPr>
        <p:txBody>
          <a:bodyPr>
            <a:normAutofit/>
          </a:bodyPr>
          <a:lstStyle/>
          <a:p>
            <a:r>
              <a:rPr lang="en-IN" sz="2400" dirty="0"/>
              <a:t>8. Is there any difference in the distribution of payments types for orders with and without warranty?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0FB419-24D5-7CFC-61FD-372B0F30D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25965"/>
              </p:ext>
            </p:extLst>
          </p:nvPr>
        </p:nvGraphicFramePr>
        <p:xfrm>
          <a:off x="1845128" y="2934381"/>
          <a:ext cx="8763000" cy="4076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58CF13-CEDE-1334-988C-A9B8FF92134E}"/>
              </a:ext>
            </a:extLst>
          </p:cNvPr>
          <p:cNvSpPr txBox="1"/>
          <p:nvPr/>
        </p:nvSpPr>
        <p:spPr>
          <a:xfrm>
            <a:off x="326570" y="1393371"/>
            <a:ext cx="979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 </a:t>
            </a:r>
            <a:r>
              <a:rPr lang="en-IN" dirty="0"/>
              <a:t>This is a pie chart representing the count of orders with and without warranty.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b="1" dirty="0">
                <a:sym typeface="Wingdings" panose="05000000000000000000" pitchFamily="2" charset="2"/>
              </a:rPr>
              <a:t>441 </a:t>
            </a:r>
            <a:r>
              <a:rPr lang="en-IN" dirty="0">
                <a:sym typeface="Wingdings" panose="05000000000000000000" pitchFamily="2" charset="2"/>
              </a:rPr>
              <a:t>orders are with no account and </a:t>
            </a:r>
            <a:r>
              <a:rPr lang="en-IN" b="1" dirty="0">
                <a:sym typeface="Wingdings" panose="05000000000000000000" pitchFamily="2" charset="2"/>
              </a:rPr>
              <a:t>381 </a:t>
            </a:r>
            <a:r>
              <a:rPr lang="en-IN" dirty="0">
                <a:sym typeface="Wingdings" panose="05000000000000000000" pitchFamily="2" charset="2"/>
              </a:rPr>
              <a:t>orders are of with NO COD payment coming into the NO warranty segment.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/>
              <a:t>Only </a:t>
            </a:r>
            <a:r>
              <a:rPr lang="en-IN" b="1" dirty="0"/>
              <a:t>41 </a:t>
            </a:r>
            <a:r>
              <a:rPr lang="en-IN" dirty="0"/>
              <a:t>orders are of with warranty </a:t>
            </a:r>
          </a:p>
        </p:txBody>
      </p:sp>
    </p:spTree>
    <p:extLst>
      <p:ext uri="{BB962C8B-B14F-4D97-AF65-F5344CB8AC3E}">
        <p14:creationId xmlns:p14="http://schemas.microsoft.com/office/powerpoint/2010/main" val="70869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Excel Final Assessment [02-04-2024]</vt:lpstr>
      <vt:lpstr>2. Which district has the highest number of rush jobs?</vt:lpstr>
      <vt:lpstr>3. How does the average labour hours differ between rush and non-rush jobs?</vt:lpstr>
      <vt:lpstr>4. What is the distribution of payments types across different services?</vt:lpstr>
      <vt:lpstr>5. Are there any trends in the distribution of payments types over time?</vt:lpstr>
      <vt:lpstr>6. Is there a relation between number of technicians and total cost?</vt:lpstr>
      <vt:lpstr>1.</vt:lpstr>
      <vt:lpstr>7. What is the most common type of service requested in each district?</vt:lpstr>
      <vt:lpstr>8. Is there any difference in the distribution of payments types for orders with and without warranty?</vt:lpstr>
      <vt:lpstr>8.</vt:lpstr>
      <vt:lpstr>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Final Assessment [02-04-2024]</dc:title>
  <dc:creator>Javvadi Prahar</dc:creator>
  <cp:lastModifiedBy>Javvadi Prahar</cp:lastModifiedBy>
  <cp:revision>1</cp:revision>
  <dcterms:created xsi:type="dcterms:W3CDTF">2024-04-02T08:01:30Z</dcterms:created>
  <dcterms:modified xsi:type="dcterms:W3CDTF">2024-04-02T11:15:14Z</dcterms:modified>
</cp:coreProperties>
</file>