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 Semi-Bold" charset="1" panose="00000700000000000000"/>
      <p:regular r:id="rId15"/>
    </p:embeddedFont>
    <p:embeddedFont>
      <p:font typeface="Bebas Neue Bold" charset="1" panose="020B0606020202050201"/>
      <p:regular r:id="rId16"/>
    </p:embeddedFont>
    <p:embeddedFont>
      <p:font typeface="Montserrat Medium" charset="1" panose="00000600000000000000"/>
      <p:regular r:id="rId17"/>
    </p:embeddedFont>
    <p:embeddedFont>
      <p:font typeface="Montserrat Bold" charset="1" panose="00000800000000000000"/>
      <p:regular r:id="rId18"/>
    </p:embeddedFont>
    <p:embeddedFont>
      <p:font typeface="Montserrat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79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0427" cy="2349314"/>
            </a:xfrm>
            <a:custGeom>
              <a:avLst/>
              <a:gdLst/>
              <a:ahLst/>
              <a:cxnLst/>
              <a:rect r="r" b="b" t="t" l="l"/>
              <a:pathLst>
                <a:path h="2349314" w="4440427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843859" y="1028700"/>
            <a:ext cx="8415441" cy="8229600"/>
          </a:xfrm>
          <a:custGeom>
            <a:avLst/>
            <a:gdLst/>
            <a:ahLst/>
            <a:cxnLst/>
            <a:rect r="r" b="b" t="t" l="l"/>
            <a:pathLst>
              <a:path h="8229600" w="8415441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87217"/>
            <a:ext cx="5746700" cy="2677979"/>
            <a:chOff x="0" y="0"/>
            <a:chExt cx="7662267" cy="357063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398743"/>
              <a:ext cx="6924351" cy="11718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467"/>
                </a:lnSpc>
                <a:spcBef>
                  <a:spcPct val="0"/>
                </a:spcBef>
              </a:pPr>
              <a:r>
                <a:rPr lang="en-US" b="true" sz="5334" spc="-192">
                  <a:solidFill>
                    <a:srgbClr val="5479F7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AI in education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71450"/>
              <a:ext cx="7662267" cy="3399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97"/>
                </a:lnSpc>
              </a:pPr>
              <a:r>
                <a:rPr lang="en-US" sz="6805" b="true">
                  <a:solidFill>
                    <a:srgbClr val="000000"/>
                  </a:solidFill>
                  <a:latin typeface="Bebas Neue Bold"/>
                  <a:ea typeface="Bebas Neue Bold"/>
                  <a:cs typeface="Bebas Neue Bold"/>
                  <a:sym typeface="Bebas Neue Bold"/>
                </a:rPr>
                <a:t>A 2-DAYS NATIONAL LEVEL HACKATHON ON </a:t>
              </a:r>
            </a:p>
            <a:p>
              <a:pPr algn="r">
                <a:lnSpc>
                  <a:spcPts val="6397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11852" y="5941058"/>
            <a:ext cx="6185975" cy="1935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7"/>
              </a:lnSpc>
            </a:pPr>
            <a:r>
              <a:rPr lang="en-US" sz="2755" spc="-99" b="true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Team name: EdTech.ai</a:t>
            </a:r>
          </a:p>
          <a:p>
            <a:pPr algn="l">
              <a:lnSpc>
                <a:spcPts val="3857"/>
              </a:lnSpc>
            </a:pPr>
            <a:r>
              <a:rPr lang="en-US" sz="2755" spc="-99" b="true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Team Leader: Tilak Gupta</a:t>
            </a:r>
          </a:p>
          <a:p>
            <a:pPr algn="l">
              <a:lnSpc>
                <a:spcPts val="3857"/>
              </a:lnSpc>
            </a:pPr>
            <a:r>
              <a:rPr lang="en-US" sz="2755" spc="-99" b="true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Date of Submission:  31 Aug 2025</a:t>
            </a:r>
          </a:p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b="true" sz="2755" spc="-99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College: SISTec GN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5153" y="3793106"/>
            <a:ext cx="4819242" cy="5116647"/>
          </a:xfrm>
          <a:custGeom>
            <a:avLst/>
            <a:gdLst/>
            <a:ahLst/>
            <a:cxnLst/>
            <a:rect r="r" b="b" t="t" l="l"/>
            <a:pathLst>
              <a:path h="5116647" w="4819242">
                <a:moveTo>
                  <a:pt x="0" y="0"/>
                </a:moveTo>
                <a:lnTo>
                  <a:pt x="4819242" y="0"/>
                </a:lnTo>
                <a:lnTo>
                  <a:pt x="4819242" y="5116647"/>
                </a:lnTo>
                <a:lnTo>
                  <a:pt x="0" y="5116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14628" y="2921046"/>
            <a:ext cx="9173372" cy="1553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6"/>
              </a:lnSpc>
            </a:pPr>
            <a:r>
              <a:rPr lang="en-US" b="true" sz="3666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Students struggle with organizing, planning, and learning efficiently.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931076" y="3111546"/>
            <a:ext cx="927410" cy="927410"/>
            <a:chOff x="0" y="0"/>
            <a:chExt cx="1236547" cy="123654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236547" cy="1236547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440552" y="-29307"/>
              <a:ext cx="355442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931076" y="5208084"/>
            <a:ext cx="927410" cy="927410"/>
            <a:chOff x="0" y="0"/>
            <a:chExt cx="1236547" cy="123654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236547" cy="1236547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440552" y="-29307"/>
              <a:ext cx="355442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931076" y="8114254"/>
            <a:ext cx="927410" cy="927410"/>
            <a:chOff x="0" y="0"/>
            <a:chExt cx="1236547" cy="123654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236547" cy="1236547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440552" y="-29307"/>
              <a:ext cx="355442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82230" y="655899"/>
            <a:ext cx="7612551" cy="136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613"/>
              </a:lnSpc>
              <a:spcBef>
                <a:spcPct val="0"/>
              </a:spcBef>
            </a:pPr>
            <a:r>
              <a:rPr lang="en-US" b="true" sz="8844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Problem Statement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14628" y="5017584"/>
            <a:ext cx="9173372" cy="236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6"/>
              </a:lnSpc>
            </a:pPr>
            <a:r>
              <a:rPr lang="en-US" b="true" sz="3666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 single platform provides AI-driven solutions to cover all aspects of a learner’s journey.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144000" y="7923754"/>
            <a:ext cx="9144000" cy="236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6"/>
              </a:lnSpc>
            </a:pPr>
            <a:r>
              <a:rPr lang="en-US" b="true" sz="3666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Need for adaptive, intelligent, and accessible educational support.</a:t>
            </a:r>
          </a:p>
          <a:p>
            <a:pPr algn="l">
              <a:lnSpc>
                <a:spcPts val="6416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811602" y="2021308"/>
            <a:ext cx="8332398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7"/>
              </a:lnSpc>
              <a:spcBef>
                <a:spcPct val="0"/>
              </a:spcBef>
            </a:pPr>
            <a:r>
              <a:rPr lang="en-US" sz="292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Current educational tools are fragmented   and lack personalization.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44718" y="4059555"/>
            <a:ext cx="7460269" cy="5198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Offers a modular suite of learning and productivity tools.</a:t>
            </a:r>
          </a:p>
          <a:p>
            <a:pPr algn="l">
              <a:lnSpc>
                <a:spcPts val="4199"/>
              </a:lnSpc>
            </a:pP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Uses AI to enhance engagement, personalization, and learning efficiency.</a:t>
            </a:r>
          </a:p>
          <a:p>
            <a:pPr algn="l">
              <a:lnSpc>
                <a:spcPts val="4199"/>
              </a:lnSpc>
            </a:pPr>
          </a:p>
          <a:p>
            <a:pPr algn="l" marL="604519" indent="-302260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Microservice architecture ensures scalability and integration flexibility.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44718" y="887382"/>
            <a:ext cx="7797828" cy="1091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b="true" sz="8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Proposed Solution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666810" y="1366236"/>
            <a:ext cx="7592490" cy="7554528"/>
          </a:xfrm>
          <a:custGeom>
            <a:avLst/>
            <a:gdLst/>
            <a:ahLst/>
            <a:cxnLst/>
            <a:rect r="r" b="b" t="t" l="l"/>
            <a:pathLst>
              <a:path h="7554528" w="7592490">
                <a:moveTo>
                  <a:pt x="0" y="0"/>
                </a:moveTo>
                <a:lnTo>
                  <a:pt x="7592490" y="0"/>
                </a:lnTo>
                <a:lnTo>
                  <a:pt x="7592490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4718" y="1911765"/>
            <a:ext cx="6118937" cy="1531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EdTech.ai Hub: A one-stop microservice platform powered by AI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79956" y="2642525"/>
            <a:ext cx="6528087" cy="6373045"/>
          </a:xfrm>
          <a:custGeom>
            <a:avLst/>
            <a:gdLst/>
            <a:ahLst/>
            <a:cxnLst/>
            <a:rect r="r" b="b" t="t" l="l"/>
            <a:pathLst>
              <a:path h="6373045" w="6528087">
                <a:moveTo>
                  <a:pt x="0" y="0"/>
                </a:moveTo>
                <a:lnTo>
                  <a:pt x="6528088" y="0"/>
                </a:lnTo>
                <a:lnTo>
                  <a:pt x="6528088" y="6373045"/>
                </a:lnTo>
                <a:lnTo>
                  <a:pt x="0" y="6373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10389" y="1416150"/>
            <a:ext cx="10667221" cy="86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75"/>
              </a:lnSpc>
              <a:spcBef>
                <a:spcPct val="0"/>
              </a:spcBef>
            </a:pPr>
            <a:r>
              <a:rPr lang="en-US" b="true" sz="631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Key Features (Services)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144962"/>
            <a:ext cx="3819385" cy="1152684"/>
            <a:chOff x="0" y="0"/>
            <a:chExt cx="5092513" cy="153691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5092513" cy="1536912"/>
              <a:chOff x="0" y="0"/>
              <a:chExt cx="1005928" cy="30358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05929" cy="303588"/>
              </a:xfrm>
              <a:custGeom>
                <a:avLst/>
                <a:gdLst/>
                <a:ahLst/>
                <a:cxnLst/>
                <a:rect r="r" b="b" t="t" l="l"/>
                <a:pathLst>
                  <a:path h="303588" w="1005929">
                    <a:moveTo>
                      <a:pt x="68918" y="0"/>
                    </a:moveTo>
                    <a:lnTo>
                      <a:pt x="937010" y="0"/>
                    </a:lnTo>
                    <a:cubicBezTo>
                      <a:pt x="975073" y="0"/>
                      <a:pt x="1005929" y="30856"/>
                      <a:pt x="1005929" y="68918"/>
                    </a:cubicBezTo>
                    <a:lnTo>
                      <a:pt x="1005929" y="234669"/>
                    </a:lnTo>
                    <a:cubicBezTo>
                      <a:pt x="1005929" y="272732"/>
                      <a:pt x="975073" y="303588"/>
                      <a:pt x="937010" y="303588"/>
                    </a:cubicBezTo>
                    <a:lnTo>
                      <a:pt x="68918" y="303588"/>
                    </a:lnTo>
                    <a:cubicBezTo>
                      <a:pt x="30856" y="303588"/>
                      <a:pt x="0" y="272732"/>
                      <a:pt x="0" y="234669"/>
                    </a:cubicBezTo>
                    <a:lnTo>
                      <a:pt x="0" y="68918"/>
                    </a:lnTo>
                    <a:cubicBezTo>
                      <a:pt x="0" y="30856"/>
                      <a:pt x="30856" y="0"/>
                      <a:pt x="68918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005928" cy="3416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414895" y="270169"/>
              <a:ext cx="4398218" cy="937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b="true" sz="2600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To-Do List &amp; Study Planner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4567158"/>
            <a:ext cx="3819385" cy="1152684"/>
            <a:chOff x="0" y="0"/>
            <a:chExt cx="5092513" cy="153691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5092513" cy="1536912"/>
              <a:chOff x="0" y="0"/>
              <a:chExt cx="1005928" cy="30358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005929" cy="303588"/>
              </a:xfrm>
              <a:custGeom>
                <a:avLst/>
                <a:gdLst/>
                <a:ahLst/>
                <a:cxnLst/>
                <a:rect r="r" b="b" t="t" l="l"/>
                <a:pathLst>
                  <a:path h="303588" w="1005929">
                    <a:moveTo>
                      <a:pt x="68918" y="0"/>
                    </a:moveTo>
                    <a:lnTo>
                      <a:pt x="937010" y="0"/>
                    </a:lnTo>
                    <a:cubicBezTo>
                      <a:pt x="975073" y="0"/>
                      <a:pt x="1005929" y="30856"/>
                      <a:pt x="1005929" y="68918"/>
                    </a:cubicBezTo>
                    <a:lnTo>
                      <a:pt x="1005929" y="234669"/>
                    </a:lnTo>
                    <a:cubicBezTo>
                      <a:pt x="1005929" y="272732"/>
                      <a:pt x="975073" y="303588"/>
                      <a:pt x="937010" y="303588"/>
                    </a:cubicBezTo>
                    <a:lnTo>
                      <a:pt x="68918" y="303588"/>
                    </a:lnTo>
                    <a:cubicBezTo>
                      <a:pt x="30856" y="303588"/>
                      <a:pt x="0" y="272732"/>
                      <a:pt x="0" y="234669"/>
                    </a:cubicBezTo>
                    <a:lnTo>
                      <a:pt x="0" y="68918"/>
                    </a:lnTo>
                    <a:cubicBezTo>
                      <a:pt x="0" y="30856"/>
                      <a:pt x="30856" y="0"/>
                      <a:pt x="68918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005928" cy="3416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414895" y="270169"/>
              <a:ext cx="4398218" cy="937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b="true" sz="2600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AI-Powered Mentorship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5989354"/>
            <a:ext cx="3819385" cy="1152684"/>
            <a:chOff x="0" y="0"/>
            <a:chExt cx="1005928" cy="3035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05929" cy="303588"/>
            </a:xfrm>
            <a:custGeom>
              <a:avLst/>
              <a:gdLst/>
              <a:ahLst/>
              <a:cxnLst/>
              <a:rect r="r" b="b" t="t" l="l"/>
              <a:pathLst>
                <a:path h="303588" w="1005929">
                  <a:moveTo>
                    <a:pt x="68918" y="0"/>
                  </a:moveTo>
                  <a:lnTo>
                    <a:pt x="937010" y="0"/>
                  </a:lnTo>
                  <a:cubicBezTo>
                    <a:pt x="975073" y="0"/>
                    <a:pt x="1005929" y="30856"/>
                    <a:pt x="1005929" y="68918"/>
                  </a:cubicBezTo>
                  <a:lnTo>
                    <a:pt x="1005929" y="234669"/>
                  </a:lnTo>
                  <a:cubicBezTo>
                    <a:pt x="1005929" y="272732"/>
                    <a:pt x="975073" y="303588"/>
                    <a:pt x="937010" y="303588"/>
                  </a:cubicBezTo>
                  <a:lnTo>
                    <a:pt x="68918" y="303588"/>
                  </a:lnTo>
                  <a:cubicBezTo>
                    <a:pt x="30856" y="303588"/>
                    <a:pt x="0" y="272732"/>
                    <a:pt x="0" y="234669"/>
                  </a:cubicBezTo>
                  <a:lnTo>
                    <a:pt x="0" y="68918"/>
                  </a:lnTo>
                  <a:cubicBezTo>
                    <a:pt x="0" y="30856"/>
                    <a:pt x="30856" y="0"/>
                    <a:pt x="68918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05928" cy="341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75384" y="6237782"/>
            <a:ext cx="3726017" cy="693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56"/>
              </a:lnSpc>
            </a:pPr>
            <a:r>
              <a:rPr lang="en-US" b="true" sz="2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Generate Notes from YouTube Video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28700" y="7411549"/>
            <a:ext cx="3819385" cy="1152684"/>
            <a:chOff x="0" y="0"/>
            <a:chExt cx="5092513" cy="1536912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092513" cy="1536912"/>
              <a:chOff x="0" y="0"/>
              <a:chExt cx="1005928" cy="30358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005929" cy="303588"/>
              </a:xfrm>
              <a:custGeom>
                <a:avLst/>
                <a:gdLst/>
                <a:ahLst/>
                <a:cxnLst/>
                <a:rect r="r" b="b" t="t" l="l"/>
                <a:pathLst>
                  <a:path h="303588" w="1005929">
                    <a:moveTo>
                      <a:pt x="68918" y="0"/>
                    </a:moveTo>
                    <a:lnTo>
                      <a:pt x="937010" y="0"/>
                    </a:lnTo>
                    <a:cubicBezTo>
                      <a:pt x="975073" y="0"/>
                      <a:pt x="1005929" y="30856"/>
                      <a:pt x="1005929" y="68918"/>
                    </a:cubicBezTo>
                    <a:lnTo>
                      <a:pt x="1005929" y="234669"/>
                    </a:lnTo>
                    <a:cubicBezTo>
                      <a:pt x="1005929" y="272732"/>
                      <a:pt x="975073" y="303588"/>
                      <a:pt x="937010" y="303588"/>
                    </a:cubicBezTo>
                    <a:lnTo>
                      <a:pt x="68918" y="303588"/>
                    </a:lnTo>
                    <a:cubicBezTo>
                      <a:pt x="30856" y="303588"/>
                      <a:pt x="0" y="272732"/>
                      <a:pt x="0" y="234669"/>
                    </a:cubicBezTo>
                    <a:lnTo>
                      <a:pt x="0" y="68918"/>
                    </a:lnTo>
                    <a:cubicBezTo>
                      <a:pt x="0" y="30856"/>
                      <a:pt x="30856" y="0"/>
                      <a:pt x="68918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005928" cy="3416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414895" y="270169"/>
              <a:ext cx="4398218" cy="937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b="true" sz="2600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Quiz Generator (from notes/topics)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439915" y="3144962"/>
            <a:ext cx="3819385" cy="1152684"/>
            <a:chOff x="0" y="0"/>
            <a:chExt cx="1005928" cy="30358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05929" cy="303588"/>
            </a:xfrm>
            <a:custGeom>
              <a:avLst/>
              <a:gdLst/>
              <a:ahLst/>
              <a:cxnLst/>
              <a:rect r="r" b="b" t="t" l="l"/>
              <a:pathLst>
                <a:path h="303588" w="1005929">
                  <a:moveTo>
                    <a:pt x="68918" y="0"/>
                  </a:moveTo>
                  <a:lnTo>
                    <a:pt x="937010" y="0"/>
                  </a:lnTo>
                  <a:cubicBezTo>
                    <a:pt x="975073" y="0"/>
                    <a:pt x="1005929" y="30856"/>
                    <a:pt x="1005929" y="68918"/>
                  </a:cubicBezTo>
                  <a:lnTo>
                    <a:pt x="1005929" y="234669"/>
                  </a:lnTo>
                  <a:cubicBezTo>
                    <a:pt x="1005929" y="272732"/>
                    <a:pt x="975073" y="303588"/>
                    <a:pt x="937010" y="303588"/>
                  </a:cubicBezTo>
                  <a:lnTo>
                    <a:pt x="68918" y="303588"/>
                  </a:lnTo>
                  <a:cubicBezTo>
                    <a:pt x="30856" y="303588"/>
                    <a:pt x="0" y="272732"/>
                    <a:pt x="0" y="234669"/>
                  </a:cubicBezTo>
                  <a:lnTo>
                    <a:pt x="0" y="68918"/>
                  </a:lnTo>
                  <a:cubicBezTo>
                    <a:pt x="0" y="30856"/>
                    <a:pt x="30856" y="0"/>
                    <a:pt x="68918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005928" cy="341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3700276" y="3564840"/>
            <a:ext cx="3298663" cy="351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56"/>
              </a:lnSpc>
            </a:pPr>
            <a:r>
              <a:rPr lang="en-US" b="true" sz="2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Progress Tracker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439915" y="4567158"/>
            <a:ext cx="3819385" cy="1152684"/>
            <a:chOff x="0" y="0"/>
            <a:chExt cx="5092513" cy="1536912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5092513" cy="1536912"/>
              <a:chOff x="0" y="0"/>
              <a:chExt cx="1005928" cy="303588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005929" cy="303588"/>
              </a:xfrm>
              <a:custGeom>
                <a:avLst/>
                <a:gdLst/>
                <a:ahLst/>
                <a:cxnLst/>
                <a:rect r="r" b="b" t="t" l="l"/>
                <a:pathLst>
                  <a:path h="303588" w="1005929">
                    <a:moveTo>
                      <a:pt x="68918" y="0"/>
                    </a:moveTo>
                    <a:lnTo>
                      <a:pt x="937010" y="0"/>
                    </a:lnTo>
                    <a:cubicBezTo>
                      <a:pt x="975073" y="0"/>
                      <a:pt x="1005929" y="30856"/>
                      <a:pt x="1005929" y="68918"/>
                    </a:cubicBezTo>
                    <a:lnTo>
                      <a:pt x="1005929" y="234669"/>
                    </a:lnTo>
                    <a:cubicBezTo>
                      <a:pt x="1005929" y="272732"/>
                      <a:pt x="975073" y="303588"/>
                      <a:pt x="937010" y="303588"/>
                    </a:cubicBezTo>
                    <a:lnTo>
                      <a:pt x="68918" y="303588"/>
                    </a:lnTo>
                    <a:cubicBezTo>
                      <a:pt x="30856" y="303588"/>
                      <a:pt x="0" y="272732"/>
                      <a:pt x="0" y="234669"/>
                    </a:cubicBezTo>
                    <a:lnTo>
                      <a:pt x="0" y="68918"/>
                    </a:lnTo>
                    <a:cubicBezTo>
                      <a:pt x="0" y="30856"/>
                      <a:pt x="30856" y="0"/>
                      <a:pt x="68918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1005928" cy="3416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414895" y="270169"/>
              <a:ext cx="4398218" cy="937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b="true" sz="2600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Notes Summarizer &amp; Flashcards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439915" y="5989354"/>
            <a:ext cx="3819385" cy="1152684"/>
            <a:chOff x="0" y="0"/>
            <a:chExt cx="5092513" cy="1536912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5092513" cy="1536912"/>
              <a:chOff x="0" y="0"/>
              <a:chExt cx="1005928" cy="303588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005929" cy="303588"/>
              </a:xfrm>
              <a:custGeom>
                <a:avLst/>
                <a:gdLst/>
                <a:ahLst/>
                <a:cxnLst/>
                <a:rect r="r" b="b" t="t" l="l"/>
                <a:pathLst>
                  <a:path h="303588" w="1005929">
                    <a:moveTo>
                      <a:pt x="68918" y="0"/>
                    </a:moveTo>
                    <a:lnTo>
                      <a:pt x="937010" y="0"/>
                    </a:lnTo>
                    <a:cubicBezTo>
                      <a:pt x="975073" y="0"/>
                      <a:pt x="1005929" y="30856"/>
                      <a:pt x="1005929" y="68918"/>
                    </a:cubicBezTo>
                    <a:lnTo>
                      <a:pt x="1005929" y="234669"/>
                    </a:lnTo>
                    <a:cubicBezTo>
                      <a:pt x="1005929" y="272732"/>
                      <a:pt x="975073" y="303588"/>
                      <a:pt x="937010" y="303588"/>
                    </a:cubicBezTo>
                    <a:lnTo>
                      <a:pt x="68918" y="303588"/>
                    </a:lnTo>
                    <a:cubicBezTo>
                      <a:pt x="30856" y="303588"/>
                      <a:pt x="0" y="272732"/>
                      <a:pt x="0" y="234669"/>
                    </a:cubicBezTo>
                    <a:lnTo>
                      <a:pt x="0" y="68918"/>
                    </a:lnTo>
                    <a:cubicBezTo>
                      <a:pt x="0" y="30856"/>
                      <a:pt x="30856" y="0"/>
                      <a:pt x="68918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38100"/>
                <a:ext cx="1005928" cy="3416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414895" y="270169"/>
              <a:ext cx="4398218" cy="937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b="true" sz="2600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Handwritten Notes Analyzer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439915" y="7411549"/>
            <a:ext cx="3819385" cy="1152684"/>
            <a:chOff x="0" y="0"/>
            <a:chExt cx="5092513" cy="1536912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5092513" cy="1536912"/>
              <a:chOff x="0" y="0"/>
              <a:chExt cx="1005928" cy="3035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005929" cy="303588"/>
              </a:xfrm>
              <a:custGeom>
                <a:avLst/>
                <a:gdLst/>
                <a:ahLst/>
                <a:cxnLst/>
                <a:rect r="r" b="b" t="t" l="l"/>
                <a:pathLst>
                  <a:path h="303588" w="1005929">
                    <a:moveTo>
                      <a:pt x="68918" y="0"/>
                    </a:moveTo>
                    <a:lnTo>
                      <a:pt x="937010" y="0"/>
                    </a:lnTo>
                    <a:cubicBezTo>
                      <a:pt x="975073" y="0"/>
                      <a:pt x="1005929" y="30856"/>
                      <a:pt x="1005929" y="68918"/>
                    </a:cubicBezTo>
                    <a:lnTo>
                      <a:pt x="1005929" y="234669"/>
                    </a:lnTo>
                    <a:cubicBezTo>
                      <a:pt x="1005929" y="272732"/>
                      <a:pt x="975073" y="303588"/>
                      <a:pt x="937010" y="303588"/>
                    </a:cubicBezTo>
                    <a:lnTo>
                      <a:pt x="68918" y="303588"/>
                    </a:lnTo>
                    <a:cubicBezTo>
                      <a:pt x="30856" y="303588"/>
                      <a:pt x="0" y="272732"/>
                      <a:pt x="0" y="234669"/>
                    </a:cubicBezTo>
                    <a:lnTo>
                      <a:pt x="0" y="68918"/>
                    </a:lnTo>
                    <a:cubicBezTo>
                      <a:pt x="0" y="30856"/>
                      <a:pt x="30856" y="0"/>
                      <a:pt x="68918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38100"/>
                <a:ext cx="1005928" cy="3416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1" id="41"/>
            <p:cNvSpPr txBox="true"/>
            <p:nvPr/>
          </p:nvSpPr>
          <p:spPr>
            <a:xfrm rot="0">
              <a:off x="414895" y="270169"/>
              <a:ext cx="4398218" cy="937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6"/>
                </a:lnSpc>
              </a:pPr>
              <a:r>
                <a:rPr lang="en-US" b="true" sz="2600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AI Interview Preparation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7753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78911" y="4625878"/>
            <a:ext cx="6729443" cy="5198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NLP for summarizing and quiz generation.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CV (Computer Vision) for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lyzin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han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writt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notes.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LLMs for generating flashcards, interview questions.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Systems for personalized mentorship &amp; planning.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833734" y="1366236"/>
            <a:ext cx="7258642" cy="7554528"/>
          </a:xfrm>
          <a:custGeom>
            <a:avLst/>
            <a:gdLst/>
            <a:ahLst/>
            <a:cxnLst/>
            <a:rect r="r" b="b" t="t" l="l"/>
            <a:pathLst>
              <a:path h="7554528" w="7258642">
                <a:moveTo>
                  <a:pt x="0" y="0"/>
                </a:moveTo>
                <a:lnTo>
                  <a:pt x="7258642" y="0"/>
                </a:lnTo>
                <a:lnTo>
                  <a:pt x="7258642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44718" y="887382"/>
            <a:ext cx="7797828" cy="212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b="true" sz="8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How AI Powers the Platform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4718" y="2943132"/>
            <a:ext cx="6118937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Briefly explain how AI is used in each service: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3757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61472" y="664310"/>
            <a:ext cx="7797828" cy="8958380"/>
            <a:chOff x="0" y="0"/>
            <a:chExt cx="10397104" cy="1194450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712257" y="3638071"/>
              <a:ext cx="8972591" cy="83064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19" indent="-302260" lvl="1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Lack of personalized study support</a:t>
              </a:r>
            </a:p>
            <a:p>
              <a:pPr algn="l" marL="604519" indent="-302260" lvl="1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Difficulty in time management and planning</a:t>
              </a:r>
            </a:p>
            <a:p>
              <a:pPr algn="l" marL="604519" indent="-302260" lvl="1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Scattered, unstructured notes across multiple sources</a:t>
              </a:r>
            </a:p>
            <a:p>
              <a:pPr algn="l" marL="604519" indent="-302260" lvl="1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Limited feedback on conceptual mistakes</a:t>
              </a:r>
            </a:p>
            <a:p>
              <a:pPr algn="l" marL="604519" indent="-302260" lvl="1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Exam preparation struggles (lack of revision aids)</a:t>
              </a:r>
            </a:p>
            <a:p>
              <a:pPr algn="l" marL="604519" indent="-302260" lvl="1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Lack of effective mentorship</a:t>
              </a:r>
            </a:p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33350"/>
              <a:ext cx="10397104" cy="28743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080"/>
                </a:lnSpc>
              </a:pPr>
              <a:r>
                <a:rPr lang="en-US" b="true" sz="8000">
                  <a:solidFill>
                    <a:srgbClr val="000000"/>
                  </a:solidFill>
                  <a:latin typeface="Bebas Neue Bold"/>
                  <a:ea typeface="Bebas Neue Bold"/>
                  <a:cs typeface="Bebas Neue Bold"/>
                  <a:sym typeface="Bebas Neue Bold"/>
                </a:rPr>
                <a:t>Challenges in Education Today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91784" y="1366236"/>
            <a:ext cx="7488425" cy="7554528"/>
          </a:xfrm>
          <a:custGeom>
            <a:avLst/>
            <a:gdLst/>
            <a:ahLst/>
            <a:cxnLst/>
            <a:rect r="r" b="b" t="t" l="l"/>
            <a:pathLst>
              <a:path h="7554528" w="7488425">
                <a:moveTo>
                  <a:pt x="0" y="0"/>
                </a:moveTo>
                <a:lnTo>
                  <a:pt x="7488425" y="0"/>
                </a:lnTo>
                <a:lnTo>
                  <a:pt x="7488425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7569" y="2835551"/>
            <a:ext cx="3451574" cy="2938743"/>
            <a:chOff x="0" y="0"/>
            <a:chExt cx="909057" cy="7739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9057" cy="773990"/>
            </a:xfrm>
            <a:custGeom>
              <a:avLst/>
              <a:gdLst/>
              <a:ahLst/>
              <a:cxnLst/>
              <a:rect r="r" b="b" t="t" l="l"/>
              <a:pathLst>
                <a:path h="773990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97727"/>
                  </a:lnTo>
                  <a:cubicBezTo>
                    <a:pt x="909057" y="739846"/>
                    <a:pt x="874913" y="773990"/>
                    <a:pt x="832794" y="773990"/>
                  </a:cubicBezTo>
                  <a:lnTo>
                    <a:pt x="76262" y="773990"/>
                  </a:lnTo>
                  <a:cubicBezTo>
                    <a:pt x="56036" y="773990"/>
                    <a:pt x="36639" y="765955"/>
                    <a:pt x="22337" y="751653"/>
                  </a:cubicBezTo>
                  <a:cubicBezTo>
                    <a:pt x="8035" y="737351"/>
                    <a:pt x="0" y="717953"/>
                    <a:pt x="0" y="697727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09057" cy="81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74207" y="3513008"/>
            <a:ext cx="3058297" cy="1355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Personalized</a:t>
            </a:r>
            <a:r>
              <a:rPr lang="en-US" b="true" sz="2799" u="none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study planning &amp; tracking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471331" y="2835551"/>
            <a:ext cx="3451574" cy="2938743"/>
            <a:chOff x="0" y="0"/>
            <a:chExt cx="909057" cy="773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9057" cy="773990"/>
            </a:xfrm>
            <a:custGeom>
              <a:avLst/>
              <a:gdLst/>
              <a:ahLst/>
              <a:cxnLst/>
              <a:rect r="r" b="b" t="t" l="l"/>
              <a:pathLst>
                <a:path h="773990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97727"/>
                  </a:lnTo>
                  <a:cubicBezTo>
                    <a:pt x="909057" y="739846"/>
                    <a:pt x="874913" y="773990"/>
                    <a:pt x="832794" y="773990"/>
                  </a:cubicBezTo>
                  <a:lnTo>
                    <a:pt x="76262" y="773990"/>
                  </a:lnTo>
                  <a:cubicBezTo>
                    <a:pt x="56036" y="773990"/>
                    <a:pt x="36639" y="765955"/>
                    <a:pt x="22337" y="751653"/>
                  </a:cubicBezTo>
                  <a:cubicBezTo>
                    <a:pt x="8035" y="737351"/>
                    <a:pt x="0" y="717953"/>
                    <a:pt x="0" y="697727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09057" cy="81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668622" y="3617853"/>
            <a:ext cx="3058297" cy="1355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 u="none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Automated note summarization &amp; flashcards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365094" y="2835551"/>
            <a:ext cx="3451574" cy="2938743"/>
            <a:chOff x="0" y="0"/>
            <a:chExt cx="909057" cy="7739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9057" cy="773990"/>
            </a:xfrm>
            <a:custGeom>
              <a:avLst/>
              <a:gdLst/>
              <a:ahLst/>
              <a:cxnLst/>
              <a:rect r="r" b="b" t="t" l="l"/>
              <a:pathLst>
                <a:path h="773990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97727"/>
                  </a:lnTo>
                  <a:cubicBezTo>
                    <a:pt x="909057" y="739846"/>
                    <a:pt x="874913" y="773990"/>
                    <a:pt x="832794" y="773990"/>
                  </a:cubicBezTo>
                  <a:lnTo>
                    <a:pt x="76262" y="773990"/>
                  </a:lnTo>
                  <a:cubicBezTo>
                    <a:pt x="56036" y="773990"/>
                    <a:pt x="36639" y="765955"/>
                    <a:pt x="22337" y="751653"/>
                  </a:cubicBezTo>
                  <a:cubicBezTo>
                    <a:pt x="8035" y="737351"/>
                    <a:pt x="0" y="717953"/>
                    <a:pt x="0" y="697727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9057" cy="81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561733" y="3617853"/>
            <a:ext cx="3058297" cy="1355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 u="none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Instant quiz generation from notes/topics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3258857" y="2835551"/>
            <a:ext cx="3451574" cy="2938743"/>
            <a:chOff x="0" y="0"/>
            <a:chExt cx="909057" cy="7739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09057" cy="773990"/>
            </a:xfrm>
            <a:custGeom>
              <a:avLst/>
              <a:gdLst/>
              <a:ahLst/>
              <a:cxnLst/>
              <a:rect r="r" b="b" t="t" l="l"/>
              <a:pathLst>
                <a:path h="773990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97727"/>
                  </a:lnTo>
                  <a:cubicBezTo>
                    <a:pt x="909057" y="739846"/>
                    <a:pt x="874913" y="773990"/>
                    <a:pt x="832794" y="773990"/>
                  </a:cubicBezTo>
                  <a:lnTo>
                    <a:pt x="76262" y="773990"/>
                  </a:lnTo>
                  <a:cubicBezTo>
                    <a:pt x="56036" y="773990"/>
                    <a:pt x="36639" y="765955"/>
                    <a:pt x="22337" y="751653"/>
                  </a:cubicBezTo>
                  <a:cubicBezTo>
                    <a:pt x="8035" y="737351"/>
                    <a:pt x="0" y="717953"/>
                    <a:pt x="0" y="697727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09057" cy="81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454844" y="3389253"/>
            <a:ext cx="3058297" cy="1812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Feedback</a:t>
            </a:r>
            <a:r>
              <a:rPr lang="en-US" b="true" sz="2799" u="none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from handwritten notes (error detection)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5471331" y="6326744"/>
            <a:ext cx="3451574" cy="2938743"/>
            <a:chOff x="0" y="0"/>
            <a:chExt cx="909057" cy="77399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09057" cy="773990"/>
            </a:xfrm>
            <a:custGeom>
              <a:avLst/>
              <a:gdLst/>
              <a:ahLst/>
              <a:cxnLst/>
              <a:rect r="r" b="b" t="t" l="l"/>
              <a:pathLst>
                <a:path h="773990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97727"/>
                  </a:lnTo>
                  <a:cubicBezTo>
                    <a:pt x="909057" y="739846"/>
                    <a:pt x="874913" y="773990"/>
                    <a:pt x="832794" y="773990"/>
                  </a:cubicBezTo>
                  <a:lnTo>
                    <a:pt x="76262" y="773990"/>
                  </a:lnTo>
                  <a:cubicBezTo>
                    <a:pt x="56036" y="773990"/>
                    <a:pt x="36639" y="765955"/>
                    <a:pt x="22337" y="751653"/>
                  </a:cubicBezTo>
                  <a:cubicBezTo>
                    <a:pt x="8035" y="737351"/>
                    <a:pt x="0" y="717953"/>
                    <a:pt x="0" y="697727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909057" cy="81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667970" y="6775601"/>
            <a:ext cx="3058297" cy="1355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AI-driven mentorship &amp; career guidance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365094" y="6326744"/>
            <a:ext cx="3451574" cy="2938743"/>
            <a:chOff x="0" y="0"/>
            <a:chExt cx="909057" cy="77399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09057" cy="773990"/>
            </a:xfrm>
            <a:custGeom>
              <a:avLst/>
              <a:gdLst/>
              <a:ahLst/>
              <a:cxnLst/>
              <a:rect r="r" b="b" t="t" l="l"/>
              <a:pathLst>
                <a:path h="773990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97727"/>
                  </a:lnTo>
                  <a:cubicBezTo>
                    <a:pt x="909057" y="739846"/>
                    <a:pt x="874913" y="773990"/>
                    <a:pt x="832794" y="773990"/>
                  </a:cubicBezTo>
                  <a:lnTo>
                    <a:pt x="76262" y="773990"/>
                  </a:lnTo>
                  <a:cubicBezTo>
                    <a:pt x="56036" y="773990"/>
                    <a:pt x="36639" y="765955"/>
                    <a:pt x="22337" y="751653"/>
                  </a:cubicBezTo>
                  <a:cubicBezTo>
                    <a:pt x="8035" y="737351"/>
                    <a:pt x="0" y="717953"/>
                    <a:pt x="0" y="697727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09057" cy="81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9561733" y="6775601"/>
            <a:ext cx="3058297" cy="1355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Mock</a:t>
            </a:r>
            <a:r>
              <a:rPr lang="en-US" b="true" sz="2799" u="none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interview simulations for preparation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656140" y="1416150"/>
            <a:ext cx="8975721" cy="86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75"/>
              </a:lnSpc>
              <a:spcBef>
                <a:spcPct val="0"/>
              </a:spcBef>
            </a:pPr>
            <a:r>
              <a:rPr lang="en-US" b="true" sz="631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How EdTech.ai Solves Them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535680"/>
            <a:ext cx="6118937" cy="5722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Collaborative study groups with AI moderators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Gamification of study plans (XP, rewards, leaderboards)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AR/VR immersive classrooms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Integration with existing LMS &amp; coaching platforms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ntor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hip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netw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power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by re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ommend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ystems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68405" y="642477"/>
            <a:ext cx="6118937" cy="212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b="true" sz="8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Future Add-ons &amp; Scalability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731067" y="1381395"/>
            <a:ext cx="7463975" cy="7539369"/>
          </a:xfrm>
          <a:custGeom>
            <a:avLst/>
            <a:gdLst/>
            <a:ahLst/>
            <a:cxnLst/>
            <a:rect r="r" b="b" t="t" l="l"/>
            <a:pathLst>
              <a:path h="7539369" w="7463975">
                <a:moveTo>
                  <a:pt x="0" y="0"/>
                </a:moveTo>
                <a:lnTo>
                  <a:pt x="7463976" y="0"/>
                </a:lnTo>
                <a:lnTo>
                  <a:pt x="7463976" y="7539369"/>
                </a:lnTo>
                <a:lnTo>
                  <a:pt x="0" y="7539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79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0427" cy="2349314"/>
            </a:xfrm>
            <a:custGeom>
              <a:avLst/>
              <a:gdLst/>
              <a:ahLst/>
              <a:cxnLst/>
              <a:rect r="r" b="b" t="t" l="l"/>
              <a:pathLst>
                <a:path h="2349314" w="4440427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752776" y="3879564"/>
            <a:ext cx="7194594" cy="2804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88"/>
              </a:lnSpc>
            </a:pPr>
            <a:r>
              <a:rPr lang="en-US" sz="11264" b="true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THANK YOU FOR LISTENING!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75495" y="1063912"/>
            <a:ext cx="7868505" cy="8159176"/>
          </a:xfrm>
          <a:custGeom>
            <a:avLst/>
            <a:gdLst/>
            <a:ahLst/>
            <a:cxnLst/>
            <a:rect r="r" b="b" t="t" l="l"/>
            <a:pathLst>
              <a:path h="8159176" w="7868505">
                <a:moveTo>
                  <a:pt x="0" y="0"/>
                </a:moveTo>
                <a:lnTo>
                  <a:pt x="7868505" y="0"/>
                </a:lnTo>
                <a:lnTo>
                  <a:pt x="7868505" y="8159176"/>
                </a:lnTo>
                <a:lnTo>
                  <a:pt x="0" y="8159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DAGxDbfKlDI</dc:identifier>
  <dcterms:modified xsi:type="dcterms:W3CDTF">2011-08-01T06:04:30Z</dcterms:modified>
  <cp:revision>1</cp:revision>
  <dc:title>artificial intelligence</dc:title>
</cp:coreProperties>
</file>