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80181" y="5865551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4747568">
            <a:off x="-3122204" y="3290249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6" y="0"/>
                </a:lnTo>
                <a:lnTo>
                  <a:pt x="4896096" y="2735695"/>
                </a:lnTo>
                <a:lnTo>
                  <a:pt x="0" y="27356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70865" y="4658096"/>
            <a:ext cx="3517135" cy="5707319"/>
          </a:xfrm>
          <a:custGeom>
            <a:avLst/>
            <a:gdLst/>
            <a:ahLst/>
            <a:cxnLst/>
            <a:rect r="r" b="b" t="t" l="l"/>
            <a:pathLst>
              <a:path h="5707319" w="3517135">
                <a:moveTo>
                  <a:pt x="0" y="0"/>
                </a:moveTo>
                <a:lnTo>
                  <a:pt x="3517135" y="0"/>
                </a:lnTo>
                <a:lnTo>
                  <a:pt x="3517135" y="5707319"/>
                </a:lnTo>
                <a:lnTo>
                  <a:pt x="0" y="570731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60192" y="3656178"/>
            <a:ext cx="11080732" cy="14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3"/>
              </a:lnSpc>
            </a:pPr>
            <a:r>
              <a:rPr lang="en-US" sz="11748">
                <a:solidFill>
                  <a:srgbClr val="000000"/>
                </a:solidFill>
                <a:latin typeface="DM Sans Bold"/>
              </a:rPr>
              <a:t>MANGA MANIA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3980" y="925830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995951" y="6152700"/>
            <a:ext cx="9409215" cy="633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4873" spc="-97">
                <a:solidFill>
                  <a:srgbClr val="000000"/>
                </a:solidFill>
                <a:latin typeface="DM Sans Bold"/>
              </a:rPr>
              <a:t>Presented by Leakcode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903997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588703" y="4764120"/>
            <a:ext cx="3424185" cy="5522880"/>
          </a:xfrm>
          <a:custGeom>
            <a:avLst/>
            <a:gdLst/>
            <a:ahLst/>
            <a:cxnLst/>
            <a:rect r="r" b="b" t="t" l="l"/>
            <a:pathLst>
              <a:path h="5522880" w="3424185">
                <a:moveTo>
                  <a:pt x="0" y="0"/>
                </a:moveTo>
                <a:lnTo>
                  <a:pt x="3424186" y="0"/>
                </a:lnTo>
                <a:lnTo>
                  <a:pt x="3424186" y="5522880"/>
                </a:lnTo>
                <a:lnTo>
                  <a:pt x="0" y="5522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2780" y="1995962"/>
            <a:ext cx="2595933" cy="2525135"/>
          </a:xfrm>
          <a:custGeom>
            <a:avLst/>
            <a:gdLst/>
            <a:ahLst/>
            <a:cxnLst/>
            <a:rect r="r" b="b" t="t" l="l"/>
            <a:pathLst>
              <a:path h="2525135" w="2595933">
                <a:moveTo>
                  <a:pt x="0" y="0"/>
                </a:moveTo>
                <a:lnTo>
                  <a:pt x="2595933" y="0"/>
                </a:lnTo>
                <a:lnTo>
                  <a:pt x="2595933" y="2525135"/>
                </a:lnTo>
                <a:lnTo>
                  <a:pt x="0" y="25251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20241" y="1569696"/>
            <a:ext cx="10244474" cy="102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29"/>
              </a:lnSpc>
            </a:pPr>
            <a:r>
              <a:rPr lang="en-US" sz="7865">
                <a:solidFill>
                  <a:srgbClr val="000000"/>
                </a:solidFill>
                <a:latin typeface="DM Sans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39050" y="3210905"/>
            <a:ext cx="11715320" cy="5854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Semi-Bold"/>
              </a:rPr>
              <a:t>The Challenge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</a:t>
            </a:r>
            <a:r>
              <a:rPr lang="en-US" sz="3161" spc="189">
                <a:solidFill>
                  <a:srgbClr val="000000"/>
                </a:solidFill>
                <a:latin typeface="DM Sans Bold"/>
              </a:rPr>
              <a:t>Manga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 content on the internet often contains mature or </a:t>
            </a:r>
            <a:r>
              <a:rPr lang="en-US" sz="3161" spc="189">
                <a:solidFill>
                  <a:srgbClr val="000000"/>
                </a:solidFill>
                <a:latin typeface="DM Sans Bold"/>
              </a:rPr>
              <a:t>NSFW (Not Safe For Work)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 themes, which are unsuitable for children and sensitive audiences.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Semi-Bold"/>
              </a:rPr>
              <a:t>Why It Matters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This creates a risk for younger audiences and requires a safe approach to accessing manga content.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Bold"/>
              </a:rPr>
              <a:t>Solution: 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An authentication is done as the user signs in and the model detects the NSFW content and puts an age restriction pop-up.</a:t>
            </a:r>
          </a:p>
          <a:p>
            <a:pPr marL="0" indent="0" lvl="0">
              <a:lnSpc>
                <a:spcPts val="426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7284" y="8589239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563571" y="618999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1674" y="1942439"/>
            <a:ext cx="10965064" cy="7969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8807" indent="-319403" lvl="1">
              <a:lnSpc>
                <a:spcPts val="3994"/>
              </a:lnSpc>
              <a:buFont typeface="Arial"/>
              <a:buChar char="•"/>
            </a:pPr>
            <a:r>
              <a:rPr lang="en-US" sz="2958" spc="177">
                <a:solidFill>
                  <a:srgbClr val="000000"/>
                </a:solidFill>
                <a:latin typeface="DM Sans Semi-Bold"/>
              </a:rPr>
              <a:t>Two-Sided Design</a:t>
            </a:r>
            <a:r>
              <a:rPr lang="en-US" sz="2958" spc="177">
                <a:solidFill>
                  <a:srgbClr val="000000"/>
                </a:solidFill>
                <a:latin typeface="DM Sans"/>
              </a:rPr>
              <a:t>: Manga Mania caters to both readers and content creators.</a:t>
            </a:r>
          </a:p>
          <a:p>
            <a:pPr marL="1277614" indent="-425871" lvl="2">
              <a:lnSpc>
                <a:spcPts val="3994"/>
              </a:lnSpc>
              <a:buFont typeface="Arial"/>
              <a:buChar char="⚬"/>
            </a:pPr>
            <a:r>
              <a:rPr lang="en-US" sz="2958" spc="177">
                <a:solidFill>
                  <a:srgbClr val="000000"/>
                </a:solidFill>
                <a:latin typeface="DM Sans Semi-Bold"/>
              </a:rPr>
              <a:t>Reader Interface</a:t>
            </a:r>
            <a:r>
              <a:rPr lang="en-US" sz="2958" spc="177">
                <a:solidFill>
                  <a:srgbClr val="000000"/>
                </a:solidFill>
                <a:latin typeface="DM Sans"/>
              </a:rPr>
              <a:t>: Features a clean, intuitive layout with customizable settings, allowing users to easily discover and enjoy manga. Includes search, recommendations, and genre-based browsing.</a:t>
            </a:r>
          </a:p>
          <a:p>
            <a:pPr marL="1277614" indent="-425871" lvl="2">
              <a:lnSpc>
                <a:spcPts val="3994"/>
              </a:lnSpc>
              <a:buFont typeface="Arial"/>
              <a:buChar char="⚬"/>
            </a:pPr>
            <a:r>
              <a:rPr lang="en-US" sz="2958" spc="177">
                <a:solidFill>
                  <a:srgbClr val="000000"/>
                </a:solidFill>
                <a:latin typeface="DM Sans Semi-Bold"/>
              </a:rPr>
              <a:t>Uploader Interface</a:t>
            </a:r>
            <a:r>
              <a:rPr lang="en-US" sz="2958" spc="177">
                <a:solidFill>
                  <a:srgbClr val="000000"/>
                </a:solidFill>
                <a:latin typeface="DM Sans"/>
              </a:rPr>
              <a:t>: Provides a simple, step-by-step process for uploading manga. Features tools for creators to manage their content and flag NSFW material to ensure compliance with community guidelines.</a:t>
            </a:r>
          </a:p>
          <a:p>
            <a:pPr marL="638807" indent="-319403" lvl="1">
              <a:lnSpc>
                <a:spcPts val="3994"/>
              </a:lnSpc>
              <a:buFont typeface="Arial"/>
              <a:buChar char="•"/>
            </a:pPr>
            <a:r>
              <a:rPr lang="en-US" sz="2958" spc="177">
                <a:solidFill>
                  <a:srgbClr val="000000"/>
                </a:solidFill>
                <a:latin typeface="DM Sans Semi-Bold"/>
              </a:rPr>
              <a:t>Safety Measures</a:t>
            </a:r>
            <a:r>
              <a:rPr lang="en-US" sz="2958" spc="177">
                <a:solidFill>
                  <a:srgbClr val="000000"/>
                </a:solidFill>
                <a:latin typeface="DM Sans"/>
              </a:rPr>
              <a:t>: We ensure a safe environment by restricting access to flagged content, implementing age verification, and monitoring for compliance.</a:t>
            </a:r>
          </a:p>
          <a:p>
            <a:pPr marL="0" indent="0" lvl="0">
              <a:lnSpc>
                <a:spcPts val="399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4129" y="835643"/>
            <a:ext cx="3965171" cy="4114800"/>
          </a:xfrm>
          <a:custGeom>
            <a:avLst/>
            <a:gdLst/>
            <a:ahLst/>
            <a:cxnLst/>
            <a:rect r="r" b="b" t="t" l="l"/>
            <a:pathLst>
              <a:path h="4114800" w="3965171">
                <a:moveTo>
                  <a:pt x="0" y="0"/>
                </a:moveTo>
                <a:lnTo>
                  <a:pt x="3965171" y="0"/>
                </a:lnTo>
                <a:lnTo>
                  <a:pt x="3965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79947" y="4465291"/>
            <a:ext cx="528106" cy="1356418"/>
          </a:xfrm>
          <a:custGeom>
            <a:avLst/>
            <a:gdLst/>
            <a:ahLst/>
            <a:cxnLst/>
            <a:rect r="r" b="b" t="t" l="l"/>
            <a:pathLst>
              <a:path h="1356418" w="528106">
                <a:moveTo>
                  <a:pt x="0" y="0"/>
                </a:moveTo>
                <a:lnTo>
                  <a:pt x="528106" y="0"/>
                </a:lnTo>
                <a:lnTo>
                  <a:pt x="528106" y="1356418"/>
                </a:lnTo>
                <a:lnTo>
                  <a:pt x="0" y="13564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576406" y="207529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6018" y="753656"/>
            <a:ext cx="13720373" cy="946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1"/>
              </a:lnSpc>
            </a:pPr>
            <a:r>
              <a:rPr lang="en-US" sz="7300">
                <a:solidFill>
                  <a:srgbClr val="000000"/>
                </a:solidFill>
                <a:latin typeface="DM Sans Bold"/>
              </a:rPr>
              <a:t>User Interface and Experience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38550" y="1594567"/>
            <a:ext cx="3190728" cy="1910082"/>
            <a:chOff x="0" y="0"/>
            <a:chExt cx="1179805" cy="706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9805" cy="706273"/>
            </a:xfrm>
            <a:custGeom>
              <a:avLst/>
              <a:gdLst/>
              <a:ahLst/>
              <a:cxnLst/>
              <a:rect r="r" b="b" t="t" l="l"/>
              <a:pathLst>
                <a:path h="706273" w="1179805">
                  <a:moveTo>
                    <a:pt x="36396" y="0"/>
                  </a:moveTo>
                  <a:lnTo>
                    <a:pt x="1143409" y="0"/>
                  </a:lnTo>
                  <a:cubicBezTo>
                    <a:pt x="1163510" y="0"/>
                    <a:pt x="1179805" y="16295"/>
                    <a:pt x="1179805" y="36396"/>
                  </a:cubicBezTo>
                  <a:lnTo>
                    <a:pt x="1179805" y="669877"/>
                  </a:lnTo>
                  <a:cubicBezTo>
                    <a:pt x="1179805" y="689978"/>
                    <a:pt x="1163510" y="706273"/>
                    <a:pt x="1143409" y="706273"/>
                  </a:cubicBezTo>
                  <a:lnTo>
                    <a:pt x="36396" y="706273"/>
                  </a:lnTo>
                  <a:cubicBezTo>
                    <a:pt x="16295" y="706273"/>
                    <a:pt x="0" y="689978"/>
                    <a:pt x="0" y="669877"/>
                  </a:cubicBezTo>
                  <a:lnTo>
                    <a:pt x="0" y="36396"/>
                  </a:lnTo>
                  <a:cubicBezTo>
                    <a:pt x="0" y="16295"/>
                    <a:pt x="16295" y="0"/>
                    <a:pt x="36396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179805" cy="782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Open Sans Extra Bold"/>
                </a:rPr>
                <a:t>Genre</a:t>
              </a:r>
            </a:p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>
                  <a:solidFill>
                    <a:srgbClr val="000000"/>
                  </a:solidFill>
                  <a:latin typeface="Open Sans Extra Bold"/>
                </a:rPr>
                <a:t>Detection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232166" y="3921580"/>
            <a:ext cx="3097313" cy="2334698"/>
            <a:chOff x="0" y="0"/>
            <a:chExt cx="1145264" cy="8632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5264" cy="863279"/>
            </a:xfrm>
            <a:custGeom>
              <a:avLst/>
              <a:gdLst/>
              <a:ahLst/>
              <a:cxnLst/>
              <a:rect r="r" b="b" t="t" l="l"/>
              <a:pathLst>
                <a:path h="863279" w="1145264">
                  <a:moveTo>
                    <a:pt x="37493" y="0"/>
                  </a:moveTo>
                  <a:lnTo>
                    <a:pt x="1107771" y="0"/>
                  </a:lnTo>
                  <a:cubicBezTo>
                    <a:pt x="1128478" y="0"/>
                    <a:pt x="1145264" y="16786"/>
                    <a:pt x="1145264" y="37493"/>
                  </a:cubicBezTo>
                  <a:lnTo>
                    <a:pt x="1145264" y="825786"/>
                  </a:lnTo>
                  <a:cubicBezTo>
                    <a:pt x="1145264" y="846493"/>
                    <a:pt x="1128478" y="863279"/>
                    <a:pt x="1107771" y="863279"/>
                  </a:cubicBezTo>
                  <a:lnTo>
                    <a:pt x="37493" y="863279"/>
                  </a:lnTo>
                  <a:cubicBezTo>
                    <a:pt x="16786" y="863279"/>
                    <a:pt x="0" y="846493"/>
                    <a:pt x="0" y="825786"/>
                  </a:cubicBezTo>
                  <a:lnTo>
                    <a:pt x="0" y="37493"/>
                  </a:lnTo>
                  <a:cubicBezTo>
                    <a:pt x="0" y="16786"/>
                    <a:pt x="16786" y="0"/>
                    <a:pt x="3749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145264" cy="939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000000"/>
                  </a:solidFill>
                  <a:latin typeface="Open Sans Extra Bold"/>
                </a:rPr>
                <a:t>Language</a:t>
              </a:r>
            </a:p>
            <a:p>
              <a:pPr algn="ctr" marL="0" indent="0" lvl="0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Open Sans Extra Bold"/>
                </a:rPr>
                <a:t>Detection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232166" y="6713479"/>
            <a:ext cx="3003898" cy="2283179"/>
            <a:chOff x="0" y="0"/>
            <a:chExt cx="1110723" cy="8442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0723" cy="844229"/>
            </a:xfrm>
            <a:custGeom>
              <a:avLst/>
              <a:gdLst/>
              <a:ahLst/>
              <a:cxnLst/>
              <a:rect r="r" b="b" t="t" l="l"/>
              <a:pathLst>
                <a:path h="844229" w="1110723">
                  <a:moveTo>
                    <a:pt x="38659" y="0"/>
                  </a:moveTo>
                  <a:lnTo>
                    <a:pt x="1072064" y="0"/>
                  </a:lnTo>
                  <a:cubicBezTo>
                    <a:pt x="1093415" y="0"/>
                    <a:pt x="1110723" y="17308"/>
                    <a:pt x="1110723" y="38659"/>
                  </a:cubicBezTo>
                  <a:lnTo>
                    <a:pt x="1110723" y="805570"/>
                  </a:lnTo>
                  <a:cubicBezTo>
                    <a:pt x="1110723" y="815823"/>
                    <a:pt x="1106650" y="825656"/>
                    <a:pt x="1099400" y="832906"/>
                  </a:cubicBezTo>
                  <a:cubicBezTo>
                    <a:pt x="1092150" y="840156"/>
                    <a:pt x="1082317" y="844229"/>
                    <a:pt x="1072064" y="844229"/>
                  </a:cubicBezTo>
                  <a:lnTo>
                    <a:pt x="38659" y="844229"/>
                  </a:lnTo>
                  <a:cubicBezTo>
                    <a:pt x="28406" y="844229"/>
                    <a:pt x="18573" y="840156"/>
                    <a:pt x="11323" y="832906"/>
                  </a:cubicBezTo>
                  <a:cubicBezTo>
                    <a:pt x="4073" y="825656"/>
                    <a:pt x="0" y="815823"/>
                    <a:pt x="0" y="805570"/>
                  </a:cubicBezTo>
                  <a:lnTo>
                    <a:pt x="0" y="38659"/>
                  </a:lnTo>
                  <a:cubicBezTo>
                    <a:pt x="0" y="28406"/>
                    <a:pt x="4073" y="18573"/>
                    <a:pt x="11323" y="11323"/>
                  </a:cubicBezTo>
                  <a:cubicBezTo>
                    <a:pt x="18573" y="4073"/>
                    <a:pt x="28406" y="0"/>
                    <a:pt x="38659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110723" cy="920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 Extra Bold"/>
                </a:rPr>
                <a:t>NSFW</a:t>
              </a:r>
            </a:p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00000"/>
                  </a:solidFill>
                  <a:latin typeface="Open Sans Extra Bold"/>
                </a:rPr>
                <a:t>Detection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1107" y="2635394"/>
            <a:ext cx="2929367" cy="1644333"/>
            <a:chOff x="0" y="0"/>
            <a:chExt cx="1083164" cy="6080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3164" cy="608009"/>
            </a:xfrm>
            <a:custGeom>
              <a:avLst/>
              <a:gdLst/>
              <a:ahLst/>
              <a:cxnLst/>
              <a:rect r="r" b="b" t="t" l="l"/>
              <a:pathLst>
                <a:path h="608009" w="1083164">
                  <a:moveTo>
                    <a:pt x="39643" y="0"/>
                  </a:moveTo>
                  <a:lnTo>
                    <a:pt x="1043521" y="0"/>
                  </a:lnTo>
                  <a:cubicBezTo>
                    <a:pt x="1065416" y="0"/>
                    <a:pt x="1083164" y="17749"/>
                    <a:pt x="1083164" y="39643"/>
                  </a:cubicBezTo>
                  <a:lnTo>
                    <a:pt x="1083164" y="568367"/>
                  </a:lnTo>
                  <a:cubicBezTo>
                    <a:pt x="1083164" y="590261"/>
                    <a:pt x="1065416" y="608009"/>
                    <a:pt x="1043521" y="608009"/>
                  </a:cubicBezTo>
                  <a:lnTo>
                    <a:pt x="39643" y="608009"/>
                  </a:lnTo>
                  <a:cubicBezTo>
                    <a:pt x="17749" y="608009"/>
                    <a:pt x="0" y="590261"/>
                    <a:pt x="0" y="568367"/>
                  </a:cubicBezTo>
                  <a:lnTo>
                    <a:pt x="0" y="39643"/>
                  </a:lnTo>
                  <a:cubicBezTo>
                    <a:pt x="0" y="17749"/>
                    <a:pt x="17749" y="0"/>
                    <a:pt x="3964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083164" cy="703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699"/>
                </a:lnSpc>
                <a:spcBef>
                  <a:spcPct val="0"/>
                </a:spcBef>
              </a:pPr>
              <a:r>
                <a:rPr lang="en-US" sz="5499">
                  <a:solidFill>
                    <a:srgbClr val="000000"/>
                  </a:solidFill>
                  <a:latin typeface="Open Sans Extra Bold"/>
                </a:rPr>
                <a:t>UI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64644" y="4896166"/>
            <a:ext cx="1831212" cy="1578631"/>
            <a:chOff x="0" y="0"/>
            <a:chExt cx="677110" cy="583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7110" cy="583715"/>
            </a:xfrm>
            <a:custGeom>
              <a:avLst/>
              <a:gdLst/>
              <a:ahLst/>
              <a:cxnLst/>
              <a:rect r="r" b="b" t="t" l="l"/>
              <a:pathLst>
                <a:path h="583715" w="677110">
                  <a:moveTo>
                    <a:pt x="63416" y="0"/>
                  </a:moveTo>
                  <a:lnTo>
                    <a:pt x="613693" y="0"/>
                  </a:lnTo>
                  <a:cubicBezTo>
                    <a:pt x="648717" y="0"/>
                    <a:pt x="677110" y="28392"/>
                    <a:pt x="677110" y="63416"/>
                  </a:cubicBezTo>
                  <a:lnTo>
                    <a:pt x="677110" y="520299"/>
                  </a:lnTo>
                  <a:cubicBezTo>
                    <a:pt x="677110" y="537118"/>
                    <a:pt x="670428" y="553248"/>
                    <a:pt x="658536" y="565141"/>
                  </a:cubicBezTo>
                  <a:cubicBezTo>
                    <a:pt x="646643" y="577034"/>
                    <a:pt x="630512" y="583715"/>
                    <a:pt x="613693" y="583715"/>
                  </a:cubicBezTo>
                  <a:lnTo>
                    <a:pt x="63416" y="583715"/>
                  </a:lnTo>
                  <a:cubicBezTo>
                    <a:pt x="46597" y="583715"/>
                    <a:pt x="30467" y="577034"/>
                    <a:pt x="18574" y="565141"/>
                  </a:cubicBezTo>
                  <a:cubicBezTo>
                    <a:pt x="6681" y="553248"/>
                    <a:pt x="0" y="537118"/>
                    <a:pt x="0" y="520299"/>
                  </a:cubicBezTo>
                  <a:lnTo>
                    <a:pt x="0" y="63416"/>
                  </a:lnTo>
                  <a:cubicBezTo>
                    <a:pt x="0" y="46597"/>
                    <a:pt x="6681" y="30467"/>
                    <a:pt x="18574" y="18574"/>
                  </a:cubicBezTo>
                  <a:cubicBezTo>
                    <a:pt x="30467" y="6681"/>
                    <a:pt x="46597" y="0"/>
                    <a:pt x="63416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677110" cy="688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39"/>
                </a:lnSpc>
                <a:spcBef>
                  <a:spcPct val="0"/>
                </a:spcBef>
              </a:pPr>
              <a:r>
                <a:rPr lang="en-US" sz="5099">
                  <a:solidFill>
                    <a:srgbClr val="000000"/>
                  </a:solidFill>
                  <a:latin typeface="Open Sans Extra Bold"/>
                </a:rPr>
                <a:t>OCR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713479"/>
            <a:ext cx="4215402" cy="2666330"/>
            <a:chOff x="0" y="0"/>
            <a:chExt cx="1558689" cy="98590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58689" cy="985904"/>
            </a:xfrm>
            <a:custGeom>
              <a:avLst/>
              <a:gdLst/>
              <a:ahLst/>
              <a:cxnLst/>
              <a:rect r="r" b="b" t="t" l="l"/>
              <a:pathLst>
                <a:path h="985904" w="1558689">
                  <a:moveTo>
                    <a:pt x="27549" y="0"/>
                  </a:moveTo>
                  <a:lnTo>
                    <a:pt x="1531140" y="0"/>
                  </a:lnTo>
                  <a:cubicBezTo>
                    <a:pt x="1546355" y="0"/>
                    <a:pt x="1558689" y="12334"/>
                    <a:pt x="1558689" y="27549"/>
                  </a:cubicBezTo>
                  <a:lnTo>
                    <a:pt x="1558689" y="958355"/>
                  </a:lnTo>
                  <a:cubicBezTo>
                    <a:pt x="1558689" y="965661"/>
                    <a:pt x="1555787" y="972668"/>
                    <a:pt x="1550620" y="977835"/>
                  </a:cubicBezTo>
                  <a:cubicBezTo>
                    <a:pt x="1545454" y="983001"/>
                    <a:pt x="1538447" y="985904"/>
                    <a:pt x="1531140" y="985904"/>
                  </a:cubicBezTo>
                  <a:lnTo>
                    <a:pt x="27549" y="985904"/>
                  </a:lnTo>
                  <a:cubicBezTo>
                    <a:pt x="12334" y="985904"/>
                    <a:pt x="0" y="973570"/>
                    <a:pt x="0" y="958355"/>
                  </a:cubicBezTo>
                  <a:lnTo>
                    <a:pt x="0" y="27549"/>
                  </a:lnTo>
                  <a:cubicBezTo>
                    <a:pt x="0" y="20242"/>
                    <a:pt x="2902" y="13235"/>
                    <a:pt x="8069" y="8069"/>
                  </a:cubicBezTo>
                  <a:cubicBezTo>
                    <a:pt x="13235" y="2902"/>
                    <a:pt x="20242" y="0"/>
                    <a:pt x="27549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558689" cy="106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 Extra Bold"/>
                </a:rPr>
                <a:t>UI</a:t>
              </a:r>
            </a:p>
            <a:p>
              <a:pPr algn="ctr" marL="0" indent="0" lvl="0">
                <a:lnSpc>
                  <a:spcPts val="6299"/>
                </a:lnSpc>
                <a:spcBef>
                  <a:spcPct val="0"/>
                </a:spcBef>
              </a:pPr>
              <a:r>
                <a:rPr lang="en-US" sz="4499">
                  <a:solidFill>
                    <a:srgbClr val="000000"/>
                  </a:solidFill>
                  <a:latin typeface="Open Sans Extra Bold"/>
                </a:rPr>
                <a:t>Dashboard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528333" y="1926253"/>
            <a:ext cx="1479467" cy="2855112"/>
          </a:xfrm>
          <a:custGeom>
            <a:avLst/>
            <a:gdLst/>
            <a:ahLst/>
            <a:cxnLst/>
            <a:rect r="r" b="b" t="t" l="l"/>
            <a:pathLst>
              <a:path h="2855112" w="1479467">
                <a:moveTo>
                  <a:pt x="0" y="0"/>
                </a:moveTo>
                <a:lnTo>
                  <a:pt x="1479467" y="0"/>
                </a:lnTo>
                <a:lnTo>
                  <a:pt x="1479467" y="2855112"/>
                </a:lnTo>
                <a:lnTo>
                  <a:pt x="0" y="285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7002115" y="2755398"/>
            <a:ext cx="528106" cy="1356418"/>
          </a:xfrm>
          <a:custGeom>
            <a:avLst/>
            <a:gdLst/>
            <a:ahLst/>
            <a:cxnLst/>
            <a:rect r="r" b="b" t="t" l="l"/>
            <a:pathLst>
              <a:path h="1356418" w="528106">
                <a:moveTo>
                  <a:pt x="0" y="0"/>
                </a:moveTo>
                <a:lnTo>
                  <a:pt x="528106" y="0"/>
                </a:lnTo>
                <a:lnTo>
                  <a:pt x="528106" y="1356417"/>
                </a:lnTo>
                <a:lnTo>
                  <a:pt x="0" y="1356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7245408" y="4781365"/>
            <a:ext cx="22658" cy="11716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>
            <a:off x="2482023" y="5952998"/>
            <a:ext cx="478604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-5400000">
            <a:off x="1704323" y="4782356"/>
            <a:ext cx="1581093" cy="710055"/>
          </a:xfrm>
          <a:custGeom>
            <a:avLst/>
            <a:gdLst/>
            <a:ahLst/>
            <a:cxnLst/>
            <a:rect r="r" b="b" t="t" l="l"/>
            <a:pathLst>
              <a:path h="710055" w="1581093">
                <a:moveTo>
                  <a:pt x="0" y="0"/>
                </a:moveTo>
                <a:lnTo>
                  <a:pt x="1581093" y="0"/>
                </a:lnTo>
                <a:lnTo>
                  <a:pt x="1581093" y="710055"/>
                </a:lnTo>
                <a:lnTo>
                  <a:pt x="0" y="710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566846" y="7669160"/>
            <a:ext cx="1248949" cy="560892"/>
          </a:xfrm>
          <a:custGeom>
            <a:avLst/>
            <a:gdLst/>
            <a:ahLst/>
            <a:cxnLst/>
            <a:rect r="r" b="b" t="t" l="l"/>
            <a:pathLst>
              <a:path h="560892" w="1248949">
                <a:moveTo>
                  <a:pt x="0" y="0"/>
                </a:moveTo>
                <a:lnTo>
                  <a:pt x="1248950" y="0"/>
                </a:lnTo>
                <a:lnTo>
                  <a:pt x="1248950" y="560891"/>
                </a:lnTo>
                <a:lnTo>
                  <a:pt x="0" y="5608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780049" y="2242364"/>
            <a:ext cx="1257476" cy="564721"/>
          </a:xfrm>
          <a:custGeom>
            <a:avLst/>
            <a:gdLst/>
            <a:ahLst/>
            <a:cxnLst/>
            <a:rect r="r" b="b" t="t" l="l"/>
            <a:pathLst>
              <a:path h="564721" w="1257476">
                <a:moveTo>
                  <a:pt x="0" y="0"/>
                </a:moveTo>
                <a:lnTo>
                  <a:pt x="1257476" y="0"/>
                </a:lnTo>
                <a:lnTo>
                  <a:pt x="1257476" y="564721"/>
                </a:lnTo>
                <a:lnTo>
                  <a:pt x="0" y="564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695855" y="5157262"/>
            <a:ext cx="1442896" cy="647991"/>
          </a:xfrm>
          <a:custGeom>
            <a:avLst/>
            <a:gdLst/>
            <a:ahLst/>
            <a:cxnLst/>
            <a:rect r="r" b="b" t="t" l="l"/>
            <a:pathLst>
              <a:path h="647991" w="1442896">
                <a:moveTo>
                  <a:pt x="0" y="0"/>
                </a:moveTo>
                <a:lnTo>
                  <a:pt x="1442896" y="0"/>
                </a:lnTo>
                <a:lnTo>
                  <a:pt x="1442896" y="647992"/>
                </a:lnTo>
                <a:lnTo>
                  <a:pt x="0" y="647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246587" y="7158741"/>
            <a:ext cx="2449268" cy="1494141"/>
            <a:chOff x="0" y="0"/>
            <a:chExt cx="905643" cy="5524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05643" cy="552474"/>
            </a:xfrm>
            <a:custGeom>
              <a:avLst/>
              <a:gdLst/>
              <a:ahLst/>
              <a:cxnLst/>
              <a:rect r="r" b="b" t="t" l="l"/>
              <a:pathLst>
                <a:path h="552474" w="905643">
                  <a:moveTo>
                    <a:pt x="47414" y="0"/>
                  </a:moveTo>
                  <a:lnTo>
                    <a:pt x="858229" y="0"/>
                  </a:lnTo>
                  <a:cubicBezTo>
                    <a:pt x="884415" y="0"/>
                    <a:pt x="905643" y="21228"/>
                    <a:pt x="905643" y="47414"/>
                  </a:cubicBezTo>
                  <a:lnTo>
                    <a:pt x="905643" y="505061"/>
                  </a:lnTo>
                  <a:cubicBezTo>
                    <a:pt x="905643" y="531247"/>
                    <a:pt x="884415" y="552474"/>
                    <a:pt x="858229" y="552474"/>
                  </a:cubicBezTo>
                  <a:lnTo>
                    <a:pt x="47414" y="552474"/>
                  </a:lnTo>
                  <a:cubicBezTo>
                    <a:pt x="34839" y="552474"/>
                    <a:pt x="22779" y="547479"/>
                    <a:pt x="13887" y="538587"/>
                  </a:cubicBezTo>
                  <a:cubicBezTo>
                    <a:pt x="4995" y="529695"/>
                    <a:pt x="0" y="517636"/>
                    <a:pt x="0" y="505061"/>
                  </a:cubicBezTo>
                  <a:lnTo>
                    <a:pt x="0" y="47414"/>
                  </a:lnTo>
                  <a:cubicBezTo>
                    <a:pt x="0" y="21228"/>
                    <a:pt x="21228" y="0"/>
                    <a:pt x="47414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905643" cy="657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39"/>
                </a:lnSpc>
                <a:spcBef>
                  <a:spcPct val="0"/>
                </a:spcBef>
              </a:pPr>
              <a:r>
                <a:rPr lang="en-US" sz="5099">
                  <a:solidFill>
                    <a:srgbClr val="000000"/>
                  </a:solidFill>
                  <a:latin typeface="Open Sans Extra Bold"/>
                </a:rPr>
                <a:t>Model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H="true" flipV="true">
            <a:off x="10780049" y="2524725"/>
            <a:ext cx="201" cy="23714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>
            <a:off x="5244102" y="7905812"/>
            <a:ext cx="40024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8423356" y="5685481"/>
            <a:ext cx="18366" cy="22641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8423356" y="5361847"/>
            <a:ext cx="1441288" cy="647269"/>
          </a:xfrm>
          <a:custGeom>
            <a:avLst/>
            <a:gdLst/>
            <a:ahLst/>
            <a:cxnLst/>
            <a:rect r="r" b="b" t="t" l="l"/>
            <a:pathLst>
              <a:path h="647269" w="1441288">
                <a:moveTo>
                  <a:pt x="0" y="0"/>
                </a:moveTo>
                <a:lnTo>
                  <a:pt x="1441288" y="0"/>
                </a:lnTo>
                <a:lnTo>
                  <a:pt x="1441288" y="647269"/>
                </a:lnTo>
                <a:lnTo>
                  <a:pt x="0" y="647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10780049" y="2524725"/>
            <a:ext cx="2358502" cy="248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3320474" y="3433606"/>
            <a:ext cx="3267486" cy="239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5400000">
            <a:off x="1065244" y="5524449"/>
            <a:ext cx="1581093" cy="710055"/>
          </a:xfrm>
          <a:custGeom>
            <a:avLst/>
            <a:gdLst/>
            <a:ahLst/>
            <a:cxnLst/>
            <a:rect r="r" b="b" t="t" l="l"/>
            <a:pathLst>
              <a:path h="710055" w="1581093">
                <a:moveTo>
                  <a:pt x="0" y="0"/>
                </a:moveTo>
                <a:lnTo>
                  <a:pt x="1581093" y="0"/>
                </a:lnTo>
                <a:lnTo>
                  <a:pt x="1581093" y="710054"/>
                </a:lnTo>
                <a:lnTo>
                  <a:pt x="0" y="710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>
            <a:off x="1855790" y="4279727"/>
            <a:ext cx="0" cy="8092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5518693" y="3217461"/>
            <a:ext cx="1069267" cy="480198"/>
          </a:xfrm>
          <a:custGeom>
            <a:avLst/>
            <a:gdLst/>
            <a:ahLst/>
            <a:cxnLst/>
            <a:rect r="r" b="b" t="t" l="l"/>
            <a:pathLst>
              <a:path h="480198" w="1069267">
                <a:moveTo>
                  <a:pt x="0" y="0"/>
                </a:moveTo>
                <a:lnTo>
                  <a:pt x="1069267" y="0"/>
                </a:lnTo>
                <a:lnTo>
                  <a:pt x="1069267" y="480198"/>
                </a:lnTo>
                <a:lnTo>
                  <a:pt x="0" y="480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5400000">
            <a:off x="1475240" y="1874216"/>
            <a:ext cx="1015226" cy="455929"/>
          </a:xfrm>
          <a:custGeom>
            <a:avLst/>
            <a:gdLst/>
            <a:ahLst/>
            <a:cxnLst/>
            <a:rect r="r" b="b" t="t" l="l"/>
            <a:pathLst>
              <a:path h="455929" w="1015226">
                <a:moveTo>
                  <a:pt x="0" y="0"/>
                </a:moveTo>
                <a:lnTo>
                  <a:pt x="1015226" y="0"/>
                </a:lnTo>
                <a:lnTo>
                  <a:pt x="1015226" y="455929"/>
                </a:lnTo>
                <a:lnTo>
                  <a:pt x="0" y="4559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5400000">
            <a:off x="16184854" y="4584749"/>
            <a:ext cx="2263124" cy="1516971"/>
          </a:xfrm>
          <a:custGeom>
            <a:avLst/>
            <a:gdLst/>
            <a:ahLst/>
            <a:cxnLst/>
            <a:rect r="r" b="b" t="t" l="l"/>
            <a:pathLst>
              <a:path h="1516971" w="2263124">
                <a:moveTo>
                  <a:pt x="0" y="0"/>
                </a:moveTo>
                <a:lnTo>
                  <a:pt x="2263124" y="0"/>
                </a:lnTo>
                <a:lnTo>
                  <a:pt x="2263124" y="1516971"/>
                </a:lnTo>
                <a:lnTo>
                  <a:pt x="0" y="15169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671654" y="171450"/>
            <a:ext cx="7149867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Data Flow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136401" y="4522611"/>
            <a:ext cx="3684538" cy="116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9"/>
              </a:lnSpc>
            </a:pPr>
          </a:p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Open Sans Extra Bold"/>
              </a:rPr>
              <a:t>Server Response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578253" y="2185214"/>
            <a:ext cx="2692301" cy="90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Open Sans Extra Bold"/>
              </a:rPr>
              <a:t>Authentication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Extra Bold"/>
              </a:rPr>
              <a:t>Request</a:t>
            </a:r>
          </a:p>
        </p:txBody>
      </p:sp>
      <p:sp>
        <p:nvSpPr>
          <p:cNvPr name="TextBox 45" id="45"/>
          <p:cNvSpPr txBox="true"/>
          <p:nvPr/>
        </p:nvSpPr>
        <p:spPr>
          <a:xfrm rot="1151">
            <a:off x="766031" y="847097"/>
            <a:ext cx="2554355" cy="59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>
                <a:solidFill>
                  <a:srgbClr val="000000"/>
                </a:solidFill>
                <a:latin typeface="Open Sans Extra Bold"/>
              </a:rPr>
              <a:t>User Detail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796470" y="4287864"/>
            <a:ext cx="1039893" cy="203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 Extra Bold"/>
              </a:rPr>
              <a:t>3</a:t>
            </a:r>
          </a:p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Open Sans Extra Bold"/>
              </a:rPr>
              <a:t>Lab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Open Sans Extra Bold"/>
              </a:rPr>
              <a:t>-els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97639" y="8546304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4" y="0"/>
                </a:lnTo>
                <a:lnTo>
                  <a:pt x="4427844" y="3481392"/>
                </a:lnTo>
                <a:lnTo>
                  <a:pt x="0" y="3481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73634" y="-669373"/>
            <a:ext cx="4901081" cy="2735694"/>
          </a:xfrm>
          <a:custGeom>
            <a:avLst/>
            <a:gdLst/>
            <a:ahLst/>
            <a:cxnLst/>
            <a:rect r="r" b="b" t="t" l="l"/>
            <a:pathLst>
              <a:path h="2735694" w="4901081">
                <a:moveTo>
                  <a:pt x="0" y="0"/>
                </a:moveTo>
                <a:lnTo>
                  <a:pt x="4901081" y="0"/>
                </a:lnTo>
                <a:lnTo>
                  <a:pt x="4901081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2925" y="5727141"/>
            <a:ext cx="1542061" cy="4559859"/>
          </a:xfrm>
          <a:custGeom>
            <a:avLst/>
            <a:gdLst/>
            <a:ahLst/>
            <a:cxnLst/>
            <a:rect r="r" b="b" t="t" l="l"/>
            <a:pathLst>
              <a:path h="4559859" w="1542061">
                <a:moveTo>
                  <a:pt x="0" y="0"/>
                </a:moveTo>
                <a:lnTo>
                  <a:pt x="1542061" y="0"/>
                </a:lnTo>
                <a:lnTo>
                  <a:pt x="1542061" y="4559859"/>
                </a:lnTo>
                <a:lnTo>
                  <a:pt x="0" y="4559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03380" y="-2057400"/>
            <a:ext cx="4472609" cy="4114800"/>
          </a:xfrm>
          <a:custGeom>
            <a:avLst/>
            <a:gdLst/>
            <a:ahLst/>
            <a:cxnLst/>
            <a:rect r="r" b="b" t="t" l="l"/>
            <a:pathLst>
              <a:path h="4114800" w="4472609">
                <a:moveTo>
                  <a:pt x="0" y="0"/>
                </a:moveTo>
                <a:lnTo>
                  <a:pt x="4472609" y="0"/>
                </a:lnTo>
                <a:lnTo>
                  <a:pt x="44726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9297" y="1724609"/>
            <a:ext cx="15004902" cy="1436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78"/>
              </a:lnSpc>
            </a:pPr>
            <a:r>
              <a:rPr lang="en-US" sz="3762" spc="225">
                <a:solidFill>
                  <a:srgbClr val="000000"/>
                </a:solidFill>
                <a:latin typeface="DM Sans Bold"/>
              </a:rPr>
              <a:t>  UI:</a:t>
            </a:r>
          </a:p>
          <a:p>
            <a:pPr marL="679834" indent="-339917" lvl="1">
              <a:lnSpc>
                <a:spcPts val="4250"/>
              </a:lnSpc>
              <a:buFont typeface="Arial"/>
              <a:buChar char="•"/>
            </a:pPr>
            <a:r>
              <a:rPr lang="en-US" sz="3148" spc="188">
                <a:solidFill>
                  <a:srgbClr val="000000"/>
                </a:solidFill>
                <a:latin typeface="DM Sans"/>
              </a:rPr>
              <a:t>Language:</a:t>
            </a:r>
          </a:p>
          <a:p>
            <a:pPr>
              <a:lnSpc>
                <a:spcPts val="4250"/>
              </a:lnSpc>
            </a:pPr>
            <a:r>
              <a:rPr lang="en-US" sz="3148" spc="188">
                <a:solidFill>
                  <a:srgbClr val="000000"/>
                </a:solidFill>
                <a:latin typeface="DM Sans"/>
              </a:rPr>
              <a:t>           </a:t>
            </a:r>
            <a:r>
              <a:rPr lang="en-US" sz="3148" spc="188">
                <a:solidFill>
                  <a:srgbClr val="000000"/>
                </a:solidFill>
                <a:latin typeface="DM Sans Bold"/>
              </a:rPr>
              <a:t>Dart Flutter, html , css</a:t>
            </a:r>
          </a:p>
          <a:p>
            <a:pPr>
              <a:lnSpc>
                <a:spcPts val="4115"/>
              </a:lnSpc>
            </a:pPr>
          </a:p>
          <a:p>
            <a:pPr>
              <a:lnSpc>
                <a:spcPts val="4551"/>
              </a:lnSpc>
            </a:pPr>
            <a:r>
              <a:rPr lang="en-US" sz="3371" spc="202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371" spc="202">
                <a:solidFill>
                  <a:srgbClr val="000000"/>
                </a:solidFill>
                <a:latin typeface="DM Sans Bold"/>
              </a:rPr>
              <a:t>Backend:</a:t>
            </a:r>
          </a:p>
          <a:p>
            <a:pPr marL="705334" indent="-352667" lvl="1">
              <a:lnSpc>
                <a:spcPts val="4410"/>
              </a:lnSpc>
              <a:buFont typeface="Arial"/>
              <a:buChar char="•"/>
            </a:pPr>
            <a:r>
              <a:rPr lang="en-US" sz="3266" spc="196">
                <a:solidFill>
                  <a:srgbClr val="000000"/>
                </a:solidFill>
                <a:latin typeface="DM Sans"/>
              </a:rPr>
              <a:t>Language:</a:t>
            </a:r>
          </a:p>
          <a:p>
            <a:pPr>
              <a:lnSpc>
                <a:spcPts val="4272"/>
              </a:lnSpc>
            </a:pPr>
            <a:r>
              <a:rPr lang="en-US" sz="3164" spc="189">
                <a:solidFill>
                  <a:srgbClr val="000000"/>
                </a:solidFill>
                <a:latin typeface="DM Sans"/>
              </a:rPr>
              <a:t>          </a:t>
            </a:r>
            <a:r>
              <a:rPr lang="en-US" sz="3164" spc="189">
                <a:solidFill>
                  <a:srgbClr val="000000"/>
                </a:solidFill>
                <a:latin typeface="DM Sans Bold"/>
              </a:rPr>
              <a:t>Python</a:t>
            </a:r>
          </a:p>
          <a:p>
            <a:pPr marL="662069" indent="-331035" lvl="1">
              <a:lnSpc>
                <a:spcPts val="4139"/>
              </a:lnSpc>
              <a:buFont typeface="Arial"/>
              <a:buChar char="•"/>
            </a:pPr>
            <a:r>
              <a:rPr lang="en-US" sz="3066" spc="183">
                <a:solidFill>
                  <a:srgbClr val="000000"/>
                </a:solidFill>
                <a:latin typeface="DM Sans"/>
              </a:rPr>
              <a:t> L</a:t>
            </a:r>
            <a:r>
              <a:rPr lang="en-US" sz="3066" spc="183">
                <a:solidFill>
                  <a:srgbClr val="000000"/>
                </a:solidFill>
                <a:latin typeface="DM Sans"/>
              </a:rPr>
              <a:t>ibraries :</a:t>
            </a:r>
          </a:p>
          <a:p>
            <a:pPr>
              <a:lnSpc>
                <a:spcPts val="4409"/>
              </a:lnSpc>
            </a:pPr>
            <a:r>
              <a:rPr lang="en-US" sz="3266" spc="195">
                <a:solidFill>
                  <a:srgbClr val="000000"/>
                </a:solidFill>
                <a:latin typeface="DM Sans"/>
              </a:rPr>
              <a:t>          </a:t>
            </a:r>
            <a:r>
              <a:rPr lang="en-US" sz="3266" spc="195">
                <a:solidFill>
                  <a:srgbClr val="000000"/>
                </a:solidFill>
                <a:latin typeface="DM Sans Bold"/>
              </a:rPr>
              <a:t> Tensorflow , Automodel , FastApi</a:t>
            </a:r>
          </a:p>
          <a:p>
            <a:pPr>
              <a:lnSpc>
                <a:spcPts val="4004"/>
              </a:lnSpc>
            </a:pPr>
          </a:p>
          <a:p>
            <a:pPr>
              <a:lnSpc>
                <a:spcPts val="4280"/>
              </a:lnSpc>
            </a:pPr>
            <a:r>
              <a:rPr lang="en-US" sz="3170" spc="190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170" spc="190">
                <a:solidFill>
                  <a:srgbClr val="000000"/>
                </a:solidFill>
                <a:latin typeface="DM Sans Bold"/>
              </a:rPr>
              <a:t>Database and server : </a:t>
            </a:r>
          </a:p>
          <a:p>
            <a:pPr>
              <a:lnSpc>
                <a:spcPts val="4274"/>
              </a:lnSpc>
            </a:pPr>
            <a:r>
              <a:rPr lang="en-US" sz="3166" spc="189">
                <a:solidFill>
                  <a:srgbClr val="000000"/>
                </a:solidFill>
                <a:latin typeface="DM Sans"/>
              </a:rPr>
              <a:t>          </a:t>
            </a:r>
            <a:r>
              <a:rPr lang="en-US" sz="3166" spc="189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3166" spc="189">
                <a:solidFill>
                  <a:srgbClr val="000000"/>
                </a:solidFill>
                <a:latin typeface="DM Sans Bold"/>
              </a:rPr>
              <a:t>Cloud , MongoDB , Nodejs</a:t>
            </a:r>
          </a:p>
          <a:p>
            <a:pPr>
              <a:lnSpc>
                <a:spcPts val="4004"/>
              </a:lnSpc>
            </a:pPr>
          </a:p>
          <a:p>
            <a:pPr>
              <a:lnSpc>
                <a:spcPts val="4280"/>
              </a:lnSpc>
            </a:pPr>
            <a:r>
              <a:rPr lang="en-US" sz="3170" spc="190">
                <a:solidFill>
                  <a:srgbClr val="000000"/>
                </a:solidFill>
                <a:latin typeface="DM Sans"/>
              </a:rPr>
              <a:t>  </a:t>
            </a:r>
            <a:r>
              <a:rPr lang="en-US" sz="3170" spc="190">
                <a:solidFill>
                  <a:srgbClr val="000000"/>
                </a:solidFill>
                <a:latin typeface="DM Sans Bold"/>
              </a:rPr>
              <a:t>Other frameworks</a:t>
            </a:r>
            <a:r>
              <a:rPr lang="en-US" sz="3170" spc="190">
                <a:solidFill>
                  <a:srgbClr val="000000"/>
                </a:solidFill>
                <a:latin typeface="DM Sans"/>
              </a:rPr>
              <a:t> :</a:t>
            </a:r>
          </a:p>
          <a:p>
            <a:pPr>
              <a:lnSpc>
                <a:spcPts val="4274"/>
              </a:lnSpc>
            </a:pPr>
            <a:r>
              <a:rPr lang="en-US" sz="3166" spc="189">
                <a:solidFill>
                  <a:srgbClr val="000000"/>
                </a:solidFill>
                <a:latin typeface="DM Sans"/>
              </a:rPr>
              <a:t>           </a:t>
            </a:r>
            <a:r>
              <a:rPr lang="en-US" sz="3166" spc="189">
                <a:solidFill>
                  <a:srgbClr val="000000"/>
                </a:solidFill>
                <a:latin typeface="DM Sans Bold"/>
              </a:rPr>
              <a:t>Google Colab , Jupyter notebook, VsCode , Canva</a:t>
            </a:r>
          </a:p>
          <a:p>
            <a:pPr>
              <a:lnSpc>
                <a:spcPts val="4004"/>
              </a:lnSpc>
            </a:pPr>
          </a:p>
          <a:p>
            <a:pPr>
              <a:lnSpc>
                <a:spcPts val="4004"/>
              </a:lnSpc>
            </a:pPr>
          </a:p>
          <a:p>
            <a:pPr>
              <a:lnSpc>
                <a:spcPts val="3867"/>
              </a:lnSpc>
            </a:pPr>
          </a:p>
          <a:p>
            <a:pPr>
              <a:lnSpc>
                <a:spcPts val="3867"/>
              </a:lnSpc>
            </a:pPr>
          </a:p>
          <a:p>
            <a:pPr>
              <a:lnSpc>
                <a:spcPts val="2784"/>
              </a:lnSpc>
            </a:pPr>
          </a:p>
          <a:p>
            <a:pPr>
              <a:lnSpc>
                <a:spcPts val="5219"/>
              </a:lnSpc>
            </a:pPr>
          </a:p>
          <a:p>
            <a:pPr>
              <a:lnSpc>
                <a:spcPts val="5219"/>
              </a:lnSpc>
            </a:pPr>
          </a:p>
          <a:p>
            <a:pPr>
              <a:lnSpc>
                <a:spcPts val="5219"/>
              </a:lnSpc>
            </a:pPr>
          </a:p>
          <a:p>
            <a:pPr>
              <a:lnSpc>
                <a:spcPts val="5219"/>
              </a:lnSpc>
            </a:pPr>
          </a:p>
          <a:p>
            <a:pPr>
              <a:lnSpc>
                <a:spcPts val="5219"/>
              </a:lnSpc>
            </a:pPr>
          </a:p>
          <a:p>
            <a:pPr marL="0" indent="0" lvl="0">
              <a:lnSpc>
                <a:spcPts val="521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2769133" y="2057400"/>
            <a:ext cx="250140" cy="2501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464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74986" y="504241"/>
            <a:ext cx="14027090" cy="126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0"/>
              </a:lnSpc>
            </a:pPr>
            <a:r>
              <a:rPr lang="en-US" sz="9804">
                <a:solidFill>
                  <a:srgbClr val="000000"/>
                </a:solidFill>
                <a:latin typeface="DM Sans Bold"/>
              </a:rPr>
              <a:t>Dependencies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769133" y="4346946"/>
            <a:ext cx="250140" cy="2501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464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769133" y="7469827"/>
            <a:ext cx="250140" cy="2501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464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69133" y="9122865"/>
            <a:ext cx="250140" cy="25014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7464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5766" y="-686950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7300" y="635837"/>
            <a:ext cx="2771586" cy="2833405"/>
          </a:xfrm>
          <a:custGeom>
            <a:avLst/>
            <a:gdLst/>
            <a:ahLst/>
            <a:cxnLst/>
            <a:rect r="r" b="b" t="t" l="l"/>
            <a:pathLst>
              <a:path h="2833405" w="2771586">
                <a:moveTo>
                  <a:pt x="0" y="0"/>
                </a:moveTo>
                <a:lnTo>
                  <a:pt x="2771586" y="0"/>
                </a:lnTo>
                <a:lnTo>
                  <a:pt x="2771586" y="2833405"/>
                </a:lnTo>
                <a:lnTo>
                  <a:pt x="0" y="2833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06912" y="3856956"/>
            <a:ext cx="3983948" cy="6430044"/>
          </a:xfrm>
          <a:custGeom>
            <a:avLst/>
            <a:gdLst/>
            <a:ahLst/>
            <a:cxnLst/>
            <a:rect r="r" b="b" t="t" l="l"/>
            <a:pathLst>
              <a:path h="6430044" w="3983948">
                <a:moveTo>
                  <a:pt x="0" y="0"/>
                </a:moveTo>
                <a:lnTo>
                  <a:pt x="3983948" y="0"/>
                </a:lnTo>
                <a:lnTo>
                  <a:pt x="3983948" y="6430044"/>
                </a:lnTo>
                <a:lnTo>
                  <a:pt x="0" y="6430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42414" y="580308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87413"/>
            <a:ext cx="11715320" cy="798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Semi-Bold"/>
              </a:rPr>
              <a:t>User Profiles and Social Interaction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Allow users to create profiles, follow other users, and engage in discussions or reviews.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Semi-Bold"/>
              </a:rPr>
              <a:t>Comments and Reviews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Enable users to leave comments or reviews on manga to foster a sense of community.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Bold"/>
              </a:rPr>
              <a:t>Monetization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Offer premium subscriptions with additional features or exclusive content.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Semi-Bold"/>
              </a:rPr>
              <a:t>Shared Projects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: Allow creators to collaborate on manga projects, with features for version control and shared editing.</a:t>
            </a:r>
          </a:p>
          <a:p>
            <a:pPr marL="682515" indent="-341258" lvl="1">
              <a:lnSpc>
                <a:spcPts val="4267"/>
              </a:lnSpc>
              <a:buFont typeface="Arial"/>
              <a:buChar char="•"/>
            </a:pPr>
            <a:r>
              <a:rPr lang="en-US" sz="3161" spc="189">
                <a:solidFill>
                  <a:srgbClr val="000000"/>
                </a:solidFill>
                <a:latin typeface="DM Sans Bold"/>
              </a:rPr>
              <a:t>Interactive environment: </a:t>
            </a:r>
            <a:r>
              <a:rPr lang="en-US" sz="3161" spc="189">
                <a:solidFill>
                  <a:srgbClr val="000000"/>
                </a:solidFill>
                <a:latin typeface="DM Sans"/>
              </a:rPr>
              <a:t>Allow users to engage in reading mangas collectively through voice calls and video calls.</a:t>
            </a:r>
          </a:p>
          <a:p>
            <a:pPr marL="0" indent="0" lvl="0">
              <a:lnSpc>
                <a:spcPts val="426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747568">
            <a:off x="-3122204" y="3027504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6" y="0"/>
                </a:lnTo>
                <a:lnTo>
                  <a:pt x="4896096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324618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6482736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09" y="0"/>
                </a:lnTo>
                <a:lnTo>
                  <a:pt x="3546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25792" y="4272434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You!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DAGDoX1gPrY</dc:identifier>
  <dcterms:modified xsi:type="dcterms:W3CDTF">2011-08-01T06:04:30Z</dcterms:modified>
  <cp:revision>1</cp:revision>
  <dc:title>Manga Mania</dc:title>
</cp:coreProperties>
</file>