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8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3" r:id="rId17"/>
    <p:sldId id="270" r:id="rId18"/>
    <p:sldId id="271" r:id="rId19"/>
    <p:sldId id="276" r:id="rId20"/>
    <p:sldId id="27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866F-DCCC-4CAF-A54D-8617170DCD46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768D-39CB-4303-A47F-450C73367645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0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866F-DCCC-4CAF-A54D-8617170DCD46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768D-39CB-4303-A47F-450C73367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75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866F-DCCC-4CAF-A54D-8617170DCD46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768D-39CB-4303-A47F-450C73367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866F-DCCC-4CAF-A54D-8617170DCD46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768D-39CB-4303-A47F-450C73367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866F-DCCC-4CAF-A54D-8617170DCD46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768D-39CB-4303-A47F-450C73367645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9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866F-DCCC-4CAF-A54D-8617170DCD46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768D-39CB-4303-A47F-450C73367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39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866F-DCCC-4CAF-A54D-8617170DCD46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768D-39CB-4303-A47F-450C73367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59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866F-DCCC-4CAF-A54D-8617170DCD46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768D-39CB-4303-A47F-450C73367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91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866F-DCCC-4CAF-A54D-8617170DCD46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768D-39CB-4303-A47F-450C73367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43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30866F-DCCC-4CAF-A54D-8617170DCD46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AC768D-39CB-4303-A47F-450C73367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7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866F-DCCC-4CAF-A54D-8617170DCD46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768D-39CB-4303-A47F-450C73367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47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30866F-DCCC-4CAF-A54D-8617170DCD46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AC768D-39CB-4303-A47F-450C73367645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513125" TargetMode="External"/><Relationship Id="rId2" Type="http://schemas.openxmlformats.org/officeDocument/2006/relationships/hyperlink" Target="https://towardsdatascience.com/sentiment-analysis-on-amazon-reviews-45cd169447a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zure/data-factor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lakpandya/sentimental_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mazon.com/Apple-iPhone-512GB-Space-Black/dp/B0BN93JTWW/ref=sr_1_1?crid=2XJ5LNJ2NJ8LS&amp;keywords=iphone+14+pro&amp;qid=1679312726&amp;sprefix=iphone+14+pro,aps,118&amp;sr=8-1&amp;th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2ED98C-0E03-5410-3F00-1BC1A6088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Sentiment Analysis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40A127-A01D-16F8-869C-9EAEEDEE3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Students: </a:t>
            </a:r>
            <a:endParaRPr lang="en-CA" dirty="0" smtClean="0"/>
          </a:p>
          <a:p>
            <a:pPr marL="457200" indent="-457200">
              <a:buAutoNum type="arabicPeriod"/>
            </a:pPr>
            <a:r>
              <a:rPr lang="en-CA" dirty="0" smtClean="0"/>
              <a:t>Tilak </a:t>
            </a:r>
            <a:r>
              <a:rPr lang="en-CA" dirty="0"/>
              <a:t>Pandya </a:t>
            </a:r>
            <a:r>
              <a:rPr lang="en-CA" dirty="0" smtClean="0"/>
              <a:t>(200534318) </a:t>
            </a:r>
          </a:p>
          <a:p>
            <a:pPr marL="457200" indent="-457200">
              <a:buAutoNum type="arabicPeriod"/>
            </a:pPr>
            <a:r>
              <a:rPr lang="en-CA" dirty="0" err="1" smtClean="0"/>
              <a:t>Kishan</a:t>
            </a:r>
            <a:r>
              <a:rPr lang="en-CA" dirty="0" smtClean="0"/>
              <a:t> Patel (200527734)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642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ABD493-62CF-FE19-84CB-F783F81F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33" y="541247"/>
            <a:ext cx="10515600" cy="1067889"/>
          </a:xfrm>
        </p:spPr>
        <p:txBody>
          <a:bodyPr/>
          <a:lstStyle/>
          <a:p>
            <a:r>
              <a:rPr lang="en-CA" b="0" i="0" dirty="0">
                <a:effectLst/>
                <a:latin typeface="Söhne"/>
              </a:rPr>
              <a:t>Ingest Data to Preferred Database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075" y="1863002"/>
            <a:ext cx="10007598" cy="4377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19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30514" y="1944914"/>
            <a:ext cx="10101944" cy="427044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will use ADF to ingest data from </a:t>
            </a:r>
            <a:r>
              <a:rPr lang="en-US" sz="2000" dirty="0" smtClean="0"/>
              <a:t>Amazon product review </a:t>
            </a:r>
            <a:r>
              <a:rPr lang="en-US" sz="2000" dirty="0"/>
              <a:t>to Azure Blob storage. ADF is a cloud-based data integration service that allows us to create, schedule, and manage data pipelines. We will use the following steps to ingest data using ADF: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Create a data factory in Azure portal.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Create a dataset for Amazon product review </a:t>
            </a:r>
            <a:r>
              <a:rPr lang="en-US" sz="2000" dirty="0" smtClean="0"/>
              <a:t>in </a:t>
            </a:r>
            <a:r>
              <a:rPr lang="en-US" sz="2000" dirty="0"/>
              <a:t>ADF.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Create a dataset for Azure Blob storage in ADF.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Create a pipeline to copy data from Amazon product </a:t>
            </a:r>
            <a:r>
              <a:rPr lang="en-US" sz="2000" dirty="0" smtClean="0"/>
              <a:t>review CSV </a:t>
            </a:r>
            <a:r>
              <a:rPr lang="en-US" sz="2000" dirty="0"/>
              <a:t>to Azure Blob storage.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Publish the </a:t>
            </a:r>
            <a:r>
              <a:rPr lang="en-US" sz="2000" dirty="0"/>
              <a:t>pipeline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4ABD493-62CF-FE19-84CB-F783F81F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33" y="541247"/>
            <a:ext cx="10515600" cy="1067889"/>
          </a:xfrm>
        </p:spPr>
        <p:txBody>
          <a:bodyPr/>
          <a:lstStyle/>
          <a:p>
            <a:r>
              <a:rPr lang="en-CA" b="0" i="0" dirty="0">
                <a:effectLst/>
                <a:latin typeface="Söhne"/>
              </a:rPr>
              <a:t>Ingest Data to Preferred Database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05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42" y="2010444"/>
            <a:ext cx="9594377" cy="37311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04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097280" y="4759035"/>
            <a:ext cx="93675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As we can see, We get the data of csv into the database table named ‘reviews’.</a:t>
            </a:r>
          </a:p>
          <a:p>
            <a:endParaRPr lang="en-IN" dirty="0" smtClean="0"/>
          </a:p>
          <a:p>
            <a:endParaRPr lang="en-IN" sz="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mapped the CSV columns with table columns.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52" y="1809106"/>
            <a:ext cx="6386747" cy="2878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102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ADF Pipeline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82" y="1872458"/>
            <a:ext cx="10721036" cy="38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Söhne"/>
              </a:rPr>
              <a:t>Evaluate </a:t>
            </a:r>
            <a:r>
              <a:rPr lang="en-CA" dirty="0" smtClean="0">
                <a:latin typeface="Söhne"/>
              </a:rPr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484" y="1787960"/>
            <a:ext cx="8040914" cy="447188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40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Söhne"/>
              </a:rPr>
              <a:t>Evaluate </a:t>
            </a:r>
            <a:r>
              <a:rPr lang="en-CA" dirty="0" smtClean="0">
                <a:latin typeface="Söhne"/>
              </a:rPr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84" y="1780902"/>
            <a:ext cx="7992991" cy="449944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24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Söhne"/>
              </a:rPr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13577"/>
            <a:ext cx="100584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Web Scrapping:</a:t>
            </a:r>
            <a:r>
              <a:rPr lang="en-IN" dirty="0" smtClean="0"/>
              <a:t> Getting product reviews from amazon from different pages was difficult because initially it took to logging page instead of second page of the pagination.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Data Ingestion: </a:t>
            </a:r>
            <a:r>
              <a:rPr lang="en-IN" dirty="0" smtClean="0"/>
              <a:t>While working on Data Ingestion in Azure data factory, getting error because we need to add IP address in network firewall settings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Credentials:</a:t>
            </a:r>
            <a:r>
              <a:rPr lang="en-IN" dirty="0" smtClean="0"/>
              <a:t> Login credentials that we entered while creating new dataset was showing incorrect due to IP Address configuration. It was solved by referring online solution.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38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4762"/>
            <a:ext cx="10058400" cy="4023360"/>
          </a:xfrm>
        </p:spPr>
        <p:txBody>
          <a:bodyPr/>
          <a:lstStyle/>
          <a:p>
            <a:r>
              <a:rPr lang="en-US" dirty="0"/>
              <a:t>In this presentation, we explained how to create a Sentiment </a:t>
            </a:r>
            <a:r>
              <a:rPr lang="en-US" dirty="0" smtClean="0"/>
              <a:t>Analysis of amazon product reviews </a:t>
            </a:r>
            <a:r>
              <a:rPr lang="en-US" dirty="0"/>
              <a:t>solution </a:t>
            </a:r>
            <a:r>
              <a:rPr lang="en-US" dirty="0" smtClean="0"/>
              <a:t>using python </a:t>
            </a:r>
            <a:r>
              <a:rPr lang="en-US" dirty="0" err="1" smtClean="0"/>
              <a:t>textblob</a:t>
            </a:r>
            <a:r>
              <a:rPr lang="en-US" dirty="0" smtClean="0"/>
              <a:t> library and </a:t>
            </a:r>
            <a:r>
              <a:rPr lang="en-US" dirty="0"/>
              <a:t>Azure cloud services. We discussed the architecture, data sources, code/libraries used, ADF, evaluation, and challenges. Our solution provides a powerful tool for businesses to understand </a:t>
            </a:r>
            <a:r>
              <a:rPr lang="en-US" dirty="0" smtClean="0"/>
              <a:t>customer.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684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86100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Sentiment </a:t>
            </a:r>
            <a:r>
              <a:rPr lang="en-US" sz="2000" dirty="0"/>
              <a:t>Analysis on Amazon </a:t>
            </a:r>
            <a:r>
              <a:rPr lang="en-US" sz="2000" dirty="0" smtClean="0"/>
              <a:t>Reviews: </a:t>
            </a:r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towardsdatascience.com/sentiment-analysis-on-amazon-reviews-45cd169447ac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Sentiment analysis of Amazon product reviews based on </a:t>
            </a:r>
            <a:r>
              <a:rPr lang="en-US" sz="2000" dirty="0" smtClean="0"/>
              <a:t>NLP: </a:t>
            </a:r>
            <a:r>
              <a:rPr lang="en-IN" sz="2000" dirty="0" smtClean="0">
                <a:hlinkClick r:id="rId3"/>
              </a:rPr>
              <a:t>https</a:t>
            </a:r>
            <a:r>
              <a:rPr lang="en-IN" sz="2000" dirty="0">
                <a:hlinkClick r:id="rId3"/>
              </a:rPr>
              <a:t>://</a:t>
            </a:r>
            <a:r>
              <a:rPr lang="en-IN" sz="2000" dirty="0" smtClean="0">
                <a:hlinkClick r:id="rId3"/>
              </a:rPr>
              <a:t>ieeexplore.ieee.org/document/9513125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Azure Data Factory </a:t>
            </a:r>
            <a:r>
              <a:rPr lang="en-IN" sz="2000" dirty="0" smtClean="0"/>
              <a:t>documentation: </a:t>
            </a:r>
            <a:r>
              <a:rPr lang="en-IN" sz="2000" dirty="0">
                <a:hlinkClick r:id="rId4"/>
              </a:rPr>
              <a:t>https://learn.microsoft.com/en-us/azure/data-factory</a:t>
            </a:r>
            <a:r>
              <a:rPr lang="en-IN" sz="2000" dirty="0" smtClean="0">
                <a:hlinkClick r:id="rId4"/>
              </a:rPr>
              <a:t>/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768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58EAE-E029-971B-B6EF-DCF34E05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68CF82-5AF3-1929-43D7-69E9EAFC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8306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 "/>
              </a:rPr>
              <a:t>Data Source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 "/>
              </a:rPr>
              <a:t>Web scrapping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 "/>
              </a:rPr>
              <a:t>Sentiment Analyze Of The Collected Data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0" i="0" dirty="0" smtClean="0">
                <a:effectLst/>
                <a:latin typeface="Calibri "/>
              </a:rPr>
              <a:t>Ingest </a:t>
            </a:r>
            <a:r>
              <a:rPr lang="en-CA" sz="2000" b="0" i="0" dirty="0">
                <a:effectLst/>
                <a:latin typeface="Calibri "/>
              </a:rPr>
              <a:t>Data to Preferred </a:t>
            </a:r>
            <a:r>
              <a:rPr lang="en-CA" sz="2000" b="0" i="0" dirty="0" smtClean="0">
                <a:effectLst/>
                <a:latin typeface="Calibri "/>
              </a:rPr>
              <a:t>Database</a:t>
            </a:r>
            <a:endParaRPr lang="en-CA" sz="2000" b="0" i="0" dirty="0">
              <a:effectLst/>
              <a:latin typeface="Calibri 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0" i="0" dirty="0">
                <a:effectLst/>
                <a:latin typeface="Calibri "/>
              </a:rPr>
              <a:t>Evaluate Results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0" i="0" dirty="0" smtClean="0">
                <a:effectLst/>
                <a:latin typeface="Calibri "/>
              </a:rPr>
              <a:t>Challenges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Calibri "/>
              </a:rPr>
              <a:t>References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b="0" i="0" dirty="0" err="1" smtClean="0">
                <a:effectLst/>
                <a:latin typeface="Calibri "/>
              </a:rPr>
              <a:t>Github</a:t>
            </a:r>
            <a:r>
              <a:rPr lang="en-CA" sz="2000" b="0" i="0" dirty="0" smtClean="0">
                <a:effectLst/>
                <a:latin typeface="Calibri "/>
              </a:rPr>
              <a:t> Link</a:t>
            </a:r>
            <a:r>
              <a:rPr lang="en-CA" sz="2000" b="0" i="0" dirty="0">
                <a:effectLst/>
                <a:latin typeface="Calibri "/>
              </a:rPr>
              <a:t/>
            </a:r>
            <a:br>
              <a:rPr lang="en-CA" sz="2000" b="0" i="0" dirty="0">
                <a:effectLst/>
                <a:latin typeface="Calibri "/>
              </a:rPr>
            </a:br>
            <a:endParaRPr lang="en-CA" sz="2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9372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Repository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822" y="1976363"/>
            <a:ext cx="10058400" cy="402336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https://github.com/tilakpandya/sentimental_analysis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20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0" y="2740025"/>
            <a:ext cx="2921000" cy="13255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2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D6761F-153C-5D96-6493-DA0926B4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48" y="95534"/>
            <a:ext cx="10515600" cy="1325563"/>
          </a:xfrm>
        </p:spPr>
        <p:txBody>
          <a:bodyPr/>
          <a:lstStyle/>
          <a:p>
            <a:r>
              <a:rPr lang="en-CA" dirty="0"/>
              <a:t>Data Source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413454D-245E-BA03-DEC3-D8FAE091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884" y="1843592"/>
            <a:ext cx="4386943" cy="414519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First, we need to select the data sources from where we will collect text data.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As a part of Data source, we choose Amazon product reviews for sentimental analysis.</a:t>
            </a:r>
          </a:p>
          <a:p>
            <a:r>
              <a:rPr lang="en-CA" dirty="0">
                <a:solidFill>
                  <a:schemeClr val="tx1"/>
                </a:solidFill>
              </a:rPr>
              <a:t>We collected user’s names, ratings, reviews and description as part of this process.</a:t>
            </a: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0897E6D-4A6F-C2EC-B5AC-3F9F7630DB64}"/>
              </a:ext>
            </a:extLst>
          </p:cNvPr>
          <p:cNvSpPr txBox="1"/>
          <p:nvPr/>
        </p:nvSpPr>
        <p:spPr>
          <a:xfrm>
            <a:off x="163773" y="5843692"/>
            <a:ext cx="11916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hlinkClick r:id="rId2"/>
              </a:rPr>
              <a:t>https://</a:t>
            </a:r>
            <a:r>
              <a:rPr lang="en-CA" sz="1200" dirty="0" smtClean="0">
                <a:hlinkClick r:id="rId2"/>
              </a:rPr>
              <a:t>www.amazon.com/Apple-iPhone-512GB-Space-Black/dp/B0BN93JTWW/ref=sr_1_1?crid=2XJ5LNJ2NJ8LS&amp;keywords=iphone%2B14%2Bpro&amp;qid=1679312726&amp;sprefix=iphone%2B14%2Bpro%2Caps%2C118&amp;sr=8-1&amp;th=1</a:t>
            </a:r>
            <a:endParaRPr lang="en-CA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2" y="1843592"/>
            <a:ext cx="7038947" cy="3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12B1B0-C932-978C-72EF-DAB52815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scrapping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46B1A62-0F6E-D4E4-676C-86BAC164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223" y="1866725"/>
            <a:ext cx="10606548" cy="43973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 It </a:t>
            </a:r>
            <a:r>
              <a:rPr lang="en-CA" dirty="0"/>
              <a:t>is </a:t>
            </a:r>
            <a:r>
              <a:rPr lang="en-US" b="0" i="0" dirty="0">
                <a:effectLst/>
              </a:rPr>
              <a:t>data scraping used for extracting data from websites.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We </a:t>
            </a:r>
            <a:r>
              <a:rPr lang="en-US" dirty="0"/>
              <a:t>implemented python script for this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 Using </a:t>
            </a:r>
            <a:r>
              <a:rPr lang="en-CA" dirty="0" err="1"/>
              <a:t>BeautifulSoup</a:t>
            </a:r>
            <a:r>
              <a:rPr lang="en-CA" dirty="0"/>
              <a:t>, we convert HTML convert into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 That </a:t>
            </a:r>
            <a:r>
              <a:rPr lang="en-CA" dirty="0"/>
              <a:t>text will be stored in csv.</a:t>
            </a:r>
          </a:p>
        </p:txBody>
      </p:sp>
    </p:spTree>
    <p:extLst>
      <p:ext uri="{BB962C8B-B14F-4D97-AF65-F5344CB8AC3E}">
        <p14:creationId xmlns:p14="http://schemas.microsoft.com/office/powerpoint/2010/main" val="10773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984" y="1799771"/>
            <a:ext cx="5875073" cy="449217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DC12B1B0-C932-978C-72EF-DAB52815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CA" dirty="0"/>
              <a:t>Web scrapping</a:t>
            </a:r>
          </a:p>
        </p:txBody>
      </p:sp>
    </p:spTree>
    <p:extLst>
      <p:ext uri="{BB962C8B-B14F-4D97-AF65-F5344CB8AC3E}">
        <p14:creationId xmlns:p14="http://schemas.microsoft.com/office/powerpoint/2010/main" val="22498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" y="2199402"/>
            <a:ext cx="12063670" cy="23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0381CC-DC3D-EF4A-6F83-ADE887EF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10" y="3040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Sentiment Analyze Of The Collected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6A74E6-96D1-092C-3A58-FC4D4C92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910" y="1944915"/>
            <a:ext cx="9937033" cy="40861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 Fetch </a:t>
            </a:r>
            <a:r>
              <a:rPr lang="en-CA" dirty="0"/>
              <a:t>sentiment polarity using text </a:t>
            </a:r>
            <a:r>
              <a:rPr lang="en-CA" dirty="0" smtClean="0"/>
              <a:t>blob and save in csv.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 Value </a:t>
            </a:r>
            <a:r>
              <a:rPr lang="en-CA" dirty="0"/>
              <a:t>of sentimental polarity will be between -1 to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 Value </a:t>
            </a:r>
            <a:r>
              <a:rPr lang="en-CA" dirty="0"/>
              <a:t>closer to 1 will show positive impact and value closer to -1 will show negative impact of product.</a:t>
            </a:r>
          </a:p>
        </p:txBody>
      </p:sp>
    </p:spTree>
    <p:extLst>
      <p:ext uri="{BB962C8B-B14F-4D97-AF65-F5344CB8AC3E}">
        <p14:creationId xmlns:p14="http://schemas.microsoft.com/office/powerpoint/2010/main" val="4221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0381CC-DC3D-EF4A-6F83-ADE887EF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10" y="3040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Sentiment Analyze Of The Collected Data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29" y="1832861"/>
            <a:ext cx="6106601" cy="44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70" y="1895893"/>
            <a:ext cx="11460174" cy="376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9433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775</TotalTime>
  <Words>516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</vt:lpstr>
      <vt:lpstr>Calibri Light</vt:lpstr>
      <vt:lpstr>Söhne</vt:lpstr>
      <vt:lpstr>Retrospect</vt:lpstr>
      <vt:lpstr>Sentiment Analysis Assignment</vt:lpstr>
      <vt:lpstr>Contents</vt:lpstr>
      <vt:lpstr>Data Source</vt:lpstr>
      <vt:lpstr>Web scrapping</vt:lpstr>
      <vt:lpstr>Web scrapping</vt:lpstr>
      <vt:lpstr>PowerPoint Presentation</vt:lpstr>
      <vt:lpstr>Sentiment Analyze Of The Collected Data</vt:lpstr>
      <vt:lpstr>Sentiment Analyze Of The Collected Data</vt:lpstr>
      <vt:lpstr>PowerPoint Presentation</vt:lpstr>
      <vt:lpstr>Ingest Data to Preferred Database</vt:lpstr>
      <vt:lpstr>Ingest Data to Preferred Database</vt:lpstr>
      <vt:lpstr>PowerPoint Presentation</vt:lpstr>
      <vt:lpstr>PowerPoint Presentation</vt:lpstr>
      <vt:lpstr>ADF Pipeline</vt:lpstr>
      <vt:lpstr>Evaluate Results</vt:lpstr>
      <vt:lpstr>Evaluate Results</vt:lpstr>
      <vt:lpstr>Challenges</vt:lpstr>
      <vt:lpstr>Conclusion</vt:lpstr>
      <vt:lpstr>References</vt:lpstr>
      <vt:lpstr>Github Repository Link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Assignment</dc:title>
  <dc:creator>Jaydip patel</dc:creator>
  <cp:lastModifiedBy>DELL</cp:lastModifiedBy>
  <cp:revision>29</cp:revision>
  <dcterms:created xsi:type="dcterms:W3CDTF">2023-03-20T11:00:30Z</dcterms:created>
  <dcterms:modified xsi:type="dcterms:W3CDTF">2023-03-28T15:30:36Z</dcterms:modified>
</cp:coreProperties>
</file>