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ad1bd16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ad1bd16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ad1bd16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ad1bd16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d1bd16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d1bd16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ad1bd16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ad1bd16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ad1bd16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ad1bd16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ad1bd16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ad1bd16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ad1bd16d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ad1bd16d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ad1bd16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ad1bd16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ad1bd16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ad1bd16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ad1bd16d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ad1bd16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 and distributed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Tilak Poudel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Real-World Technologies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0" y="1418100"/>
            <a:ext cx="7688950" cy="24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Final Takeaways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Parallel DBs</a:t>
            </a:r>
            <a:r>
              <a:rPr lang="en" sz="1400">
                <a:solidFill>
                  <a:schemeClr val="dk1"/>
                </a:solidFill>
              </a:rPr>
              <a:t> are for speed on a single system;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Distributed DBs</a:t>
            </a:r>
            <a:r>
              <a:rPr lang="en" sz="1400">
                <a:solidFill>
                  <a:schemeClr val="dk1"/>
                </a:solidFill>
              </a:rPr>
              <a:t> are for scale across systems.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Partitioning and Replication</a:t>
            </a:r>
            <a:r>
              <a:rPr lang="en" sz="1400">
                <a:solidFill>
                  <a:schemeClr val="dk1"/>
                </a:solidFill>
              </a:rPr>
              <a:t> are the backbone of both types.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Distributed query processing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CAP trade-offs</a:t>
            </a:r>
            <a:r>
              <a:rPr lang="en" sz="1400">
                <a:solidFill>
                  <a:schemeClr val="dk1"/>
                </a:solidFill>
              </a:rPr>
              <a:t> explain real-world DB behavior.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What Are We Covering?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Key differences between Parallel and Distributed Databases.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How data is partitioned (sharded) and replicated.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How queries are processed across multiple nodes.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significance of the CAP Theorem.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Practical examples and real-world technologies.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Parallel vs Distributed Databases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Parallel Databases</a:t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Involve </a:t>
            </a:r>
            <a:r>
              <a:rPr b="1" lang="en" sz="1300">
                <a:solidFill>
                  <a:schemeClr val="dk1"/>
                </a:solidFill>
              </a:rPr>
              <a:t>multiple processors/disks within a single system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Aim to speed up operations by executing </a:t>
            </a:r>
            <a:r>
              <a:rPr b="1" lang="en" sz="1300">
                <a:solidFill>
                  <a:schemeClr val="dk1"/>
                </a:solidFill>
              </a:rPr>
              <a:t>tasks in parallel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Common in data warehousing (e.g., Amazon Redshift).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Distributed Databases</a:t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is stored on </a:t>
            </a:r>
            <a:r>
              <a:rPr b="1" lang="en" sz="1400">
                <a:solidFill>
                  <a:schemeClr val="dk1"/>
                </a:solidFill>
              </a:rPr>
              <a:t>multiple systems</a:t>
            </a:r>
            <a:r>
              <a:rPr lang="en" sz="1400">
                <a:solidFill>
                  <a:schemeClr val="dk1"/>
                </a:solidFill>
              </a:rPr>
              <a:t> connected by a network.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Each system has its own memory and processor.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Focus on </a:t>
            </a:r>
            <a:r>
              <a:rPr b="1" lang="en" sz="1400">
                <a:solidFill>
                  <a:schemeClr val="dk1"/>
                </a:solidFill>
              </a:rPr>
              <a:t>scalability, availability, and fault tolerance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-4416" l="0" r="-14246" t="0"/>
          <a:stretch/>
        </p:blipFill>
        <p:spPr>
          <a:xfrm>
            <a:off x="6165600" y="127350"/>
            <a:ext cx="2443725" cy="17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425" y="2255001"/>
            <a:ext cx="3010574" cy="27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Why It Matters?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Understanding these systems helps to: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Handle </a:t>
            </a:r>
            <a:r>
              <a:rPr b="1" lang="en" sz="1400">
                <a:solidFill>
                  <a:schemeClr val="dk1"/>
                </a:solidFill>
              </a:rPr>
              <a:t>large-scale data efficiently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Build </a:t>
            </a:r>
            <a:r>
              <a:rPr b="1" lang="en" sz="1400">
                <a:solidFill>
                  <a:schemeClr val="dk1"/>
                </a:solidFill>
              </a:rPr>
              <a:t>resilient, high-performance applications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Choose the right database architecture for your needs.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Think like companies such as </a:t>
            </a:r>
            <a:r>
              <a:rPr b="1" lang="en" sz="1400">
                <a:solidFill>
                  <a:schemeClr val="dk1"/>
                </a:solidFill>
              </a:rPr>
              <a:t>Google, Facebook, or Amazon.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Data Partitioning (Sharding)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1D35"/>
                </a:solidFill>
                <a:highlight>
                  <a:srgbClr val="FFFFFF"/>
                </a:highlight>
              </a:rPr>
              <a:t>Sharding is </a:t>
            </a:r>
            <a:r>
              <a:rPr b="1" lang="en" sz="1350">
                <a:solidFill>
                  <a:schemeClr val="dk1"/>
                </a:solidFill>
                <a:highlight>
                  <a:srgbClr val="D3E3FD"/>
                </a:highlight>
              </a:rPr>
              <a:t>a database optimization technique where a large database is divided into smaller, more manageable pieces called "shards"</a:t>
            </a:r>
            <a:r>
              <a:rPr b="1" lang="en" sz="1350">
                <a:solidFill>
                  <a:srgbClr val="001D35"/>
                </a:solidFill>
                <a:highlight>
                  <a:srgbClr val="FFFFFF"/>
                </a:highlight>
              </a:rPr>
              <a:t>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Why Partition Data?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improve performance and manageability by </a:t>
            </a:r>
            <a:r>
              <a:rPr b="1" lang="en" sz="1400">
                <a:solidFill>
                  <a:schemeClr val="dk1"/>
                </a:solidFill>
              </a:rPr>
              <a:t>splitting the data</a:t>
            </a:r>
            <a:r>
              <a:rPr lang="en" sz="1400">
                <a:solidFill>
                  <a:schemeClr val="dk1"/>
                </a:solidFill>
              </a:rPr>
              <a:t> across nodes.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Types of Partitioning: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Horizontal</a:t>
            </a:r>
            <a:r>
              <a:rPr lang="en" sz="1400">
                <a:solidFill>
                  <a:schemeClr val="dk1"/>
                </a:solidFill>
              </a:rPr>
              <a:t>: Distributes rows across tables. E.g., users A–M on Node1, N–Z on Node2.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Vertical</a:t>
            </a:r>
            <a:r>
              <a:rPr lang="en" sz="1400">
                <a:solidFill>
                  <a:schemeClr val="dk1"/>
                </a:solidFill>
              </a:rPr>
              <a:t>: Distributes columns. E.g., basic user info in one table, preferences in another.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Hash-based</a:t>
            </a:r>
            <a:r>
              <a:rPr lang="en" sz="1400">
                <a:solidFill>
                  <a:schemeClr val="dk1"/>
                </a:solidFill>
              </a:rPr>
              <a:t>: Uses a hash function to spread data evenly (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</a:rPr>
              <a:t>e.g., 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user_id % 4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0700" y="11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Data Partitioning (Sharding)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00" y="948026"/>
            <a:ext cx="6190403" cy="391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Data Replication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Why Replicate Data?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ensure </a:t>
            </a:r>
            <a:r>
              <a:rPr b="1" lang="en" sz="1400">
                <a:solidFill>
                  <a:schemeClr val="dk1"/>
                </a:solidFill>
              </a:rPr>
              <a:t>data availability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fault tolerance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faster access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Replication Strategies: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Synchronous</a:t>
            </a:r>
            <a:r>
              <a:rPr lang="en" sz="1400">
                <a:solidFill>
                  <a:schemeClr val="dk1"/>
                </a:solidFill>
              </a:rPr>
              <a:t>: All replicas are updated together (more consistent but slower).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Asynchronous</a:t>
            </a:r>
            <a:r>
              <a:rPr lang="en" sz="1400">
                <a:solidFill>
                  <a:schemeClr val="dk1"/>
                </a:solidFill>
              </a:rPr>
              <a:t>: Replicas are updated later (faster but may show stale data).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Trade-Off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More replicas improve resilience, but also increase </a:t>
            </a:r>
            <a:r>
              <a:rPr b="1" lang="en" sz="1400">
                <a:solidFill>
                  <a:schemeClr val="dk1"/>
                </a:solidFill>
              </a:rPr>
              <a:t>write complexity and latency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2041" l="7932" r="7856" t="10119"/>
          <a:stretch/>
        </p:blipFill>
        <p:spPr>
          <a:xfrm>
            <a:off x="5917725" y="62000"/>
            <a:ext cx="3226275" cy="17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Distributed Query Processing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How It Works: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query is broken into parts, each executed on different nodes.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Results are then </a:t>
            </a:r>
            <a:r>
              <a:rPr b="1" lang="en" sz="1400">
                <a:solidFill>
                  <a:schemeClr val="dk1"/>
                </a:solidFill>
              </a:rPr>
              <a:t>aggregated and returned</a:t>
            </a:r>
            <a:r>
              <a:rPr lang="en" sz="1400">
                <a:solidFill>
                  <a:schemeClr val="dk1"/>
                </a:solidFill>
              </a:rPr>
              <a:t> to the user.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Techniques Involved: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Shipping queries</a:t>
            </a:r>
            <a:r>
              <a:rPr lang="en" sz="1500">
                <a:solidFill>
                  <a:schemeClr val="dk1"/>
                </a:solidFill>
              </a:rPr>
              <a:t> (send logic to data) vs </a:t>
            </a:r>
            <a:r>
              <a:rPr b="1" lang="en" sz="1500">
                <a:solidFill>
                  <a:schemeClr val="dk1"/>
                </a:solidFill>
              </a:rPr>
              <a:t>shipping data</a:t>
            </a:r>
            <a:r>
              <a:rPr lang="en" sz="1500">
                <a:solidFill>
                  <a:schemeClr val="dk1"/>
                </a:solidFill>
              </a:rPr>
              <a:t> (send data to logic).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Distributed joins</a:t>
            </a:r>
            <a:r>
              <a:rPr lang="en" sz="1500">
                <a:solidFill>
                  <a:schemeClr val="dk1"/>
                </a:solidFill>
              </a:rPr>
              <a:t>: Combining data across nodes.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Semi-joins</a:t>
            </a:r>
            <a:r>
              <a:rPr lang="en" sz="1500">
                <a:solidFill>
                  <a:schemeClr val="dk1"/>
                </a:solidFill>
              </a:rPr>
              <a:t>: Reduce data transfer by pre-filtering.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Data locality</a:t>
            </a:r>
            <a:r>
              <a:rPr lang="en" sz="1500">
                <a:solidFill>
                  <a:schemeClr val="dk1"/>
                </a:solidFill>
              </a:rPr>
              <a:t>: Perform computation where the data resides.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CAP Theorem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89675"/>
            <a:ext cx="8778000" cy="4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The CAP Theorem (by Eric Brewer)</a:t>
            </a:r>
            <a:r>
              <a:rPr lang="en" sz="1500">
                <a:solidFill>
                  <a:schemeClr val="dk1"/>
                </a:solidFill>
              </a:rPr>
              <a:t> says a distributed system </a:t>
            </a:r>
            <a:r>
              <a:rPr b="1" lang="en" sz="1500">
                <a:solidFill>
                  <a:schemeClr val="dk1"/>
                </a:solidFill>
              </a:rPr>
              <a:t>can only guarantee 2 of the following 3 </a:t>
            </a:r>
            <a:r>
              <a:rPr lang="en" sz="1500">
                <a:solidFill>
                  <a:schemeClr val="dk1"/>
                </a:solidFill>
              </a:rPr>
              <a:t>at the same time: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Consistency</a:t>
            </a:r>
            <a:r>
              <a:rPr lang="en" sz="1400">
                <a:solidFill>
                  <a:schemeClr val="dk1"/>
                </a:solidFill>
              </a:rPr>
              <a:t> – Every read gets the latest write.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Availability</a:t>
            </a:r>
            <a:r>
              <a:rPr lang="en" sz="1400">
                <a:solidFill>
                  <a:schemeClr val="dk1"/>
                </a:solidFill>
              </a:rPr>
              <a:t> – Every request gets a response (even if stale).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Partition Tolerance</a:t>
            </a:r>
            <a:r>
              <a:rPr lang="en" sz="1400">
                <a:solidFill>
                  <a:schemeClr val="dk1"/>
                </a:solidFill>
              </a:rPr>
              <a:t> – The system continues to operate even if some messages are lost/delayed between nodes.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Trade-off Examples: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Google Spanner</a:t>
            </a:r>
            <a:r>
              <a:rPr lang="en" sz="1400">
                <a:solidFill>
                  <a:schemeClr val="dk1"/>
                </a:solidFill>
              </a:rPr>
              <a:t> = CP (Consistency + Partition Tolerance)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Cassandra</a:t>
            </a:r>
            <a:r>
              <a:rPr lang="en" sz="1400">
                <a:solidFill>
                  <a:schemeClr val="dk1"/>
                </a:solidFill>
              </a:rPr>
              <a:t> = AP (Availability + Partition Tolerance)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MongoDB</a:t>
            </a:r>
            <a:r>
              <a:rPr lang="en" sz="1400">
                <a:solidFill>
                  <a:schemeClr val="dk1"/>
                </a:solidFill>
              </a:rPr>
              <a:t> = Tunable (you can adjust behavior)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825" y="2316025"/>
            <a:ext cx="3208851" cy="268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