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8" r:id="rId3"/>
    <p:sldId id="257" r:id="rId4"/>
    <p:sldId id="258" r:id="rId5"/>
    <p:sldId id="281" r:id="rId6"/>
    <p:sldId id="276" r:id="rId7"/>
    <p:sldId id="259" r:id="rId8"/>
    <p:sldId id="279" r:id="rId9"/>
    <p:sldId id="260" r:id="rId10"/>
    <p:sldId id="261" r:id="rId11"/>
    <p:sldId id="280" r:id="rId12"/>
    <p:sldId id="277" r:id="rId13"/>
    <p:sldId id="262" r:id="rId14"/>
    <p:sldId id="263" r:id="rId15"/>
    <p:sldId id="268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lakraj1777/Smart-Edu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dpi.com/2504-3900/31/1/57" TargetMode="External"/><Relationship Id="rId3" Type="http://schemas.openxmlformats.org/officeDocument/2006/relationships/hyperlink" Target="https://slejournal.springeropen.com/articles/10.1186/s40561-021-00170-x" TargetMode="External"/><Relationship Id="rId7" Type="http://schemas.openxmlformats.org/officeDocument/2006/relationships/hyperlink" Target="https://arxiv.org/abs/2402.01666" TargetMode="External"/><Relationship Id="rId2" Type="http://schemas.openxmlformats.org/officeDocument/2006/relationships/hyperlink" Target="https://ieeexplore.ieee.org/document/107438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4.12851" TargetMode="External"/><Relationship Id="rId5" Type="http://schemas.openxmlformats.org/officeDocument/2006/relationships/hyperlink" Target="https://files.eric.ed.gov/fulltext/EJ1456731.pdf" TargetMode="External"/><Relationship Id="rId4" Type="http://schemas.openxmlformats.org/officeDocument/2006/relationships/hyperlink" Target="https://link.springer.com/article/10.1007/s10639-020-10116-4" TargetMode="External"/><Relationship Id="rId9" Type="http://schemas.openxmlformats.org/officeDocument/2006/relationships/hyperlink" Target="https://ieeexplore.ieee.org/document/9784694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Education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Number:CSE-G108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323151" y="2513340"/>
            <a:ext cx="4671344" cy="165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Ms.G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Megala</a:t>
            </a:r>
            <a:endParaRPr lang="en-GB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 4004  University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556591" y="4533900"/>
            <a:ext cx="1188382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 Mohammed H</a:t>
            </a:r>
            <a:r>
              <a:rPr lang="en-US" sz="20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CA698-912E-8C2F-4331-A76F8C043D54}"/>
              </a:ext>
            </a:extLst>
          </p:cNvPr>
          <p:cNvSpPr txBox="1"/>
          <p:nvPr/>
        </p:nvSpPr>
        <p:spPr>
          <a:xfrm>
            <a:off x="790469" y="2653070"/>
            <a:ext cx="55816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Roll No:		Name:</a:t>
            </a:r>
          </a:p>
          <a:p>
            <a:r>
              <a:rPr lang="en-US" sz="1600" dirty="0"/>
              <a:t>20211CSE0531		Tilakraj </a:t>
            </a:r>
            <a:r>
              <a:rPr lang="en-US" sz="1600" dirty="0" err="1"/>
              <a:t>Ratnanj</a:t>
            </a:r>
            <a:r>
              <a:rPr lang="en-US" sz="1600" dirty="0"/>
              <a:t> Revankar</a:t>
            </a:r>
          </a:p>
          <a:p>
            <a:r>
              <a:rPr lang="en-US" sz="1600" dirty="0"/>
              <a:t>20211CSE0532		</a:t>
            </a:r>
            <a:r>
              <a:rPr lang="en-US" sz="1600" dirty="0" err="1"/>
              <a:t>Siddhat</a:t>
            </a:r>
            <a:r>
              <a:rPr lang="en-US" sz="1600" dirty="0"/>
              <a:t> Chavan</a:t>
            </a:r>
          </a:p>
          <a:p>
            <a:r>
              <a:rPr lang="en-US" sz="1600" dirty="0"/>
              <a:t>20211CSE0547		</a:t>
            </a:r>
            <a:r>
              <a:rPr lang="en-US" sz="1600" dirty="0" err="1"/>
              <a:t>Poorvika</a:t>
            </a:r>
            <a:r>
              <a:rPr lang="en-US" sz="1600" dirty="0"/>
              <a:t> P</a:t>
            </a:r>
            <a:endParaRPr lang="en-I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5138198"/>
          </a:xfrm>
        </p:spPr>
        <p:txBody>
          <a:bodyPr>
            <a:no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Requirement Gathering and Planning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Define Objectives and Features: Clearly outline the website ‘s objectives and identify essential features.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Technical Feasibility: Evaluate technical requirements and constraints and decide on platforms.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   </a:t>
            </a: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User-Centric Design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Experience Design: Create a user-friendly interface with intuitive navigation and clear visual hierarchy. Ensure the design supports user needs and preferences.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Wireframes and Prototyping: Develop wireframes to map out the user flow and interactions, followed by prototypes to simulate the app experience.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3.   </a:t>
            </a: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Development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Backend Development: Set up server-side infrastructure, databases, and API integrations. Implement data storage solutions that ensure secure handling of health data.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Frontend Development: Build the user interface based on the design specifications, ensuring compatibility with different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318A-B6BC-35BC-9980-E51909C68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Methodology/Modules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B6E0-F43A-2F7B-4C07-86EDC43CA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  </a:t>
            </a: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Integration and Testing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Integration Testing: Ensure all components (frontend, backend, third-party services) work seamlessly together.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Quality Assurance (QA) Testing: Conduct thorough testing to identify and fix bugs. This includes functional testing (feature performance), usability testing, and performance testing (response times).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5.   </a:t>
            </a: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Maintenance and Updates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Regular Updates: Continuously improve the website based on user feedback, technological advancements, and emerging health trends.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Bug Fixes: Monitor for bugs or security issues and address them promptly through updates.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6.   </a:t>
            </a:r>
            <a:r>
              <a:rPr lang="en-US" sz="1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Analysis and Optimization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 Behavior Analysis: Monitor website usage patterns to understand user engagement and identify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13297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2EA681-BADB-8016-D2AA-597132D4C6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43704"/>
            <a:ext cx="10668000" cy="497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Frontend Components (User Interface):</a:t>
            </a:r>
          </a:p>
          <a:p>
            <a:pPr marL="0" marR="0" lvl="0" indent="0" algn="just" defTabSz="914400" rtl="0" eaLnBrk="0" fontAlgn="base" latinLnBrk="0" hangingPunct="0"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(HyperText Markup Language)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website (headings, paragraphs, images, forms, etc.). </a:t>
            </a:r>
          </a:p>
          <a:p>
            <a:pPr marL="0" marR="0" lvl="0" indent="0" algn="just" defTabSz="914400" rtl="0" eaLnBrk="0" fontAlgn="base" latinLnBrk="0" hangingPunct="0"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(Cascading Style Sheets):Styling for the website — controls layout, colors, fonts, and responsiveness. </a:t>
            </a:r>
          </a:p>
          <a:p>
            <a:pPr marL="0" marR="0" lvl="0" indent="0" algn="just" defTabSz="914400" rtl="0" eaLnBrk="0" fontAlgn="base" latinLnBrk="0" hangingPunct="0">
              <a:spcBef>
                <a:spcPts val="60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 interactivity — handles user events (e.g., button clicks), animations, dynamic content.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Backend Components: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Node.js, Python, PHP</a:t>
            </a:r>
          </a:p>
          <a:p>
            <a:pPr marL="0" marR="0" lvl="0" indent="0" algn="just" defTabSz="914400" rtl="0" eaLnBrk="0" fontAlgn="base" latinLnBrk="0" hangingPunct="0">
              <a:spcBef>
                <a:spcPts val="600"/>
              </a:spcBef>
              <a:buClrTx/>
              <a:buSzTx/>
              <a:buFontTx/>
              <a:buNone/>
              <a:tabLst/>
            </a:pPr>
            <a:r>
              <a:rPr kumimoji="0" lang="en-I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Integration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Embedded using a script</a:t>
            </a:r>
          </a:p>
          <a:p>
            <a:pPr algn="just">
              <a:spcBef>
                <a:spcPts val="600"/>
              </a:spcBef>
              <a:buNone/>
            </a:pPr>
            <a:r>
              <a:rPr kumimoji="0" lang="en-I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Tools: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(VS Code)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Skillwinner (Video-reference)</a:t>
            </a:r>
          </a:p>
          <a:p>
            <a:pPr algn="just">
              <a:spcBef>
                <a:spcPts val="600"/>
              </a:spcBef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Possible Components: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(Optional): Git/GitHub to track changes and collaborate.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Hosting/Deployment: Netlify, GitHub Pages, or any hosting service to make the site live.</a:t>
            </a:r>
          </a:p>
          <a:p>
            <a:pPr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&amp; Analytics: Google Analytics for tracking visitors, and meta tags for SE</a:t>
            </a: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E979A1-D429-F662-E351-BB9EAB519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7744"/>
          <a:stretch/>
        </p:blipFill>
        <p:spPr>
          <a:xfrm>
            <a:off x="688741" y="1135493"/>
            <a:ext cx="5847232" cy="4587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8B46F-54D9-E439-8E0E-B170C140F7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35" y="1041622"/>
            <a:ext cx="4704065" cy="468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CE87EB-91AD-D01D-014E-DF0282EA1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974956"/>
            <a:ext cx="10668000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Learning Efficiency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learn more effectively with AI-driven adaptive learning systems, which personalize content based on their progress and understanding.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Flexibility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 allows students to learn anytime and anywhere, breaking traditional barriers of classroom-based learning.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Engagement and Motivation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tools, gamification enhance student engagement and motivation, making learning more enjoyable.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Personalization and Customization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systems analyze individual learning patterns and provide personalized study plans, catering to different learning styles and speeds.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Greater Accessibility and Inclusivity 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 enables learners with disabilities to access education through assistive technologies.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031682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https://github.com/tilakraj1777/Smart-Education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53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Research Papers: </a:t>
            </a:r>
          </a:p>
          <a:p>
            <a:pPr marL="495300">
              <a:spcBef>
                <a:spcPts val="0"/>
              </a:spcBef>
            </a:pPr>
            <a:r>
              <a:rPr lang="en-US" sz="18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2"/>
              </a:rPr>
              <a:t>https://ieeexplore.ieee.org/document/10743859</a:t>
            </a:r>
            <a:endParaRPr lang="en-US" sz="18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495300">
              <a:spcBef>
                <a:spcPts val="0"/>
              </a:spcBef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https://slejournal.springeropen.com/articles/10.1186/s40561-021-00170-x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>
              <a:spcBef>
                <a:spcPts val="0"/>
              </a:spcBef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https://link.springer.com/article/10.1007/s10639-020-10116-4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>
              <a:spcBef>
                <a:spcPts val="0"/>
              </a:spcBef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https://files.eric.ed.gov/fulltext/EJ1456731.pdf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>
              <a:spcBef>
                <a:spcPts val="0"/>
              </a:spcBef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https://arxiv.org/abs/2304.12851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>
              <a:spcBef>
                <a:spcPts val="0"/>
              </a:spcBef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https://arxiv.org/abs/2402.01666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>
              <a:spcBef>
                <a:spcPts val="0"/>
              </a:spcBef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https://www.mdpi.com/2504-3900/31/1/57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>
              <a:spcBef>
                <a:spcPts val="0"/>
              </a:spcBef>
            </a:pP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https://ieeexplore.ieee.org/document/9784694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5300">
              <a:spcBef>
                <a:spcPts val="0"/>
              </a:spcBef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>
              <a:latin typeface="+mj-lt"/>
            </a:endParaRPr>
          </a:p>
          <a:p>
            <a:pPr marL="0" indent="0" algn="ctr">
              <a:buNone/>
            </a:pPr>
            <a:endParaRPr lang="en-GB" sz="3200" dirty="0">
              <a:latin typeface="+mj-lt"/>
            </a:endParaRPr>
          </a:p>
          <a:p>
            <a:pPr marL="0" indent="0" algn="ctr">
              <a:buNone/>
            </a:pPr>
            <a:endParaRPr lang="en-GB" sz="3200" dirty="0">
              <a:latin typeface="+mj-lt"/>
            </a:endParaRPr>
          </a:p>
          <a:p>
            <a:pPr marL="0" indent="0" algn="ctr">
              <a:buNone/>
            </a:pPr>
            <a:r>
              <a:rPr lang="en-GB" sz="6000" dirty="0"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E201-DF65-857E-E173-2F4DCB2A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6100-4E69-D7B9-204E-EF4823B1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Literature Survey 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Existing Methods-Drawbacks</a:t>
            </a:r>
          </a:p>
          <a:p>
            <a:r>
              <a:rPr lang="en-US" dirty="0"/>
              <a:t>Proposed Method</a:t>
            </a:r>
          </a:p>
          <a:p>
            <a:r>
              <a:rPr lang="en-US" dirty="0"/>
              <a:t>Architecture Diagram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Hardware and Software Details</a:t>
            </a:r>
          </a:p>
          <a:p>
            <a:r>
              <a:rPr lang="en-US" dirty="0"/>
              <a:t>Time Line by Gantt Chart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8617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1"/>
            <a:ext cx="10668000" cy="4952997"/>
          </a:xfrm>
        </p:spPr>
        <p:txBody>
          <a:bodyPr>
            <a:norm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Category : Software</a:t>
            </a:r>
          </a:p>
          <a:p>
            <a:pPr marL="342900" lvl="0" indent="-19050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    Problem Description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: Smart Education, a Concept that Describes learning in digital age. it enables learner to learn more effectively, </a:t>
            </a:r>
            <a:r>
              <a:rPr lang="en-US" sz="1700" dirty="0" err="1">
                <a:latin typeface="Cambria" panose="02040503050406030204" pitchFamily="18" charset="0"/>
                <a:ea typeface="Cambria" panose="02040503050406030204" pitchFamily="18" charset="0"/>
              </a:rPr>
              <a:t>efficently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, flexibly and comfortably.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5551666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 Education represents the evolution of traditional learning methods into a dynamic, technology - driven process. It leverages tools like artificial intelligence, data analytics, gamification, and adaptive learning to make education more effective, flexible, and personalized.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Existing Smart Education Platforms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Khan Academy: Offers free, quality content globally but lacks real-time collaboration tools. Coursera/EdX: Provides diverse courses, mostly paid with limited free options. Duolingo: Uses gamification effectively but focuses solely on language learning. </a:t>
            </a:r>
            <a:r>
              <a:rPr lang="en-US" sz="18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Byju’s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 Combines engaging content with adaptive learning but comes with a high subscription cost. 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Gaps Identified in Existing Solutions 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- Limited personalization beyond course recommendations, Lack of focus on “mental well-being” and learning efficiency, Few platforms offer true “offline capabilities” for seamless learning, Limited scope for “peer-to-peer collaboration” and community-based learning, Most platforms rely heavily on paid models, restricting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F9C9-5CC3-D28D-07D6-3AD9F353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BF0D4-8CB2-1CCC-6A55-B7554D94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4.  Research Contribution-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proposed website aims to address these gaps by offering:  - AI-driven personalized learning   paths ,Real-time collaboration tools (study rooms, mentorship programs) ,Integration of mental well-being tools, Offline learning support 100%  free access with sustainable open-source development 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95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1458-3602-B88D-69F2-536F2B2C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method Drawback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BBEEA-9AE3-9AD1-DBF4-A2CC98EF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Divide: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Socioeconomic disparities can limit students access to smart education technologies, exacerbating educational inequalities (2024).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Human Interaction: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Over-reliance on digital tools may lead to diminished face-to-face interactions and weakened social skills among learners (2023).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Issues and Dependence: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Frequent software glitches, system failures, or cybersecurity threats can disrupt the learning process and create frustrations among students and teachers (Hew &amp; Tan, 2024).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Overload: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overwhelming availability of digital resources can cause distractions and hinder deep learning (Li et al., 2022).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Emotional Intelligence in AI Tutors: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AI-driven tutors lack the ability to provide emotional support and empathy that human teachers can offer (Chen et al., 2024).</a:t>
            </a:r>
          </a:p>
        </p:txBody>
      </p:sp>
    </p:spTree>
    <p:extLst>
      <p:ext uri="{BB962C8B-B14F-4D97-AF65-F5344CB8AC3E}">
        <p14:creationId xmlns:p14="http://schemas.microsoft.com/office/powerpoint/2010/main" val="163766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16C4E8-948C-3B74-F564-B7A22AC41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14722"/>
            <a:ext cx="11622966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Bridging the Digital Divide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public-private partnerships to fund digital infrastructure in schools.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Encourage the use of offline and low-bandwidth educational tools for students with limited internet access.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Enhancing Human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Incorporate blended learning approaches that combine digital tools with face-to-face classroom interactions.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Design collaborative online learning environments where students engage in discussions, teamwork, and peer interactions.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Utilize virtual and augmented reality (VR/AR) for immersive, interactive learning experiences.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Addressing Technical Issues and Dependence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Regularly update and maintain smart education platforms to minimize software glitches and system failures.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Train educators and students in troubleshooting basic technical problems.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Strengthen cybersecurity measures to protect student data and ensure safe learning environments.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B525-B660-E568-D76C-0DA319D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E0F1-794F-AD22-94AA-B1933A14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>
            <a:normAutofit lnSpcReduction="1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Cognitive Overload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Design user-friendly learning interfaces with structured content delivery.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Implement AI-driven personalized learning paths to provide relevant content without overwhelming students.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Encourage mindful digital usage, integrating scheduled breaks and promoting focus-enhancing techniques.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AI with Emotional Intelligence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Integrate sentiment analysis in AI tutors to detect and respond to students’ emotional states.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Complement AI-driven education with human mentorship for emotional support.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Utilize AI chatbots and virtual assistants for personalized learning support while ensuring human oversight.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Digital Literacy and Teacher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Provide regular digital literacy training programs for both students and educators.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Encourage the development of digital pedagogical skills through workshops and professional development courses. Promote adaptive learning tools that adjust to different proficiency levels.</a:t>
            </a:r>
          </a:p>
        </p:txBody>
      </p:sp>
    </p:spTree>
    <p:extLst>
      <p:ext uri="{BB962C8B-B14F-4D97-AF65-F5344CB8AC3E}">
        <p14:creationId xmlns:p14="http://schemas.microsoft.com/office/powerpoint/2010/main" val="86959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5B5BBD6D-EBFA-1230-E27F-E46E8FF6DDC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72932" y="890291"/>
            <a:ext cx="10707868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Accessibility and Inclusivity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bridge the digital divide by ensuring equal access to smart education technologies for all students, regardless of socioeconomic background.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Learning Efficiency and Effectiveness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optimize digital learning tools for personalized, adaptive, and interactive education that enhances student engagement and knowledge retention.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Accessibility and Inclusivity-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smart learning solutions that accommodate diverse learners, including those with disabilities, through assistive technologies.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Real-Time Performance Monitoring and Feedback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AI-driven analytics to track student progress and provide instant feedback for continuous improvement.</a:t>
            </a:r>
          </a:p>
        </p:txBody>
      </p:sp>
      <p:sp>
        <p:nvSpPr>
          <p:cNvPr id="41" name="Rectangle 37">
            <a:extLst>
              <a:ext uri="{FF2B5EF4-FFF2-40B4-BE49-F238E27FC236}">
                <a16:creationId xmlns:a16="http://schemas.microsoft.com/office/drawing/2014/main" id="{B864F793-7690-2B45-1537-0113F318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4192009"/>
            <a:ext cx="11374894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Emerging Technologies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web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tools,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AI to enhance smart campus operations, digital certification, and secure learning environments.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Critical Thinking and Problem-Solving Skills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project-based learning and real-world problem-solving scenarios to prepare students for future career challenges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868</TotalTime>
  <Words>1550</Words>
  <Application>Microsoft Office PowerPoint</Application>
  <PresentationFormat>Widescreen</PresentationFormat>
  <Paragraphs>134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Smart Education</vt:lpstr>
      <vt:lpstr>Content</vt:lpstr>
      <vt:lpstr>Introduction</vt:lpstr>
      <vt:lpstr>Literature Review</vt:lpstr>
      <vt:lpstr>Literature Review</vt:lpstr>
      <vt:lpstr>Existing method Drawback</vt:lpstr>
      <vt:lpstr>Proposed Method</vt:lpstr>
      <vt:lpstr>Proposed Method</vt:lpstr>
      <vt:lpstr>Objectives</vt:lpstr>
      <vt:lpstr>Methodology/Modules</vt:lpstr>
      <vt:lpstr>Methodology/Modules</vt:lpstr>
      <vt:lpstr>Software components</vt:lpstr>
      <vt:lpstr>Timeline of Project</vt:lpstr>
      <vt:lpstr>Expected Outcomes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Tilakraj Revankar</cp:lastModifiedBy>
  <cp:revision>23</cp:revision>
  <dcterms:created xsi:type="dcterms:W3CDTF">2023-03-16T03:26:27Z</dcterms:created>
  <dcterms:modified xsi:type="dcterms:W3CDTF">2025-04-23T07:46:07Z</dcterms:modified>
</cp:coreProperties>
</file>