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8" r:id="rId3"/>
    <p:sldId id="257" r:id="rId4"/>
    <p:sldId id="258" r:id="rId5"/>
    <p:sldId id="281" r:id="rId6"/>
    <p:sldId id="276" r:id="rId7"/>
    <p:sldId id="259" r:id="rId8"/>
    <p:sldId id="279" r:id="rId9"/>
    <p:sldId id="260" r:id="rId10"/>
    <p:sldId id="261" r:id="rId11"/>
    <p:sldId id="280" r:id="rId12"/>
    <p:sldId id="277" r:id="rId13"/>
    <p:sldId id="262" r:id="rId14"/>
    <p:sldId id="263" r:id="rId15"/>
    <p:sldId id="268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lakraj1777/Smart-Edu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504-3900/31/1/57" TargetMode="External"/><Relationship Id="rId3" Type="http://schemas.openxmlformats.org/officeDocument/2006/relationships/hyperlink" Target="https://slejournal.springeropen.com/articles/10.1186/s40561-021-00170-x" TargetMode="External"/><Relationship Id="rId7" Type="http://schemas.openxmlformats.org/officeDocument/2006/relationships/hyperlink" Target="https://arxiv.org/abs/2402.01666" TargetMode="External"/><Relationship Id="rId2" Type="http://schemas.openxmlformats.org/officeDocument/2006/relationships/hyperlink" Target="https://ieeexplore.ieee.org/document/107438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4.12851" TargetMode="External"/><Relationship Id="rId5" Type="http://schemas.openxmlformats.org/officeDocument/2006/relationships/hyperlink" Target="https://files.eric.ed.gov/fulltext/EJ1456731.pdf" TargetMode="External"/><Relationship Id="rId4" Type="http://schemas.openxmlformats.org/officeDocument/2006/relationships/hyperlink" Target="https://link.springer.com/article/10.1007/s10639-020-10116-4" TargetMode="External"/><Relationship Id="rId9" Type="http://schemas.openxmlformats.org/officeDocument/2006/relationships/hyperlink" Target="https://ieeexplore.ieee.org/document/978469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Education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Number:CSE-G108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323151" y="2513340"/>
            <a:ext cx="4671344" cy="165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Dr.Jothish.C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 4004  University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556591" y="4533900"/>
            <a:ext cx="1188382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Khadar A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CA698-912E-8C2F-4331-A76F8C043D54}"/>
              </a:ext>
            </a:extLst>
          </p:cNvPr>
          <p:cNvSpPr txBox="1"/>
          <p:nvPr/>
        </p:nvSpPr>
        <p:spPr>
          <a:xfrm>
            <a:off x="790469" y="2653070"/>
            <a:ext cx="5581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Roll No:		Name:</a:t>
            </a:r>
          </a:p>
          <a:p>
            <a:r>
              <a:rPr lang="en-US" sz="1600" dirty="0"/>
              <a:t>20211CSE0531		Tilakraj </a:t>
            </a:r>
            <a:r>
              <a:rPr lang="en-US" sz="1600" dirty="0" err="1"/>
              <a:t>Ratnanj</a:t>
            </a:r>
            <a:r>
              <a:rPr lang="en-US" sz="1600" dirty="0"/>
              <a:t> Revankar</a:t>
            </a:r>
          </a:p>
          <a:p>
            <a:r>
              <a:rPr lang="en-US" sz="1600" dirty="0"/>
              <a:t>20211CSE0532		</a:t>
            </a:r>
            <a:r>
              <a:rPr lang="en-US" sz="1600" dirty="0" err="1"/>
              <a:t>Siddhat</a:t>
            </a:r>
            <a:r>
              <a:rPr lang="en-US" sz="1600" dirty="0"/>
              <a:t> Chavan</a:t>
            </a:r>
          </a:p>
          <a:p>
            <a:r>
              <a:rPr lang="en-US" sz="1600" dirty="0"/>
              <a:t>20211CSE0547		</a:t>
            </a:r>
            <a:r>
              <a:rPr lang="en-US" sz="1600" dirty="0" err="1"/>
              <a:t>Poorvika</a:t>
            </a:r>
            <a:r>
              <a:rPr lang="en-US" sz="1600" dirty="0"/>
              <a:t> P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63488"/>
            <a:ext cx="10668000" cy="4952997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Requirement Gathering and Planning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Define Objectives and Features: Clearly outline the website ‘s objectives and identify essential features.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Technical Feasibility: Evaluate technical requirements and constraints and decide on platforms.</a:t>
            </a:r>
          </a:p>
          <a:p>
            <a:pPr marL="0" indent="0">
              <a:buNone/>
            </a:pPr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2.   </a:t>
            </a: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User-Centric Design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User Experience Design: Create a user-friendly interface with intuitive navigation and clear visual hierarchy. Ensure the design supports user needs and preferences. 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Wireframes and Prototyping: Develop wireframes to map out the user flow and interactions, followed by prototypes to simulate the app experience.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User Testing: Conduct usability tests with a sample group of users to gather feedback and make necessary adjustments to the design.</a:t>
            </a:r>
          </a:p>
          <a:p>
            <a:endParaRPr lang="en-US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3.   </a:t>
            </a: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Development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Backend Development: Set up server-side infrastructure, databases, and API integrations. Implement data storage solutions that ensure secure handling of health data.</a:t>
            </a:r>
          </a:p>
          <a:p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Frontend Development: Build the user interface based on the design specifications, ensuring compatibility with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318A-B6BC-35BC-9980-E51909C6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B6E0-F43A-2F7B-4C07-86EDC43C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4.  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Integration and Testing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Integration Testing: Ensure all components (frontend, backend, third-party services) work seamlessly together.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Quality Assurance (QA) Testing: Conduct thorough testing to identify and fix bugs. This includes functional testing (feature performance), usability testing, and performance testing (response times).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User Acceptance Testing (UAT): Involve a group of end users to test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website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in real-life scenarios and provide feedback for final adjustments.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 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Maintenance and Updates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Regular Updates: Continuously improve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website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based on user feedback, technological advancements, and emerging health trends.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Bug Fixes: Monitor for bugs or security issues and address them promptly through updates.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Feature Expansion: Roll out new features or integrations as the website evolves to enhance user experience and maintain relevance.</a:t>
            </a:r>
          </a:p>
          <a:p>
            <a:pPr marL="0" indent="0">
              <a:lnSpc>
                <a:spcPct val="70000"/>
              </a:lnSpc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 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 Analysis and Optimization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User Behavior Analysis: Monitor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website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usage patterns to understand user engagement and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13297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2EA681-BADB-8016-D2AA-597132D4C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69887"/>
            <a:ext cx="9669378" cy="491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Frontend Components (User Interface):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Markup Language)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of the website (headings, paragraphs, images, forms, etc.).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Styling for the website — controls layout, colors, fonts, and responsiveness.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interactivity — handles user events (e.g., button clicks), animations, dynamic content. 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600" b="1" dirty="0"/>
              <a:t>. Backend </a:t>
            </a:r>
            <a:r>
              <a:rPr lang="en-IN" sz="1600" b="1" dirty="0" err="1"/>
              <a:t>Components:</a:t>
            </a:r>
            <a:r>
              <a:rPr lang="en-IN" sz="1600" dirty="0" err="1"/>
              <a:t>Node.js</a:t>
            </a:r>
            <a:r>
              <a:rPr lang="en-IN" sz="1600" dirty="0"/>
              <a:t>, Python, PHP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I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IN" sz="1600" dirty="0"/>
              <a:t> </a:t>
            </a:r>
            <a:r>
              <a:rPr lang="en-IN" sz="1600" b="1" dirty="0"/>
              <a:t>Chatbot </a:t>
            </a:r>
            <a:r>
              <a:rPr lang="en-IN" sz="1600" b="1" dirty="0" err="1"/>
              <a:t>Integration</a:t>
            </a:r>
            <a:r>
              <a:rPr lang="en-IN" sz="1600" dirty="0" err="1"/>
              <a:t>:embedded</a:t>
            </a:r>
            <a:r>
              <a:rPr lang="en-IN" sz="1600" dirty="0"/>
              <a:t> using a script</a:t>
            </a:r>
          </a:p>
          <a:p>
            <a:pPr>
              <a:buNone/>
            </a:pPr>
            <a:r>
              <a:rPr kumimoji="0" lang="en-I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I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600" b="1" dirty="0"/>
              <a:t> Development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Visual Studio Code (VS Code)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Notepad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Skillwinner</a:t>
            </a:r>
            <a:r>
              <a:rPr lang="en-US" sz="1600" dirty="0"/>
              <a:t> (Video-reference)</a:t>
            </a:r>
          </a:p>
          <a:p>
            <a:pPr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IN" sz="1600" b="1" dirty="0"/>
              <a:t> Other Possible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Version Control (Optional): Git/GitHub to track changes and collaborate.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Hosting/Deployment: Netlify, GitHub Pages, or any hosting service to make the site live.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SEO &amp; Analytics: Google Analytics for tracking visitors, and meta tags for 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E979A1-D429-F662-E351-BB9EAB51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7744"/>
          <a:stretch/>
        </p:blipFill>
        <p:spPr>
          <a:xfrm>
            <a:off x="688741" y="1135493"/>
            <a:ext cx="5847232" cy="4587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8B46F-54D9-E439-8E0E-B170C140F7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35" y="1041622"/>
            <a:ext cx="4704065" cy="46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CE87EB-91AD-D01D-014E-DF0282EA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71" y="1413064"/>
            <a:ext cx="1105629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Learning Efficiency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can learn more effectively with AI-driven adaptive learning systems,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personalize content based on their progress and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Flexibility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education allows students to learn anytime and anywhere, breaking traditional barriers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classroom-based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Engagement and Motivation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tools, gamification enhance student engagement and motivation,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learning more enjoyable.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Personalization and Customization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systems analyze individual learning patterns and provide personalized study plans, catering to different learning styles and speeds.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Accessibility and Inclusivity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education enables learners with disabilities to access education through assistive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031682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https://github.com/tilakraj1777/Smart-Education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Research Papers: </a:t>
            </a:r>
          </a:p>
          <a:p>
            <a:pPr marL="495300">
              <a:spcBef>
                <a:spcPts val="0"/>
              </a:spcBef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https://ieeexplore.ieee.org/document/10743859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3"/>
              </a:rPr>
              <a:t>https://slejournal.springeropen.com/articles/10.1186/s40561-021-00170-x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4"/>
              </a:rPr>
              <a:t>https://link.springer.com/article/10.1007/s10639-020-10116-4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5"/>
              </a:rPr>
              <a:t>https://files.eric.ed.gov/fulltext/EJ1456731.pdf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6"/>
              </a:rPr>
              <a:t>https://arxiv.org/abs/2304.12851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7"/>
              </a:rPr>
              <a:t>https://arxiv.org/abs/2402.01666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8"/>
              </a:rPr>
              <a:t>https://www.mdpi.com/2504-3900/31/1/57</a:t>
            </a:r>
            <a:endParaRPr lang="en-GB" sz="1800" dirty="0"/>
          </a:p>
          <a:p>
            <a:pPr marL="495300">
              <a:spcBef>
                <a:spcPts val="0"/>
              </a:spcBef>
            </a:pPr>
            <a:r>
              <a:rPr lang="en-GB" sz="1800" dirty="0">
                <a:hlinkClick r:id="rId9"/>
              </a:rPr>
              <a:t>https://ieeexplore.ieee.org/document/9784694</a:t>
            </a:r>
            <a:endParaRPr lang="en-GB" sz="1800" dirty="0"/>
          </a:p>
          <a:p>
            <a:pPr marL="495300">
              <a:spcBef>
                <a:spcPts val="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E201-DF65-857E-E173-2F4DCB2A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6100-4E69-D7B9-204E-EF4823B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Literature Survey 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Existing Methods-Drawbacks</a:t>
            </a:r>
          </a:p>
          <a:p>
            <a:r>
              <a:rPr lang="en-US" dirty="0"/>
              <a:t>Proposed Method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Hardware and Software Details</a:t>
            </a:r>
          </a:p>
          <a:p>
            <a:r>
              <a:rPr lang="en-US" dirty="0"/>
              <a:t>Time Line by Gantt Chart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6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668000" cy="4952997"/>
          </a:xfrm>
        </p:spPr>
        <p:txBody>
          <a:bodyPr>
            <a:norm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Category : Software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  Problem Description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Smart Education, a Concept that Describes learning in digital age. it enables learner to learn more effectively,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efficently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flexibly and comfortably.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5551666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 Education represents the evolution of traditional learning methods into a dynamic, technology - driven process. It leverages tools like artificial intelligence, data analytics, gamification, and adaptive learning to make education more effective, flexible, and personalized.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Existing Smart Education Platforms</a:t>
            </a:r>
            <a:r>
              <a:rPr lang="en-US" sz="1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7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US" sz="1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Khan Academy: Offers free, quality content globally but lacks real-time collaboration tools.  - Coursera/EdX: Provides diverse courses, mostly paid with limited free options.  - Duolingo: Uses gamification effectively but focuses solely on language learning.  - </a:t>
            </a:r>
            <a:r>
              <a:rPr lang="en-US" sz="17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Byju’s</a:t>
            </a:r>
            <a:r>
              <a:rPr lang="en-US" sz="1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Combines engaging content with adaptive learning but comes with a high subscription cost. 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Gaps Identified in Existing Solutions  </a:t>
            </a:r>
            <a:r>
              <a:rPr lang="en-US" sz="1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Limited personalization beyond course recommendations.  - Lack of focus on “mental well-being” and learning efficiency.  - Few platforms offer true “offline capabilities” for seamless learning.  - Limited scope for “peer-to-peer collaboration” and community-based learning.  - Most platforms rely heavily on paid models, restricting accessibility.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Research Contribution- </a:t>
            </a:r>
            <a:r>
              <a:rPr lang="en-US" sz="17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proposed website aims to address these gaps by offering:  - *AI-driven personalized learning paths*  - *Real-time collaboration tools* (study rooms, mentorship programs)  - *Integration of mental well-being tools*  - *Offline learning support*  - 100% *free access* with sustainable open-source development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F9C9-5CC3-D28D-07D6-3AD9F353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F0D4-8CB2-1CCC-6A55-B7554D948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	Evolution of Smart Education Platforms 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shift from static, instructor-led education to dynamic, learner-centric models has been accelerated by digital platforms.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Academy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example, democratizes education with free, high-quality content .However, it lacks collaborative features that foster peer-to-peer learning.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Coursera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diverse, university-led courses, but most advanced content is locked behind paywalls, limiting .Meanwhile,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Byju’s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exemplifies adaptive learning with engaging content, yet its high subscription cost excludes many learners .</a:t>
            </a:r>
          </a:p>
          <a:p>
            <a:pPr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	Current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Platforms: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 highlight the gaps in existing platforms.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stops at course recommendations, lacking adaptive learning pathways tailored to individual performance .Moreover,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well-being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critical factor in learning efficacy, remains overlooked in most e-learning systems .The absence of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capabilities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further restricts learners in low-connectivity regions, contradicting the goal of inclusive education .Furthermore, research supports the importance of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learning environments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remain underdeveloped in mainstream platforms.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5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Digital Divide:</a:t>
            </a:r>
            <a:r>
              <a:rPr lang="en-US" sz="1600" dirty="0"/>
              <a:t> Socioeconomic disparities can limit students access to smart education technologies, exacerbating educational inequalities (2024).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Reduced Human Interaction:</a:t>
            </a:r>
            <a:r>
              <a:rPr lang="en-US" sz="1600" dirty="0"/>
              <a:t> Over-reliance on digital tools may lead to diminished face-to-face interactions and weakened social skills among learners (2023).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Technical Issues and Dependence:</a:t>
            </a:r>
            <a:r>
              <a:rPr lang="en-US" sz="1600" dirty="0"/>
              <a:t> Frequent software glitches, system failures, or cybersecurity threats can disrupt the learning process and create frustrations among students and teachers (Hew &amp; Tan, 2024).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Cognitive Overload:</a:t>
            </a:r>
            <a:r>
              <a:rPr lang="en-US" sz="1600" dirty="0"/>
              <a:t> The overwhelming availability of digital resources can cause distractions and hinder deep learning (Li et al., 2022).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Lack of Emotional Intelligence in AI Tutors:</a:t>
            </a:r>
            <a:r>
              <a:rPr lang="en-US" sz="1600" dirty="0"/>
              <a:t> AI-driven tutors lack the ability to provide emotional support and empathy that human teachers can offer (Chen et al., 2024).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16C4E8-948C-3B74-F564-B7A22AC41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20" y="1242734"/>
            <a:ext cx="1162296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Bridging the Digital Divide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700" dirty="0">
                <a:latin typeface="Arial" panose="020B0604020202020204" pitchFamily="34" charset="0"/>
              </a:rPr>
              <a:t> 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public-private partnerships to fund digital infrastructure in schools.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Encourage the use of offline and low-bandwidth educational tools for students with limited internet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Human Interaction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Incorporate blended learning approaches that combine digital tools with face-to-face classroom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Design collaborative online learning environments where students engage in discussions, teamwork, and peer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Utilize virtual and augmented reality (VR/AR) for immersive, interactive learning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Technical Issues and Dependence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Regularly update and maintain smart education platforms to minimize software glitches and system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Train educators and students in troubleshooting basic technical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Strengthen cybersecurity measures to protect student data and ensure safe learning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Cognitive Overload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Design user-friendly learning interfaces with structured content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Implement AI-driven personalized learning paths to provide relevant content without overwhelming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Encourage mindful digital usage, integrating scheduled breaks and promoting focus-enhancing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B525-B660-E568-D76C-0DA319D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E0F1-794F-AD22-94AA-B1933A14F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AI with Emotional Intelligence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Integrate sentiment analysis in AI tutors to detect and respond to students’ emotional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Complement AI-driven education with human mentorship for emotional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Utilize AI chatbots and virtual assistants for personalized learning support while ensuring human oversight.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Digital Literacy and Teacher Training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Provide regular digital literacy training programs for both students and educators.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Encourage the development of digital pedagogical skills through workshops and professional development courses. Promote adaptive learning tools that adjust to different proficiency levels.</a:t>
            </a:r>
          </a:p>
        </p:txBody>
      </p:sp>
    </p:spTree>
    <p:extLst>
      <p:ext uri="{BB962C8B-B14F-4D97-AF65-F5344CB8AC3E}">
        <p14:creationId xmlns:p14="http://schemas.microsoft.com/office/powerpoint/2010/main" val="8695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5B5BBD6D-EBFA-1230-E27F-E46E8FF6DD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1332" y="243513"/>
            <a:ext cx="1121586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Accessibility and Inclusivity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bridge the digital divide by ensuring equal access to smart education technologies for all students, regardless of socioeconomic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Learning Efficiency and Effectiveness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optimize digital learning tools for personalized, adaptive, and interactive education that enhances student engagement and knowledge retention.</a:t>
            </a:r>
          </a:p>
          <a:p>
            <a:r>
              <a:rPr lang="en-US" b="1" dirty="0"/>
              <a:t>Ensure Accessibility and Inclusivity-</a:t>
            </a:r>
            <a:r>
              <a:rPr lang="en-US" dirty="0"/>
              <a:t>Develop smart learning solutions that accommodate diverse learners, including those with disabilities, through assistive technologies.</a:t>
            </a:r>
          </a:p>
          <a:p>
            <a:r>
              <a:rPr lang="en-US" b="1" dirty="0"/>
              <a:t>Facilitate Real-Time Performance Monitoring and Feedback -</a:t>
            </a:r>
            <a:r>
              <a:rPr lang="en-US" dirty="0"/>
              <a:t>Implement AI-driven analytics to track student progress and provide instant feedback for continuous improvement.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B864F793-7690-2B45-1537-0113F318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32" y="3290500"/>
            <a:ext cx="113748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Emerging Technologies</a:t>
            </a:r>
            <a:r>
              <a:rPr lang="en-US" altLang="en-US" dirty="0">
                <a:latin typeface="Arial" panose="020B0604020202020204" pitchFamily="34" charset="0"/>
              </a:rPr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web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tools,</a:t>
            </a:r>
            <a:r>
              <a:rPr lang="en-US" altLang="en-US" dirty="0" err="1">
                <a:latin typeface="Arial" panose="020B0604020202020204" pitchFamily="34" charset="0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AI to enhance smart campus operations, digital certification, and secure learning environments.</a:t>
            </a:r>
          </a:p>
          <a:p>
            <a:r>
              <a:rPr lang="en-US" b="1" dirty="0"/>
              <a:t>Develop Critical Thinking and Problem-Solving Skills</a:t>
            </a:r>
            <a:endParaRPr lang="en-US" dirty="0"/>
          </a:p>
          <a:p>
            <a:r>
              <a:rPr lang="en-US" dirty="0"/>
              <a:t>Use project-based learning and real-world problem-solving scenarios to prepare students for future career challenges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830</TotalTime>
  <Words>1833</Words>
  <Application>Microsoft Office PowerPoint</Application>
  <PresentationFormat>Widescreen</PresentationFormat>
  <Paragraphs>162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Smart Education</vt:lpstr>
      <vt:lpstr>Content</vt:lpstr>
      <vt:lpstr>Introduction</vt:lpstr>
      <vt:lpstr>Literature Review</vt:lpstr>
      <vt:lpstr>Literature Review</vt:lpstr>
      <vt:lpstr>Existing method Drawback</vt:lpstr>
      <vt:lpstr>Proposed Method</vt:lpstr>
      <vt:lpstr>Proposed Method</vt:lpstr>
      <vt:lpstr>Objectives</vt:lpstr>
      <vt:lpstr>Methodology/Modules</vt:lpstr>
      <vt:lpstr>Methodology/Modules</vt:lpstr>
      <vt:lpstr>Software components</vt:lpstr>
      <vt:lpstr>Timeline of Project</vt:lpstr>
      <vt:lpstr>Expected Outcomes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Tilakraj Revankar</cp:lastModifiedBy>
  <cp:revision>21</cp:revision>
  <dcterms:created xsi:type="dcterms:W3CDTF">2023-03-16T03:26:27Z</dcterms:created>
  <dcterms:modified xsi:type="dcterms:W3CDTF">2025-03-20T16:47:06Z</dcterms:modified>
</cp:coreProperties>
</file>