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8" r:id="rId3"/>
    <p:sldId id="257" r:id="rId4"/>
    <p:sldId id="258" r:id="rId5"/>
    <p:sldId id="276" r:id="rId6"/>
    <p:sldId id="259" r:id="rId7"/>
    <p:sldId id="279" r:id="rId8"/>
    <p:sldId id="260" r:id="rId9"/>
    <p:sldId id="261" r:id="rId10"/>
    <p:sldId id="280" r:id="rId11"/>
    <p:sldId id="277" r:id="rId12"/>
    <p:sldId id="262" r:id="rId13"/>
    <p:sldId id="263" r:id="rId14"/>
    <p:sldId id="268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E133/CSE-G108/SMAR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504-3900/31/1/57" TargetMode="External"/><Relationship Id="rId3" Type="http://schemas.openxmlformats.org/officeDocument/2006/relationships/hyperlink" Target="https://slejournal.springeropen.com/articles/10.1186/s40561-021-00170-x" TargetMode="External"/><Relationship Id="rId7" Type="http://schemas.openxmlformats.org/officeDocument/2006/relationships/hyperlink" Target="https://arxiv.org/abs/2402.01666" TargetMode="External"/><Relationship Id="rId2" Type="http://schemas.openxmlformats.org/officeDocument/2006/relationships/hyperlink" Target="https://ieeexplore.ieee.org/document/107438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4.12851" TargetMode="External"/><Relationship Id="rId5" Type="http://schemas.openxmlformats.org/officeDocument/2006/relationships/hyperlink" Target="https://files.eric.ed.gov/fulltext/EJ1456731.pdf" TargetMode="External"/><Relationship Id="rId4" Type="http://schemas.openxmlformats.org/officeDocument/2006/relationships/hyperlink" Target="https://link.springer.com/article/10.1007/s10639-020-10116-4" TargetMode="External"/><Relationship Id="rId9" Type="http://schemas.openxmlformats.org/officeDocument/2006/relationships/hyperlink" Target="https://ieeexplore.ieee.org/document/978469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Education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Number:CSE-G108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165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Dr.Jothish.C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 4004  University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9050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CA698-912E-8C2F-4331-A76F8C043D54}"/>
              </a:ext>
            </a:extLst>
          </p:cNvPr>
          <p:cNvSpPr txBox="1"/>
          <p:nvPr/>
        </p:nvSpPr>
        <p:spPr>
          <a:xfrm>
            <a:off x="790469" y="2653070"/>
            <a:ext cx="5581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Roll No:		Name:</a:t>
            </a:r>
          </a:p>
          <a:p>
            <a:r>
              <a:rPr lang="en-US" sz="1600" dirty="0"/>
              <a:t>20211CSE0531		Tilakraj </a:t>
            </a:r>
            <a:r>
              <a:rPr lang="en-US" sz="1600" dirty="0" err="1"/>
              <a:t>Ratnanj</a:t>
            </a:r>
            <a:r>
              <a:rPr lang="en-US" sz="1600" dirty="0"/>
              <a:t> Revankar</a:t>
            </a:r>
          </a:p>
          <a:p>
            <a:r>
              <a:rPr lang="en-US" sz="1600" dirty="0"/>
              <a:t>20211CSE0532		</a:t>
            </a:r>
            <a:r>
              <a:rPr lang="en-US" sz="1600" dirty="0" err="1"/>
              <a:t>Siddhat</a:t>
            </a:r>
            <a:r>
              <a:rPr lang="en-US" sz="1600" dirty="0"/>
              <a:t> Chavan</a:t>
            </a:r>
          </a:p>
          <a:p>
            <a:r>
              <a:rPr lang="en-US" sz="1600" dirty="0"/>
              <a:t>20211CSE0547		</a:t>
            </a:r>
            <a:r>
              <a:rPr lang="en-US" sz="1600" dirty="0" err="1"/>
              <a:t>Poorvika</a:t>
            </a:r>
            <a:r>
              <a:rPr lang="en-US" sz="1600" dirty="0"/>
              <a:t> P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318A-B6BC-35BC-9980-E51909C6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B6E0-F43A-2F7B-4C07-86EDC43C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  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Integration and Testing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Integration Testing: Ensure all components (frontend, backend, third-party services) work seamlessly together.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Quality Assurance (QA) Testing: Conduct thorough testing to identify and fix bugs. This includes functional testing (feature performance), usability testing, and performance testing (response times).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User Acceptance Testing (UAT): Involve a group of end users to test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website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in real-life scenarios and provide feedback for final adjustments.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 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Maintenance and Updates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Regular Updates: Continuously improve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website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based on user feedback, technological advancements, and emerging health trends.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Bug Fixes: Monitor for bugs or security issues and address them promptly through updates.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Feature Expansion: Roll out new features or integrations as the website evolves to enhance user experience and maintain relevance.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 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 Analysis and Optimization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User Behavior Analysis: Monitor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website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usage patterns to understand user engagement and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13297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27430"/>
            <a:ext cx="10668000" cy="500302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Development Tools:</a:t>
            </a:r>
            <a:r>
              <a:rPr lang="en-IN" sz="6000" kern="1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IDEs/Editors: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Visual Studio Code</a:t>
            </a:r>
            <a:r>
              <a:rPr lang="en-US" sz="6000" kern="1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,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Android Studio</a:t>
            </a:r>
            <a:endParaRPr lang="en-IN" sz="6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	Version Control: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Git, GitHub/GitLab/Bitbucket</a:t>
            </a:r>
            <a:endParaRPr lang="en-IN" sz="6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	CI/CD: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Jenkins, GitHub Actions, GitLab CI/CD.</a:t>
            </a:r>
            <a:endParaRPr lang="en-IN" sz="6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Front-End Development: Frameworks/Libraries: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React Native, Flutter, Kotlin (Android)</a:t>
            </a:r>
            <a:endParaRPr lang="en-IN" sz="6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Back-End Development: Languages/Frameworks: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Node.js, Spring Boot (Java), ASP.NET Core (C#)</a:t>
            </a:r>
            <a:endParaRPr lang="en-IN" sz="6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Databases: Relational: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MySQL</a:t>
            </a:r>
            <a:endParaRPr lang="en-IN" sz="6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6000" b="1" kern="1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	</a:t>
            </a: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NoSQL: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MongoDB.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	Management Tools: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 MySQL Workbench, MongoDB Compass</a:t>
            </a:r>
            <a:endParaRPr lang="en-IN" sz="6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Machine Learning &amp; Data Analysis: Frameworks: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TensorFlow, PyTorch</a:t>
            </a:r>
            <a:endParaRPr lang="en-IN" sz="6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	Libraries: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Pandas, NumPy, Scikit-learn.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Cloud &amp; Infrastructure:</a:t>
            </a:r>
            <a:r>
              <a:rPr lang="en-IN" sz="6000" kern="100" dirty="0"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</a:t>
            </a: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Providers: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AWS, Google Cloud</a:t>
            </a: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Storage: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Amazon S3, Google Cloud Storage.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Communication &amp; Notification: Push Notifications: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Firebase Cloud Messaging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APIs &amp; Integration: Nutrition Databases:</a:t>
            </a:r>
            <a:r>
              <a:rPr lang="en-US" sz="60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Mangal" panose="02040503050203030202" pitchFamily="18" charset="0"/>
              </a:rPr>
              <a:t> USDA Food Data Central, Nutritionix API</a:t>
            </a:r>
            <a:endParaRPr lang="en-IN" sz="60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E979A1-D429-F662-E351-BB9EAB51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7744"/>
          <a:stretch/>
        </p:blipFill>
        <p:spPr>
          <a:xfrm>
            <a:off x="1738312" y="1135493"/>
            <a:ext cx="8715375" cy="45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CE87EB-91AD-D01D-014E-DF0282EA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71" y="1351508"/>
            <a:ext cx="110562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Learning Efficiency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can learn more effectively with AI-driven adaptive learning systems,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personalize content based on their progress and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Flexibility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education allows students to learn anytime and anywhere, breaking traditional barriers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classroom-based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Engagement and Motivation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tools, gamification, and virtual reality (VR) enhance student engagement and motivation,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learning more enjoyable.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Personalization and Customization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systems analyze individual learning patterns and provide personalized study plans, catering to different learning styles and speeds.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Accessibility and Inclusivity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education enables learners with disabilities to access education through assistive technologies like speech-to-text, text-to-speech, and AI tutors.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031682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https://github.com/CSE-G108/SMART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EDUCATION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Research Papers: </a:t>
            </a:r>
          </a:p>
          <a:p>
            <a:pPr marL="495300"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https://ieeexplore.ieee.org/document/10743859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3"/>
              </a:rPr>
              <a:t>https://slejournal.springeropen.com/articles/10.1186/s40561-021-00170-x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4"/>
              </a:rPr>
              <a:t>https://link.springer.com/article/10.1007/s10639-020-10116-4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5"/>
              </a:rPr>
              <a:t>https://files.eric.ed.gov/fulltext/EJ1456731.pdf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6"/>
              </a:rPr>
              <a:t>https://arxiv.org/abs/2304.12851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7"/>
              </a:rPr>
              <a:t>https://arxiv.org/abs/2402.01666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8"/>
              </a:rPr>
              <a:t>https://www.mdpi.com/2504-3900/31/1/57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9"/>
              </a:rPr>
              <a:t>https://ieeexplore.ieee.org/document/9784694</a:t>
            </a:r>
            <a:endParaRPr lang="en-GB" sz="1800" dirty="0"/>
          </a:p>
          <a:p>
            <a:pPr marL="495300">
              <a:spcBef>
                <a:spcPts val="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E201-DF65-857E-E173-2F4DCB2A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6100-4E69-D7B9-204E-EF4823B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Literature Survey 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Existing Methods-Drawbacks</a:t>
            </a:r>
          </a:p>
          <a:p>
            <a:r>
              <a:rPr lang="en-US" dirty="0"/>
              <a:t>Proposed Method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Hardware and Software Details</a:t>
            </a:r>
          </a:p>
          <a:p>
            <a:r>
              <a:rPr lang="en-US" dirty="0"/>
              <a:t>Time Line by Gantt Chart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6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668000" cy="4952997"/>
          </a:xfrm>
        </p:spPr>
        <p:txBody>
          <a:bodyPr>
            <a:norm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Category :Software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: Smart Education, a Concept that Describes learning in digital age.it enables learner to learn more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effectively,efficently,flexibly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and comfortably.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5551666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 Education represents the evolution of traditional learning methods into a dynamic, technology-driven process. It leverages tools like artificial intelligence, data analytics, gamification, and adaptive learning to make education more effective, flexible, and personalized.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Existing Smart Education Platforms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*Khan Academy:* Offers free, quality content globally but lacks real-time collaboration tools.  - *Coursera/EdX:* Provides diverse courses, mostly paid with limited free options.  - *Duolingo:* Uses gamification effectively but focuses solely on language learning.  - *</a:t>
            </a:r>
            <a:r>
              <a:rPr lang="en-US" sz="1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Byju’s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:* Combines engaging content with adaptive learning but comes with a high subscription cost. 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Gaps Identified in Existing Solutions 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Limited *personalization* beyond course recommendations.  - Lack of focus on *mental well-being* and learning efficiency.  - Few platforms offer true *offline capabilities* for seamless learning.  - Limited scope for *peer-to-peer collaboration* and community-based learning.  - Most platforms rely heavily on paid models, restricting accessibility.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Research Contribution-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proposed website aims to address these gaps by offering:  - *AI-driven personalized learning paths*  - *Real-time collaboration tools* (study rooms, mentorship programs)  - *Integration of mental well-being tools*  - *Offline learning support*  - 100% *free access* with sustainable open-source development 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Digital Divide:</a:t>
            </a:r>
            <a:r>
              <a:rPr lang="en-US" sz="1600" dirty="0"/>
              <a:t> Socioeconomic disparities can limit students' access to smart education technologies, exacerbating educational inequalities (Selwyn, 2021).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Reduced Human Interaction:</a:t>
            </a:r>
            <a:r>
              <a:rPr lang="en-US" sz="1600" dirty="0"/>
              <a:t> Over-reliance on digital tools may lead to diminished face-to-face interactions and weakened social skills among learners (</a:t>
            </a:r>
            <a:r>
              <a:rPr lang="en-US" sz="1600" dirty="0" err="1"/>
              <a:t>Redecker</a:t>
            </a:r>
            <a:r>
              <a:rPr lang="en-US" sz="1600" dirty="0"/>
              <a:t>, 2019).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Technical Issues and Dependence:</a:t>
            </a:r>
            <a:r>
              <a:rPr lang="en-US" sz="1600" dirty="0"/>
              <a:t> Frequent software glitches, system failures, or cybersecurity threats can disrupt the learning process and create frustrations among students and teachers (Hew &amp; Tan, 2016).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Cognitive Overload:</a:t>
            </a:r>
            <a:r>
              <a:rPr lang="en-US" sz="1600" dirty="0"/>
              <a:t> The overwhelming availability of digital resources can cause distractions and hinder deep learning (Li et al., 2021).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Lack of Emotional Intelligence in AI Tutors:</a:t>
            </a:r>
            <a:r>
              <a:rPr lang="en-US" sz="1600" dirty="0"/>
              <a:t> AI-driven tutors lack the ability to provide emotional support and empathy that human teachers can offer (Chen et al., 2021).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16C4E8-948C-3B74-F564-B7A22AC41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20" y="1242735"/>
            <a:ext cx="1162296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Bridging the Digital Divide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Implement government and institutional policies to provide affordable internet access and smart devices to underprivileged      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public-private partnerships to fund digital infrastructure in schools.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Encourage the use of offline and low-bandwidth educational tools for students with limited internet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Human Interaction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Incorporate blended learning approaches that combine digital tools with face-to-face classroom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Design collaborative online learning environments where students engage in discussions, teamwork, and peer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Utilize virtual and augmented reality (VR/AR) for immersive, interactive learning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Technical Issues and Dependence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Regularly update and maintain smart education platforms to minimize software glitches and system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Train educators and students in troubleshooting basic technical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Strengthen cybersecurity measures to protect student data and ensure safe learning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Cognitive Overload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Design user-friendly learning interfaces with structured content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Implement AI-driven personalized learning paths to provide relevant content without overwhelming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Encourage mindful digital usage, integrating scheduled breaks and promoting focus-enhancing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B525-B660-E568-D76C-0DA319D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E0F1-794F-AD22-94AA-B1933A14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AI with Emotional Intelligence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Integrate sentiment analysis in AI tutors to detect and respond to students’ emotional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Complement AI-driven education with human mentorship for emotional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Utilize AI chatbots and virtual assistants for personalized learning support while ensuring human oversight.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Digital Literacy and Teacher Training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Provide regular digital literacy training programs for both students and educators.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Encourage the development of digital pedagogical skills through workshops and professional development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Promote adaptive learning tools that adjust to different proficiency levels.</a:t>
            </a:r>
          </a:p>
        </p:txBody>
      </p:sp>
    </p:spTree>
    <p:extLst>
      <p:ext uri="{BB962C8B-B14F-4D97-AF65-F5344CB8AC3E}">
        <p14:creationId xmlns:p14="http://schemas.microsoft.com/office/powerpoint/2010/main" val="86959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5B5BBD6D-EBFA-1230-E27F-E46E8FF6DD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1332" y="243513"/>
            <a:ext cx="1121586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Accessibility and Inclusivity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bridge the digital divide by ensuring equal access to smart education technologies for all students, regardless of socioeconomic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Learning Efficiency and Effectiveness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optimize digital learning tools for personalized, adaptive, and interactive education that enhances student engagement and knowledge retention.</a:t>
            </a:r>
          </a:p>
          <a:p>
            <a:r>
              <a:rPr lang="en-US" b="1" dirty="0"/>
              <a:t>Ensure Accessibility and Inclusivity-</a:t>
            </a:r>
            <a:r>
              <a:rPr lang="en-US" dirty="0"/>
              <a:t>Develop smart learning solutions that accommodate diverse learners, including those with disabilities, through assistive technologies.</a:t>
            </a:r>
          </a:p>
          <a:p>
            <a:r>
              <a:rPr lang="en-US" b="1" dirty="0"/>
              <a:t>Facilitate Real-Time Performance Monitoring and Feedback -</a:t>
            </a:r>
            <a:r>
              <a:rPr lang="en-US" dirty="0"/>
              <a:t>Implement AI-driven analytics to track student progress and provide instant feedback for continuous improvement.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B864F793-7690-2B45-1537-0113F318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32" y="3290500"/>
            <a:ext cx="113748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Emerging Technologies</a:t>
            </a:r>
            <a:r>
              <a:rPr lang="en-US" altLang="en-US" dirty="0">
                <a:latin typeface="Arial" panose="020B0604020202020204" pitchFamily="34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IoT, blockchain, and AI to enhance smart campus operations, digital certification, and secure learning environments.</a:t>
            </a:r>
          </a:p>
          <a:p>
            <a:r>
              <a:rPr lang="en-US" b="1" dirty="0"/>
              <a:t>Develop Critical Thinking and Problem-Solving Skills</a:t>
            </a:r>
            <a:endParaRPr lang="en-US" dirty="0"/>
          </a:p>
          <a:p>
            <a:r>
              <a:rPr lang="en-US" dirty="0"/>
              <a:t>Use project-based learning and real-world problem-solving scenarios to prepare students for future career challenges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63488"/>
            <a:ext cx="10668000" cy="4952997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Requirement Gathering and Planning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Define Objectives and Features: Clearly outline the website ‘s objectives and identify essential features.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Technical Feasibility: Evaluate technical requirements and constraints and decide on platforms.</a:t>
            </a:r>
          </a:p>
          <a:p>
            <a:pPr marL="0" indent="0"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2.  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User-Centric Design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User Experience Design: Create a user-friendly interface with intuitive navigation and clear visual hierarchy. Ensure the design supports user needs and preferences. 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Wireframes and Prototyping: Develop wireframes to map out the user flow and interactions, followed by prototypes to simulate the app experience.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User Testing: Conduct usability tests with a sample group of users to gather feedback and make necessary adjustments to the design.</a:t>
            </a:r>
          </a:p>
          <a:p>
            <a:pPr marL="0" indent="0"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3.  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Development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Backend Development: Set up server-side infrastructure, databases, and API integrations. Implement data storage solutions that ensure secure handling of health data.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Frontend Development: Build the user interface based on the design specifications, ensuring compatibility with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252</TotalTime>
  <Words>1693</Words>
  <Application>Microsoft Office PowerPoint</Application>
  <PresentationFormat>Widescreen</PresentationFormat>
  <Paragraphs>159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Smart Education</vt:lpstr>
      <vt:lpstr>Content</vt:lpstr>
      <vt:lpstr>Introduction</vt:lpstr>
      <vt:lpstr>Literature Review</vt:lpstr>
      <vt:lpstr>Existing method Drawback</vt:lpstr>
      <vt:lpstr>Proposed Method</vt:lpstr>
      <vt:lpstr>Proposed Method</vt:lpstr>
      <vt:lpstr>Objectives</vt:lpstr>
      <vt:lpstr>Methodology/Modules</vt:lpstr>
      <vt:lpstr>Methodology/Modules</vt:lpstr>
      <vt:lpstr>Software components</vt:lpstr>
      <vt:lpstr>Timeline of Project</vt:lpstr>
      <vt:lpstr>Expected Outcomes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Tilakraj Revankar</cp:lastModifiedBy>
  <cp:revision>20</cp:revision>
  <dcterms:created xsi:type="dcterms:W3CDTF">2023-03-16T03:26:27Z</dcterms:created>
  <dcterms:modified xsi:type="dcterms:W3CDTF">2025-02-24T06:47:25Z</dcterms:modified>
</cp:coreProperties>
</file>