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6" r:id="rId1"/>
  </p:sldMasterIdLst>
  <p:notesMasterIdLst>
    <p:notesMasterId r:id="rId26"/>
  </p:notesMasterIdLst>
  <p:sldIdLst>
    <p:sldId id="256" r:id="rId2"/>
    <p:sldId id="257" r:id="rId3"/>
    <p:sldId id="258" r:id="rId4"/>
    <p:sldId id="259" r:id="rId5"/>
    <p:sldId id="266" r:id="rId6"/>
    <p:sldId id="260" r:id="rId7"/>
    <p:sldId id="267" r:id="rId8"/>
    <p:sldId id="268" r:id="rId9"/>
    <p:sldId id="269" r:id="rId10"/>
    <p:sldId id="270" r:id="rId11"/>
    <p:sldId id="274" r:id="rId12"/>
    <p:sldId id="275" r:id="rId13"/>
    <p:sldId id="271" r:id="rId14"/>
    <p:sldId id="278" r:id="rId15"/>
    <p:sldId id="281" r:id="rId16"/>
    <p:sldId id="272" r:id="rId17"/>
    <p:sldId id="273" r:id="rId18"/>
    <p:sldId id="276" r:id="rId19"/>
    <p:sldId id="279" r:id="rId20"/>
    <p:sldId id="277" r:id="rId21"/>
    <p:sldId id="263" r:id="rId22"/>
    <p:sldId id="280" r:id="rId23"/>
    <p:sldId id="264"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294" autoAdjust="0"/>
    <p:restoredTop sz="94660"/>
  </p:normalViewPr>
  <p:slideViewPr>
    <p:cSldViewPr snapToGrid="0">
      <p:cViewPr>
        <p:scale>
          <a:sx n="66" d="100"/>
          <a:sy n="66" d="100"/>
        </p:scale>
        <p:origin x="-888"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30C7A-43FD-4471-B966-E3264AD9DF01}" type="datetimeFigureOut">
              <a:rPr lang="en-IN" smtClean="0"/>
              <a:pPr/>
              <a:t>11-11-2019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108A4-CB99-467D-938B-0D70F1341B9F}" type="slidenum">
              <a:rPr lang="en-IN" smtClean="0"/>
              <a:pPr/>
              <a:t>‹#›</a:t>
            </a:fld>
            <a:endParaRPr lang="en-IN"/>
          </a:p>
        </p:txBody>
      </p:sp>
    </p:spTree>
    <p:extLst>
      <p:ext uri="{BB962C8B-B14F-4D97-AF65-F5344CB8AC3E}">
        <p14:creationId xmlns:p14="http://schemas.microsoft.com/office/powerpoint/2010/main" xmlns="" val="2918160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D1B400-B27F-41D9-BDD5-90D1EB1AB63A}" type="datetime1">
              <a:rPr lang="en-IN" smtClean="0"/>
              <a:pPr/>
              <a:t>11-11-2019</a:t>
            </a:fld>
            <a:endParaRPr lang="en-IN"/>
          </a:p>
        </p:txBody>
      </p:sp>
      <p:sp>
        <p:nvSpPr>
          <p:cNvPr id="5" name="Footer Placeholder 4"/>
          <p:cNvSpPr>
            <a:spLocks noGrp="1"/>
          </p:cNvSpPr>
          <p:nvPr>
            <p:ph type="ftr" sz="quarter" idx="11"/>
          </p:nvPr>
        </p:nvSpPr>
        <p:spPr/>
        <p:txBody>
          <a:bodyPr/>
          <a:lstStyle/>
          <a:p>
            <a:r>
              <a:rPr lang="en-IN"/>
              <a:t>BloodBank Management 2019</a:t>
            </a:r>
          </a:p>
        </p:txBody>
      </p:sp>
      <p:sp>
        <p:nvSpPr>
          <p:cNvPr id="6" name="Slide Number Placeholder 5"/>
          <p:cNvSpPr>
            <a:spLocks noGrp="1"/>
          </p:cNvSpPr>
          <p:nvPr>
            <p:ph type="sldNum" sz="quarter" idx="12"/>
          </p:nvPr>
        </p:nvSpPr>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62396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FD3D5E-EB1B-408A-AE5B-C99F42B61BC3}" type="datetime1">
              <a:rPr lang="en-IN" smtClean="0"/>
              <a:pPr/>
              <a:t>11-11-2019</a:t>
            </a:fld>
            <a:endParaRPr lang="en-IN"/>
          </a:p>
        </p:txBody>
      </p:sp>
      <p:sp>
        <p:nvSpPr>
          <p:cNvPr id="6" name="Footer Placeholder 5"/>
          <p:cNvSpPr>
            <a:spLocks noGrp="1"/>
          </p:cNvSpPr>
          <p:nvPr>
            <p:ph type="ftr" sz="quarter" idx="11"/>
          </p:nvPr>
        </p:nvSpPr>
        <p:spPr/>
        <p:txBody>
          <a:bodyPr/>
          <a:lstStyle/>
          <a:p>
            <a:r>
              <a:rPr lang="en-IN"/>
              <a:t>BloodBank Management 2019</a:t>
            </a:r>
          </a:p>
        </p:txBody>
      </p:sp>
      <p:sp>
        <p:nvSpPr>
          <p:cNvPr id="7" name="Slide Number Placeholder 6"/>
          <p:cNvSpPr>
            <a:spLocks noGrp="1"/>
          </p:cNvSpPr>
          <p:nvPr>
            <p:ph type="sldNum" sz="quarter" idx="12"/>
          </p:nvPr>
        </p:nvSpPr>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144995643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EFD3D5E-EB1B-408A-AE5B-C99F42B61BC3}" type="datetime1">
              <a:rPr lang="en-IN" smtClean="0"/>
              <a:pPr/>
              <a:t>11-11-2019</a:t>
            </a:fld>
            <a:endParaRPr lang="en-IN"/>
          </a:p>
        </p:txBody>
      </p:sp>
      <p:sp>
        <p:nvSpPr>
          <p:cNvPr id="5" name="Footer Placeholder 4"/>
          <p:cNvSpPr>
            <a:spLocks noGrp="1"/>
          </p:cNvSpPr>
          <p:nvPr>
            <p:ph type="ftr" sz="quarter" idx="11"/>
          </p:nvPr>
        </p:nvSpPr>
        <p:spPr/>
        <p:txBody>
          <a:bodyPr/>
          <a:lstStyle/>
          <a:p>
            <a:r>
              <a:rPr lang="en-IN"/>
              <a:t>BloodBank Management 2019</a:t>
            </a:r>
          </a:p>
        </p:txBody>
      </p:sp>
      <p:sp>
        <p:nvSpPr>
          <p:cNvPr id="6" name="Slide Number Placeholder 5"/>
          <p:cNvSpPr>
            <a:spLocks noGrp="1"/>
          </p:cNvSpPr>
          <p:nvPr>
            <p:ph type="sldNum" sz="quarter" idx="12"/>
          </p:nvPr>
        </p:nvSpPr>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1943606775"/>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EFD3D5E-EB1B-408A-AE5B-C99F42B61BC3}" type="datetime1">
              <a:rPr lang="en-IN" smtClean="0"/>
              <a:pPr/>
              <a:t>11-11-2019</a:t>
            </a:fld>
            <a:endParaRPr lang="en-IN"/>
          </a:p>
        </p:txBody>
      </p:sp>
      <p:sp>
        <p:nvSpPr>
          <p:cNvPr id="3" name="Footer Placeholder 2"/>
          <p:cNvSpPr>
            <a:spLocks noGrp="1"/>
          </p:cNvSpPr>
          <p:nvPr>
            <p:ph type="ftr" sz="quarter" idx="11"/>
          </p:nvPr>
        </p:nvSpPr>
        <p:spPr/>
        <p:txBody>
          <a:bodyPr/>
          <a:lstStyle/>
          <a:p>
            <a:r>
              <a:rPr lang="en-IN"/>
              <a:t>BloodBank Management 2019</a:t>
            </a:r>
          </a:p>
        </p:txBody>
      </p:sp>
      <p:sp>
        <p:nvSpPr>
          <p:cNvPr id="4" name="Slide Number Placeholder 3"/>
          <p:cNvSpPr>
            <a:spLocks noGrp="1"/>
          </p:cNvSpPr>
          <p:nvPr>
            <p:ph type="sldNum" sz="quarter" idx="12"/>
          </p:nvPr>
        </p:nvSpPr>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2550078260"/>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0D17A-D167-4DA8-B538-84EB2BA874E6}" type="datetime1">
              <a:rPr lang="en-IN" smtClean="0"/>
              <a:pPr/>
              <a:t>11-11-2019</a:t>
            </a:fld>
            <a:endParaRPr lang="en-IN"/>
          </a:p>
        </p:txBody>
      </p:sp>
      <p:sp>
        <p:nvSpPr>
          <p:cNvPr id="5" name="Footer Placeholder 4"/>
          <p:cNvSpPr>
            <a:spLocks noGrp="1"/>
          </p:cNvSpPr>
          <p:nvPr>
            <p:ph type="ftr" sz="quarter" idx="11"/>
          </p:nvPr>
        </p:nvSpPr>
        <p:spPr/>
        <p:txBody>
          <a:bodyPr/>
          <a:lstStyle/>
          <a:p>
            <a:r>
              <a:rPr lang="en-IN"/>
              <a:t>BloodBank Management 2019</a:t>
            </a:r>
          </a:p>
        </p:txBody>
      </p:sp>
      <p:sp>
        <p:nvSpPr>
          <p:cNvPr id="6" name="Slide Number Placeholder 5"/>
          <p:cNvSpPr>
            <a:spLocks noGrp="1"/>
          </p:cNvSpPr>
          <p:nvPr>
            <p:ph type="sldNum" sz="quarter" idx="12"/>
          </p:nvPr>
        </p:nvSpPr>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1769935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B0631-C7E8-4389-B4AE-993AED9272DD}" type="datetime1">
              <a:rPr lang="en-IN" smtClean="0"/>
              <a:pPr/>
              <a:t>11-11-2019</a:t>
            </a:fld>
            <a:endParaRPr lang="en-IN"/>
          </a:p>
        </p:txBody>
      </p:sp>
      <p:sp>
        <p:nvSpPr>
          <p:cNvPr id="5" name="Footer Placeholder 4"/>
          <p:cNvSpPr>
            <a:spLocks noGrp="1"/>
          </p:cNvSpPr>
          <p:nvPr>
            <p:ph type="ftr" sz="quarter" idx="11"/>
          </p:nvPr>
        </p:nvSpPr>
        <p:spPr/>
        <p:txBody>
          <a:bodyPr/>
          <a:lstStyle/>
          <a:p>
            <a:r>
              <a:rPr lang="en-IN"/>
              <a:t>BloodBank Management 2019</a:t>
            </a:r>
          </a:p>
        </p:txBody>
      </p:sp>
      <p:sp>
        <p:nvSpPr>
          <p:cNvPr id="6" name="Slide Number Placeholder 5"/>
          <p:cNvSpPr>
            <a:spLocks noGrp="1"/>
          </p:cNvSpPr>
          <p:nvPr>
            <p:ph type="sldNum" sz="quarter" idx="12"/>
          </p:nvPr>
        </p:nvSpPr>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383095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16378-06C4-44F2-9919-F841DEEBA783}" type="datetime1">
              <a:rPr lang="en-IN" smtClean="0"/>
              <a:pPr/>
              <a:t>11-11-2019</a:t>
            </a:fld>
            <a:endParaRPr lang="en-IN"/>
          </a:p>
        </p:txBody>
      </p:sp>
      <p:sp>
        <p:nvSpPr>
          <p:cNvPr id="5" name="Footer Placeholder 4"/>
          <p:cNvSpPr>
            <a:spLocks noGrp="1"/>
          </p:cNvSpPr>
          <p:nvPr>
            <p:ph type="ftr" sz="quarter" idx="11"/>
          </p:nvPr>
        </p:nvSpPr>
        <p:spPr/>
        <p:txBody>
          <a:bodyPr/>
          <a:lstStyle/>
          <a:p>
            <a:r>
              <a:rPr lang="en-IN"/>
              <a:t>BloodBank Management 2019</a:t>
            </a:r>
          </a:p>
        </p:txBody>
      </p:sp>
      <p:sp>
        <p:nvSpPr>
          <p:cNvPr id="6" name="Slide Number Placeholder 5"/>
          <p:cNvSpPr>
            <a:spLocks noGrp="1"/>
          </p:cNvSpPr>
          <p:nvPr>
            <p:ph type="sldNum" sz="quarter" idx="12"/>
          </p:nvPr>
        </p:nvSpPr>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3201728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5EA738-1D77-4435-B418-55E0B2ACD612}" type="datetime1">
              <a:rPr lang="en-IN" smtClean="0"/>
              <a:pPr/>
              <a:t>11-11-2019</a:t>
            </a:fld>
            <a:endParaRPr lang="en-IN"/>
          </a:p>
        </p:txBody>
      </p:sp>
      <p:sp>
        <p:nvSpPr>
          <p:cNvPr id="5" name="Footer Placeholder 4"/>
          <p:cNvSpPr>
            <a:spLocks noGrp="1"/>
          </p:cNvSpPr>
          <p:nvPr>
            <p:ph type="ftr" sz="quarter" idx="11"/>
          </p:nvPr>
        </p:nvSpPr>
        <p:spPr/>
        <p:txBody>
          <a:bodyPr/>
          <a:lstStyle/>
          <a:p>
            <a:r>
              <a:rPr lang="en-IN"/>
              <a:t>BloodBank Management 2019</a:t>
            </a:r>
          </a:p>
        </p:txBody>
      </p:sp>
      <p:sp>
        <p:nvSpPr>
          <p:cNvPr id="6" name="Slide Number Placeholder 5"/>
          <p:cNvSpPr>
            <a:spLocks noGrp="1"/>
          </p:cNvSpPr>
          <p:nvPr>
            <p:ph type="sldNum" sz="quarter" idx="12"/>
          </p:nvPr>
        </p:nvSpPr>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91482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A0927C-DAA4-45F6-ABAD-5B989DC5F52A}" type="datetime1">
              <a:rPr lang="en-IN" smtClean="0"/>
              <a:pPr/>
              <a:t>11-11-2019</a:t>
            </a:fld>
            <a:endParaRPr lang="en-IN"/>
          </a:p>
        </p:txBody>
      </p:sp>
      <p:sp>
        <p:nvSpPr>
          <p:cNvPr id="6" name="Footer Placeholder 5"/>
          <p:cNvSpPr>
            <a:spLocks noGrp="1"/>
          </p:cNvSpPr>
          <p:nvPr>
            <p:ph type="ftr" sz="quarter" idx="11"/>
          </p:nvPr>
        </p:nvSpPr>
        <p:spPr/>
        <p:txBody>
          <a:bodyPr/>
          <a:lstStyle/>
          <a:p>
            <a:r>
              <a:rPr lang="en-IN"/>
              <a:t>BloodBank Management 2019</a:t>
            </a:r>
          </a:p>
        </p:txBody>
      </p:sp>
      <p:sp>
        <p:nvSpPr>
          <p:cNvPr id="7" name="Slide Number Placeholder 6"/>
          <p:cNvSpPr>
            <a:spLocks noGrp="1"/>
          </p:cNvSpPr>
          <p:nvPr>
            <p:ph type="sldNum" sz="quarter" idx="12"/>
          </p:nvPr>
        </p:nvSpPr>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125773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E5F4C3-01A4-4249-B457-92A40DB6594A}" type="datetime1">
              <a:rPr lang="en-IN" smtClean="0"/>
              <a:pPr/>
              <a:t>11-11-2019</a:t>
            </a:fld>
            <a:endParaRPr lang="en-IN"/>
          </a:p>
        </p:txBody>
      </p:sp>
      <p:sp>
        <p:nvSpPr>
          <p:cNvPr id="8" name="Footer Placeholder 7"/>
          <p:cNvSpPr>
            <a:spLocks noGrp="1"/>
          </p:cNvSpPr>
          <p:nvPr>
            <p:ph type="ftr" sz="quarter" idx="11"/>
          </p:nvPr>
        </p:nvSpPr>
        <p:spPr/>
        <p:txBody>
          <a:bodyPr/>
          <a:lstStyle/>
          <a:p>
            <a:r>
              <a:rPr lang="en-IN"/>
              <a:t>BloodBank Management 2019</a:t>
            </a:r>
          </a:p>
        </p:txBody>
      </p:sp>
      <p:sp>
        <p:nvSpPr>
          <p:cNvPr id="9" name="Slide Number Placeholder 8"/>
          <p:cNvSpPr>
            <a:spLocks noGrp="1"/>
          </p:cNvSpPr>
          <p:nvPr>
            <p:ph type="sldNum" sz="quarter" idx="12"/>
          </p:nvPr>
        </p:nvSpPr>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352433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B23E81-358D-49A9-BAB9-9923707455F7}" type="datetime1">
              <a:rPr lang="en-IN" smtClean="0"/>
              <a:pPr/>
              <a:t>11-11-2019</a:t>
            </a:fld>
            <a:endParaRPr lang="en-IN"/>
          </a:p>
        </p:txBody>
      </p:sp>
      <p:sp>
        <p:nvSpPr>
          <p:cNvPr id="4" name="Footer Placeholder 3"/>
          <p:cNvSpPr>
            <a:spLocks noGrp="1"/>
          </p:cNvSpPr>
          <p:nvPr>
            <p:ph type="ftr" sz="quarter" idx="11"/>
          </p:nvPr>
        </p:nvSpPr>
        <p:spPr/>
        <p:txBody>
          <a:bodyPr/>
          <a:lstStyle/>
          <a:p>
            <a:r>
              <a:rPr lang="en-IN"/>
              <a:t>BloodBank Management 2019</a:t>
            </a:r>
          </a:p>
        </p:txBody>
      </p:sp>
      <p:sp>
        <p:nvSpPr>
          <p:cNvPr id="5" name="Slide Number Placeholder 4"/>
          <p:cNvSpPr>
            <a:spLocks noGrp="1"/>
          </p:cNvSpPr>
          <p:nvPr>
            <p:ph type="sldNum" sz="quarter" idx="12"/>
          </p:nvPr>
        </p:nvSpPr>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284385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02948-7029-4AC2-9021-9BC4E5492963}" type="datetime1">
              <a:rPr lang="en-IN" smtClean="0"/>
              <a:pPr/>
              <a:t>11-11-2019</a:t>
            </a:fld>
            <a:endParaRPr lang="en-IN"/>
          </a:p>
        </p:txBody>
      </p:sp>
      <p:sp>
        <p:nvSpPr>
          <p:cNvPr id="3" name="Footer Placeholder 2"/>
          <p:cNvSpPr>
            <a:spLocks noGrp="1"/>
          </p:cNvSpPr>
          <p:nvPr>
            <p:ph type="ftr" sz="quarter" idx="11"/>
          </p:nvPr>
        </p:nvSpPr>
        <p:spPr/>
        <p:txBody>
          <a:bodyPr/>
          <a:lstStyle/>
          <a:p>
            <a:r>
              <a:rPr lang="en-IN"/>
              <a:t>BloodBank Management 2019</a:t>
            </a:r>
          </a:p>
        </p:txBody>
      </p:sp>
      <p:sp>
        <p:nvSpPr>
          <p:cNvPr id="4" name="Slide Number Placeholder 3"/>
          <p:cNvSpPr>
            <a:spLocks noGrp="1"/>
          </p:cNvSpPr>
          <p:nvPr>
            <p:ph type="sldNum" sz="quarter" idx="12"/>
          </p:nvPr>
        </p:nvSpPr>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418097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12C9F-2F04-4E97-ADD1-ED7E39CCD603}" type="datetime1">
              <a:rPr lang="en-IN" smtClean="0"/>
              <a:pPr/>
              <a:t>11-11-2019</a:t>
            </a:fld>
            <a:endParaRPr lang="en-IN"/>
          </a:p>
        </p:txBody>
      </p:sp>
      <p:sp>
        <p:nvSpPr>
          <p:cNvPr id="6" name="Footer Placeholder 5"/>
          <p:cNvSpPr>
            <a:spLocks noGrp="1"/>
          </p:cNvSpPr>
          <p:nvPr>
            <p:ph type="ftr" sz="quarter" idx="11"/>
          </p:nvPr>
        </p:nvSpPr>
        <p:spPr/>
        <p:txBody>
          <a:bodyPr/>
          <a:lstStyle/>
          <a:p>
            <a:r>
              <a:rPr lang="en-IN"/>
              <a:t>BloodBank Management 2019</a:t>
            </a:r>
          </a:p>
        </p:txBody>
      </p:sp>
      <p:sp>
        <p:nvSpPr>
          <p:cNvPr id="7" name="Slide Number Placeholder 6"/>
          <p:cNvSpPr>
            <a:spLocks noGrp="1"/>
          </p:cNvSpPr>
          <p:nvPr>
            <p:ph type="sldNum" sz="quarter" idx="12"/>
          </p:nvPr>
        </p:nvSpPr>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312759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EFD3D5E-EB1B-408A-AE5B-C99F42B61BC3}" type="datetime1">
              <a:rPr lang="en-IN" smtClean="0"/>
              <a:pPr/>
              <a:t>11-11-2019</a:t>
            </a:fld>
            <a:endParaRPr lang="en-IN"/>
          </a:p>
        </p:txBody>
      </p:sp>
      <p:sp>
        <p:nvSpPr>
          <p:cNvPr id="6" name="Footer Placeholder 5"/>
          <p:cNvSpPr>
            <a:spLocks noGrp="1"/>
          </p:cNvSpPr>
          <p:nvPr>
            <p:ph type="ftr" sz="quarter" idx="11"/>
          </p:nvPr>
        </p:nvSpPr>
        <p:spPr>
          <a:xfrm>
            <a:off x="590396" y="6041362"/>
            <a:ext cx="3295413" cy="365125"/>
          </a:xfrm>
        </p:spPr>
        <p:txBody>
          <a:bodyPr/>
          <a:lstStyle/>
          <a:p>
            <a:r>
              <a:rPr lang="en-IN"/>
              <a:t>BloodBank Management 2019</a:t>
            </a:r>
          </a:p>
        </p:txBody>
      </p:sp>
      <p:sp>
        <p:nvSpPr>
          <p:cNvPr id="7" name="Slide Number Placeholder 6"/>
          <p:cNvSpPr>
            <a:spLocks noGrp="1"/>
          </p:cNvSpPr>
          <p:nvPr>
            <p:ph type="sldNum" sz="quarter" idx="12"/>
          </p:nvPr>
        </p:nvSpPr>
        <p:spPr>
          <a:xfrm>
            <a:off x="4862689" y="5915888"/>
            <a:ext cx="1062155" cy="490599"/>
          </a:xfrm>
        </p:spPr>
        <p:txBody>
          <a:body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44820711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IN"/>
              <a:t>BloodBank Management 2019</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EFD3D5E-EB1B-408A-AE5B-C99F42B61BC3}" type="datetime1">
              <a:rPr lang="en-IN" smtClean="0"/>
              <a:pPr/>
              <a:t>11-11-2019</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DF46609-BF08-4AC8-A587-5AAB7518DDCE}" type="slidenum">
              <a:rPr lang="en-IN" smtClean="0"/>
              <a:pPr/>
              <a:t>‹#›</a:t>
            </a:fld>
            <a:endParaRPr lang="en-IN"/>
          </a:p>
        </p:txBody>
      </p:sp>
    </p:spTree>
    <p:extLst>
      <p:ext uri="{BB962C8B-B14F-4D97-AF65-F5344CB8AC3E}">
        <p14:creationId xmlns:p14="http://schemas.microsoft.com/office/powerpoint/2010/main" xmlns="" val="2710842937"/>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 id="2147484209" r:id="rId13"/>
    <p:sldLayoutId id="2147484210" r:id="rId14"/>
  </p:sldLayoutIdLst>
  <p:hf sldNum="0"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betterhealth.vic.gov.au/health/conditionsandtreatments/blood-donation" TargetMode="External"/><Relationship Id="rId2" Type="http://schemas.openxmlformats.org/officeDocument/2006/relationships/hyperlink" Target="https://www.urmc.rochester.edu/pathology-labs/blog/july-2016/lifesaving-work-of-the-blood-bank-and-transfusion.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AB832B3-898E-4238-8BBF-3C1A061CC168}"/>
              </a:ext>
            </a:extLst>
          </p:cNvPr>
          <p:cNvSpPr/>
          <p:nvPr/>
        </p:nvSpPr>
        <p:spPr>
          <a:xfrm>
            <a:off x="2849889" y="2600717"/>
            <a:ext cx="6123791" cy="523220"/>
          </a:xfrm>
          <a:prstGeom prst="rect">
            <a:avLst/>
          </a:prstGeom>
          <a:noFill/>
        </p:spPr>
        <p:txBody>
          <a:bodyPr wrap="none" lIns="91440" tIns="45720" rIns="91440" bIns="45720">
            <a:spAutoFit/>
          </a:bodyPr>
          <a:lstStyle/>
          <a:p>
            <a:pPr algn="ctr"/>
            <a:r>
              <a:rPr lang="en-US" sz="2800" b="1" spc="50" dirty="0">
                <a:ln w="0"/>
                <a:solidFill>
                  <a:schemeClr val="bg2"/>
                </a:solidFill>
                <a:effectLst>
                  <a:innerShdw blurRad="63500" dist="50800" dir="13500000">
                    <a:srgbClr val="000000">
                      <a:alpha val="50000"/>
                    </a:srgbClr>
                  </a:innerShdw>
                </a:effectLst>
              </a:rPr>
              <a:t>Blood Bank Management System</a:t>
            </a:r>
            <a:endParaRPr lang="en-US" sz="2800" b="1" cap="none" spc="50" dirty="0">
              <a:ln w="0"/>
              <a:solidFill>
                <a:schemeClr val="bg2"/>
              </a:solidFill>
              <a:effectLst>
                <a:innerShdw blurRad="63500" dist="50800" dir="13500000">
                  <a:srgbClr val="000000">
                    <a:alpha val="50000"/>
                  </a:srgbClr>
                </a:innerShdw>
              </a:effectLst>
            </a:endParaRPr>
          </a:p>
        </p:txBody>
      </p:sp>
      <p:sp>
        <p:nvSpPr>
          <p:cNvPr id="5" name="Rectangle 4">
            <a:extLst>
              <a:ext uri="{FF2B5EF4-FFF2-40B4-BE49-F238E27FC236}">
                <a16:creationId xmlns:a16="http://schemas.microsoft.com/office/drawing/2014/main" xmlns="" id="{3E0745A0-9B9A-4877-91A9-347CA07F6373}"/>
              </a:ext>
            </a:extLst>
          </p:cNvPr>
          <p:cNvSpPr/>
          <p:nvPr/>
        </p:nvSpPr>
        <p:spPr>
          <a:xfrm>
            <a:off x="1090693" y="1847706"/>
            <a:ext cx="9642182" cy="461665"/>
          </a:xfrm>
          <a:prstGeom prst="rect">
            <a:avLst/>
          </a:prstGeom>
          <a:noFill/>
        </p:spPr>
        <p:txBody>
          <a:bodyPr wrap="square" lIns="91440" tIns="45720" rIns="91440" bIns="45720">
            <a:spAutoFit/>
          </a:bodyPr>
          <a:lstStyle/>
          <a:p>
            <a:pPr algn="ctr"/>
            <a:r>
              <a:rPr lang="en-US" sz="2400" b="0" cap="none" spc="0" dirty="0">
                <a:ln w="0"/>
                <a:solidFill>
                  <a:schemeClr val="bg1"/>
                </a:solidFill>
                <a:effectLst>
                  <a:reflection blurRad="6350" stA="53000" endA="300" endPos="35500" dir="5400000" sy="-90000" algn="bl" rotWithShape="0"/>
                </a:effectLst>
              </a:rPr>
              <a:t>Database Management System(DBMS)  Mini Project</a:t>
            </a:r>
          </a:p>
        </p:txBody>
      </p:sp>
      <p:sp>
        <p:nvSpPr>
          <p:cNvPr id="9" name="Rectangle 8">
            <a:extLst>
              <a:ext uri="{FF2B5EF4-FFF2-40B4-BE49-F238E27FC236}">
                <a16:creationId xmlns:a16="http://schemas.microsoft.com/office/drawing/2014/main" xmlns="" id="{4FE60EE6-945F-4FD2-B2F8-0F0A88536510}"/>
              </a:ext>
            </a:extLst>
          </p:cNvPr>
          <p:cNvSpPr/>
          <p:nvPr/>
        </p:nvSpPr>
        <p:spPr>
          <a:xfrm>
            <a:off x="3200745" y="-13848"/>
            <a:ext cx="4937570" cy="523220"/>
          </a:xfrm>
          <a:prstGeom prst="rect">
            <a:avLst/>
          </a:prstGeom>
        </p:spPr>
        <p:txBody>
          <a:bodyPr wrap="none">
            <a:spAutoFit/>
          </a:bodyPr>
          <a:lstStyle/>
          <a:p>
            <a:pPr algn="ctr"/>
            <a:r>
              <a:rPr lang="en-US" sz="2800" dirty="0">
                <a:ln w="0"/>
                <a:solidFill>
                  <a:schemeClr val="bg1"/>
                </a:solidFill>
                <a:effectLst>
                  <a:reflection blurRad="6350" stA="53000" endA="300" endPos="35500" dir="5400000" sy="-90000" algn="bl" rotWithShape="0"/>
                </a:effectLst>
              </a:rPr>
              <a:t>RNS Institute Of Technology</a:t>
            </a:r>
          </a:p>
        </p:txBody>
      </p:sp>
      <p:sp>
        <p:nvSpPr>
          <p:cNvPr id="13" name="TextBox 12">
            <a:extLst>
              <a:ext uri="{FF2B5EF4-FFF2-40B4-BE49-F238E27FC236}">
                <a16:creationId xmlns:a16="http://schemas.microsoft.com/office/drawing/2014/main" xmlns="" id="{7C7C383D-9B05-48E8-9127-9D781773E0C5}"/>
              </a:ext>
            </a:extLst>
          </p:cNvPr>
          <p:cNvSpPr txBox="1"/>
          <p:nvPr/>
        </p:nvSpPr>
        <p:spPr>
          <a:xfrm>
            <a:off x="2494814" y="3669608"/>
            <a:ext cx="2317072" cy="923330"/>
          </a:xfrm>
          <a:prstGeom prst="rect">
            <a:avLst/>
          </a:prstGeom>
          <a:noFill/>
        </p:spPr>
        <p:txBody>
          <a:bodyPr wrap="square" rtlCol="0">
            <a:spAutoFit/>
          </a:bodyPr>
          <a:lstStyle/>
          <a:p>
            <a:r>
              <a:rPr lang="en-IN" dirty="0">
                <a:solidFill>
                  <a:schemeClr val="bg1"/>
                </a:solidFill>
              </a:rPr>
              <a:t>T . Kishore</a:t>
            </a:r>
          </a:p>
          <a:p>
            <a:r>
              <a:rPr lang="en-IN" dirty="0">
                <a:solidFill>
                  <a:schemeClr val="bg1"/>
                </a:solidFill>
              </a:rPr>
              <a:t>USN:1RN17IS103</a:t>
            </a:r>
          </a:p>
          <a:p>
            <a:r>
              <a:rPr lang="en-IN" dirty="0">
                <a:solidFill>
                  <a:schemeClr val="bg1"/>
                </a:solidFill>
              </a:rPr>
              <a:t>5 ‘B’</a:t>
            </a:r>
          </a:p>
        </p:txBody>
      </p:sp>
      <p:sp>
        <p:nvSpPr>
          <p:cNvPr id="14" name="TextBox 13">
            <a:extLst>
              <a:ext uri="{FF2B5EF4-FFF2-40B4-BE49-F238E27FC236}">
                <a16:creationId xmlns:a16="http://schemas.microsoft.com/office/drawing/2014/main" xmlns="" id="{9C2654B8-1C38-40E1-8853-30AA2ECD3A54}"/>
              </a:ext>
            </a:extLst>
          </p:cNvPr>
          <p:cNvSpPr txBox="1"/>
          <p:nvPr/>
        </p:nvSpPr>
        <p:spPr>
          <a:xfrm>
            <a:off x="7078273" y="3590989"/>
            <a:ext cx="2317072" cy="923330"/>
          </a:xfrm>
          <a:prstGeom prst="rect">
            <a:avLst/>
          </a:prstGeom>
          <a:noFill/>
        </p:spPr>
        <p:txBody>
          <a:bodyPr wrap="square" rtlCol="0">
            <a:spAutoFit/>
          </a:bodyPr>
          <a:lstStyle/>
          <a:p>
            <a:r>
              <a:rPr lang="en-IN" dirty="0" err="1">
                <a:solidFill>
                  <a:schemeClr val="bg1"/>
                </a:solidFill>
              </a:rPr>
              <a:t>Tilakraj</a:t>
            </a:r>
            <a:r>
              <a:rPr lang="en-IN" dirty="0">
                <a:solidFill>
                  <a:schemeClr val="bg1"/>
                </a:solidFill>
              </a:rPr>
              <a:t> Singh Rao</a:t>
            </a:r>
          </a:p>
          <a:p>
            <a:r>
              <a:rPr lang="en-IN" dirty="0">
                <a:solidFill>
                  <a:schemeClr val="bg1"/>
                </a:solidFill>
              </a:rPr>
              <a:t>USN:1RN17IS109</a:t>
            </a:r>
          </a:p>
          <a:p>
            <a:r>
              <a:rPr lang="en-IN" dirty="0">
                <a:solidFill>
                  <a:schemeClr val="bg1"/>
                </a:solidFill>
              </a:rPr>
              <a:t>5 ‘B’</a:t>
            </a:r>
          </a:p>
        </p:txBody>
      </p:sp>
      <p:pic>
        <p:nvPicPr>
          <p:cNvPr id="11" name="Picture 11">
            <a:extLst>
              <a:ext uri="{FF2B5EF4-FFF2-40B4-BE49-F238E27FC236}">
                <a16:creationId xmlns:a16="http://schemas.microsoft.com/office/drawing/2014/main" xmlns="" id="{80BFDB29-BC71-4C43-BF7E-7E96C07CE27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206" y="59152"/>
            <a:ext cx="1433513" cy="143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2">
            <a:extLst>
              <a:ext uri="{FF2B5EF4-FFF2-40B4-BE49-F238E27FC236}">
                <a16:creationId xmlns:a16="http://schemas.microsoft.com/office/drawing/2014/main" xmlns="" id="{92450E84-621C-4F49-B068-F48C9281973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97838" y="98839"/>
            <a:ext cx="1655762" cy="1354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a:extLst>
              <a:ext uri="{FF2B5EF4-FFF2-40B4-BE49-F238E27FC236}">
                <a16:creationId xmlns:a16="http://schemas.microsoft.com/office/drawing/2014/main" xmlns="" id="{C9AC7FE9-0851-465B-A233-428A68B04697}"/>
              </a:ext>
            </a:extLst>
          </p:cNvPr>
          <p:cNvSpPr/>
          <p:nvPr/>
        </p:nvSpPr>
        <p:spPr>
          <a:xfrm>
            <a:off x="4039534" y="410973"/>
            <a:ext cx="2816797" cy="461665"/>
          </a:xfrm>
          <a:prstGeom prst="rect">
            <a:avLst/>
          </a:prstGeom>
          <a:noFill/>
        </p:spPr>
        <p:txBody>
          <a:bodyPr wrap="none" lIns="91440" tIns="45720" rIns="91440" bIns="45720">
            <a:spAutoFit/>
          </a:bodyPr>
          <a:lstStyle/>
          <a:p>
            <a:pPr algn="ctr"/>
            <a:r>
              <a:rPr lang="en-US" sz="2400" b="0" cap="none" spc="0" dirty="0">
                <a:ln w="0"/>
                <a:solidFill>
                  <a:schemeClr val="bg2"/>
                </a:solidFill>
                <a:effectLst/>
              </a:rPr>
              <a:t>Bengaluru-560085</a:t>
            </a:r>
          </a:p>
        </p:txBody>
      </p:sp>
      <p:sp>
        <p:nvSpPr>
          <p:cNvPr id="3" name="Rectangle 2">
            <a:extLst>
              <a:ext uri="{FF2B5EF4-FFF2-40B4-BE49-F238E27FC236}">
                <a16:creationId xmlns:a16="http://schemas.microsoft.com/office/drawing/2014/main" xmlns="" id="{A2F910DB-B8A6-41AF-AF19-144DDEC3B186}"/>
              </a:ext>
            </a:extLst>
          </p:cNvPr>
          <p:cNvSpPr/>
          <p:nvPr/>
        </p:nvSpPr>
        <p:spPr>
          <a:xfrm>
            <a:off x="2320962" y="1150598"/>
            <a:ext cx="7319632" cy="584775"/>
          </a:xfrm>
          <a:prstGeom prst="rect">
            <a:avLst/>
          </a:prstGeom>
          <a:noFill/>
        </p:spPr>
        <p:txBody>
          <a:bodyPr wrap="none" lIns="91440" tIns="45720" rIns="91440" bIns="45720">
            <a:spAutoFit/>
          </a:bodyPr>
          <a:lstStyle/>
          <a:p>
            <a:pPr algn="ctr"/>
            <a:r>
              <a:rPr lang="en-US" sz="3200" dirty="0">
                <a:ln w="0"/>
                <a:solidFill>
                  <a:schemeClr val="bg1"/>
                </a:solidFill>
                <a:effectLst>
                  <a:outerShdw blurRad="38100" dist="19050" dir="2700000" algn="tl" rotWithShape="0">
                    <a:schemeClr val="dk1">
                      <a:alpha val="40000"/>
                    </a:schemeClr>
                  </a:outerShdw>
                </a:effectLst>
              </a:rPr>
              <a:t>Department Of Information Science</a:t>
            </a:r>
          </a:p>
        </p:txBody>
      </p:sp>
      <p:sp>
        <p:nvSpPr>
          <p:cNvPr id="6" name="Rectangle 5">
            <a:extLst>
              <a:ext uri="{FF2B5EF4-FFF2-40B4-BE49-F238E27FC236}">
                <a16:creationId xmlns:a16="http://schemas.microsoft.com/office/drawing/2014/main" xmlns="" id="{C6E50F42-A8F2-4EC6-80EB-222A55CB2207}"/>
              </a:ext>
            </a:extLst>
          </p:cNvPr>
          <p:cNvSpPr/>
          <p:nvPr/>
        </p:nvSpPr>
        <p:spPr>
          <a:xfrm>
            <a:off x="5447932" y="3082296"/>
            <a:ext cx="696023" cy="646331"/>
          </a:xfrm>
          <a:prstGeom prst="rect">
            <a:avLst/>
          </a:prstGeom>
          <a:noFill/>
        </p:spPr>
        <p:txBody>
          <a:bodyPr wrap="none" lIns="91440" tIns="45720" rIns="91440" bIns="45720">
            <a:spAutoFit/>
          </a:bodyPr>
          <a:lstStyle/>
          <a:p>
            <a:pPr algn="ctr"/>
            <a:r>
              <a:rPr lang="en-US" sz="3600" dirty="0">
                <a:ln w="0"/>
                <a:solidFill>
                  <a:schemeClr val="bg1"/>
                </a:solidFill>
                <a:effectLst>
                  <a:outerShdw blurRad="38100" dist="19050" dir="2700000" algn="tl" rotWithShape="0">
                    <a:schemeClr val="dk1">
                      <a:alpha val="40000"/>
                    </a:schemeClr>
                  </a:outerShdw>
                </a:effectLst>
              </a:rPr>
              <a:t>By</a:t>
            </a:r>
          </a:p>
        </p:txBody>
      </p:sp>
      <p:sp>
        <p:nvSpPr>
          <p:cNvPr id="7" name="TextBox 6">
            <a:extLst>
              <a:ext uri="{FF2B5EF4-FFF2-40B4-BE49-F238E27FC236}">
                <a16:creationId xmlns:a16="http://schemas.microsoft.com/office/drawing/2014/main" xmlns="" id="{1BD04FAF-90B6-447F-9949-E2853B89399E}"/>
              </a:ext>
            </a:extLst>
          </p:cNvPr>
          <p:cNvSpPr txBox="1"/>
          <p:nvPr/>
        </p:nvSpPr>
        <p:spPr>
          <a:xfrm>
            <a:off x="426128" y="5326602"/>
            <a:ext cx="4429957" cy="923330"/>
          </a:xfrm>
          <a:prstGeom prst="rect">
            <a:avLst/>
          </a:prstGeom>
          <a:noFill/>
        </p:spPr>
        <p:txBody>
          <a:bodyPr wrap="square" rtlCol="0">
            <a:spAutoFit/>
          </a:bodyPr>
          <a:lstStyle/>
          <a:p>
            <a:r>
              <a:rPr lang="en-IN" dirty="0"/>
              <a:t>	FACULTY INCHARGE :</a:t>
            </a:r>
          </a:p>
          <a:p>
            <a:r>
              <a:rPr lang="en-IN" dirty="0"/>
              <a:t>CSR</a:t>
            </a:r>
          </a:p>
          <a:p>
            <a:r>
              <a:rPr lang="en-IN" dirty="0"/>
              <a:t>Assistant Professor</a:t>
            </a:r>
          </a:p>
        </p:txBody>
      </p:sp>
      <p:sp>
        <p:nvSpPr>
          <p:cNvPr id="8" name="TextBox 7">
            <a:extLst>
              <a:ext uri="{FF2B5EF4-FFF2-40B4-BE49-F238E27FC236}">
                <a16:creationId xmlns:a16="http://schemas.microsoft.com/office/drawing/2014/main" xmlns="" id="{5D159E9A-583A-4DBE-846B-9FF1EADBBD80}"/>
              </a:ext>
            </a:extLst>
          </p:cNvPr>
          <p:cNvSpPr txBox="1"/>
          <p:nvPr/>
        </p:nvSpPr>
        <p:spPr>
          <a:xfrm>
            <a:off x="7552354" y="5184559"/>
            <a:ext cx="4059638" cy="923330"/>
          </a:xfrm>
          <a:prstGeom prst="rect">
            <a:avLst/>
          </a:prstGeom>
          <a:noFill/>
        </p:spPr>
        <p:txBody>
          <a:bodyPr wrap="square" rtlCol="0">
            <a:spAutoFit/>
          </a:bodyPr>
          <a:lstStyle/>
          <a:p>
            <a:r>
              <a:rPr lang="en-IN" dirty="0"/>
              <a:t>	LAB INCHARGE :</a:t>
            </a:r>
          </a:p>
          <a:p>
            <a:r>
              <a:rPr lang="en-IN" dirty="0"/>
              <a:t>Mrs.  Kusuma . R</a:t>
            </a:r>
          </a:p>
          <a:p>
            <a:r>
              <a:rPr lang="en-IN" dirty="0"/>
              <a:t>Assistant Professor</a:t>
            </a:r>
          </a:p>
        </p:txBody>
      </p:sp>
      <p:sp>
        <p:nvSpPr>
          <p:cNvPr id="16" name="TextBox 15">
            <a:extLst>
              <a:ext uri="{FF2B5EF4-FFF2-40B4-BE49-F238E27FC236}">
                <a16:creationId xmlns:a16="http://schemas.microsoft.com/office/drawing/2014/main" xmlns="" id="{F0BD7A7C-4EA5-4369-97C9-782D54B6858D}"/>
              </a:ext>
            </a:extLst>
          </p:cNvPr>
          <p:cNvSpPr txBox="1"/>
          <p:nvPr/>
        </p:nvSpPr>
        <p:spPr>
          <a:xfrm>
            <a:off x="3728621" y="4966627"/>
            <a:ext cx="3488925" cy="369332"/>
          </a:xfrm>
          <a:prstGeom prst="rect">
            <a:avLst/>
          </a:prstGeom>
          <a:noFill/>
        </p:spPr>
        <p:txBody>
          <a:bodyPr wrap="square" rtlCol="0">
            <a:spAutoFit/>
          </a:bodyPr>
          <a:lstStyle/>
          <a:p>
            <a:r>
              <a:rPr lang="en-IN" dirty="0"/>
              <a:t>Under The guidance Of : </a:t>
            </a:r>
          </a:p>
        </p:txBody>
      </p:sp>
      <p:sp>
        <p:nvSpPr>
          <p:cNvPr id="17" name="TextBox 16">
            <a:extLst>
              <a:ext uri="{FF2B5EF4-FFF2-40B4-BE49-F238E27FC236}">
                <a16:creationId xmlns:a16="http://schemas.microsoft.com/office/drawing/2014/main" xmlns="" id="{1C8CD199-4942-4A6C-98A2-2E777721D1F2}"/>
              </a:ext>
            </a:extLst>
          </p:cNvPr>
          <p:cNvSpPr txBox="1"/>
          <p:nvPr/>
        </p:nvSpPr>
        <p:spPr>
          <a:xfrm>
            <a:off x="4039534" y="6469901"/>
            <a:ext cx="3391076" cy="369332"/>
          </a:xfrm>
          <a:prstGeom prst="rect">
            <a:avLst/>
          </a:prstGeom>
          <a:noFill/>
        </p:spPr>
        <p:txBody>
          <a:bodyPr wrap="square" rtlCol="0">
            <a:spAutoFit/>
          </a:bodyPr>
          <a:lstStyle/>
          <a:p>
            <a:r>
              <a:rPr lang="en-IN" dirty="0"/>
              <a:t>Department Of ISE , RNSIT</a:t>
            </a:r>
          </a:p>
        </p:txBody>
      </p:sp>
    </p:spTree>
    <p:extLst>
      <p:ext uri="{BB962C8B-B14F-4D97-AF65-F5344CB8AC3E}">
        <p14:creationId xmlns:p14="http://schemas.microsoft.com/office/powerpoint/2010/main" xmlns="" val="1796082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A9798-77F3-4259-AA07-DF4BC1003AD3}"/>
              </a:ext>
            </a:extLst>
          </p:cNvPr>
          <p:cNvSpPr>
            <a:spLocks noGrp="1"/>
          </p:cNvSpPr>
          <p:nvPr>
            <p:ph type="title"/>
          </p:nvPr>
        </p:nvSpPr>
        <p:spPr/>
        <p:txBody>
          <a:bodyPr/>
          <a:lstStyle/>
          <a:p>
            <a:r>
              <a:rPr lang="en-IN" dirty="0"/>
              <a:t>Table Description </a:t>
            </a:r>
          </a:p>
        </p:txBody>
      </p:sp>
      <p:sp>
        <p:nvSpPr>
          <p:cNvPr id="4" name="Footer Placeholder 3">
            <a:extLst>
              <a:ext uri="{FF2B5EF4-FFF2-40B4-BE49-F238E27FC236}">
                <a16:creationId xmlns:a16="http://schemas.microsoft.com/office/drawing/2014/main" xmlns="" id="{00E6F3A3-1DDE-482D-98A8-D4AD95603EF1}"/>
              </a:ext>
            </a:extLst>
          </p:cNvPr>
          <p:cNvSpPr>
            <a:spLocks noGrp="1"/>
          </p:cNvSpPr>
          <p:nvPr>
            <p:ph type="ftr" sz="quarter" idx="11"/>
          </p:nvPr>
        </p:nvSpPr>
        <p:spPr/>
        <p:txBody>
          <a:bodyPr/>
          <a:lstStyle/>
          <a:p>
            <a:r>
              <a:rPr lang="en-IN"/>
              <a:t>BloodBank Management 2019</a:t>
            </a:r>
          </a:p>
        </p:txBody>
      </p:sp>
      <p:pic>
        <p:nvPicPr>
          <p:cNvPr id="6" name="Picture 5">
            <a:extLst>
              <a:ext uri="{FF2B5EF4-FFF2-40B4-BE49-F238E27FC236}">
                <a16:creationId xmlns:a16="http://schemas.microsoft.com/office/drawing/2014/main" xmlns="" id="{32223CDC-F32E-40EF-95A7-9D43F639703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7340" y="3697935"/>
            <a:ext cx="3335510" cy="1824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xmlns="" id="{EAB9A46E-1010-4E73-9507-91A28EE59ADA}"/>
              </a:ext>
            </a:extLst>
          </p:cNvPr>
          <p:cNvSpPr txBox="1"/>
          <p:nvPr/>
        </p:nvSpPr>
        <p:spPr>
          <a:xfrm>
            <a:off x="319596" y="2210540"/>
            <a:ext cx="11469950"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There are several tables created under a database named </a:t>
            </a:r>
            <a:r>
              <a:rPr lang="en-IN" dirty="0" err="1"/>
              <a:t>bloodbank</a:t>
            </a:r>
            <a:r>
              <a:rPr lang="en-IN" dirty="0"/>
              <a:t> .</a:t>
            </a:r>
          </a:p>
          <a:p>
            <a:r>
              <a:rPr lang="en-IN" dirty="0"/>
              <a:t>	And the description of the table under the named database are as follows.</a:t>
            </a:r>
          </a:p>
          <a:p>
            <a:endParaRPr lang="en-IN" dirty="0"/>
          </a:p>
        </p:txBody>
      </p:sp>
      <p:sp>
        <p:nvSpPr>
          <p:cNvPr id="11" name="TextBox 10">
            <a:extLst>
              <a:ext uri="{FF2B5EF4-FFF2-40B4-BE49-F238E27FC236}">
                <a16:creationId xmlns:a16="http://schemas.microsoft.com/office/drawing/2014/main" xmlns="" id="{7E08BFDE-FBA6-4B3D-892E-C245BE82A40F}"/>
              </a:ext>
            </a:extLst>
          </p:cNvPr>
          <p:cNvSpPr txBox="1"/>
          <p:nvPr/>
        </p:nvSpPr>
        <p:spPr>
          <a:xfrm>
            <a:off x="277340" y="3253916"/>
            <a:ext cx="3078419" cy="369332"/>
          </a:xfrm>
          <a:prstGeom prst="rect">
            <a:avLst/>
          </a:prstGeom>
          <a:noFill/>
        </p:spPr>
        <p:txBody>
          <a:bodyPr wrap="square" rtlCol="0">
            <a:spAutoFit/>
          </a:bodyPr>
          <a:lstStyle/>
          <a:p>
            <a:r>
              <a:rPr lang="en-IN" dirty="0"/>
              <a:t>	1:Hospital </a:t>
            </a:r>
          </a:p>
        </p:txBody>
      </p:sp>
      <p:sp>
        <p:nvSpPr>
          <p:cNvPr id="13" name="TextBox 12">
            <a:extLst>
              <a:ext uri="{FF2B5EF4-FFF2-40B4-BE49-F238E27FC236}">
                <a16:creationId xmlns:a16="http://schemas.microsoft.com/office/drawing/2014/main" xmlns="" id="{D11974E4-A75E-4E46-B7E1-78EABCEE45DB}"/>
              </a:ext>
            </a:extLst>
          </p:cNvPr>
          <p:cNvSpPr txBox="1"/>
          <p:nvPr/>
        </p:nvSpPr>
        <p:spPr>
          <a:xfrm>
            <a:off x="5829700" y="3133870"/>
            <a:ext cx="3078419" cy="369332"/>
          </a:xfrm>
          <a:prstGeom prst="rect">
            <a:avLst/>
          </a:prstGeom>
          <a:noFill/>
        </p:spPr>
        <p:txBody>
          <a:bodyPr wrap="square" rtlCol="0">
            <a:spAutoFit/>
          </a:bodyPr>
          <a:lstStyle/>
          <a:p>
            <a:r>
              <a:rPr lang="en-IN" dirty="0"/>
              <a:t>2:BloodBank </a:t>
            </a:r>
          </a:p>
        </p:txBody>
      </p:sp>
      <p:pic>
        <p:nvPicPr>
          <p:cNvPr id="14" name="Picture 13">
            <a:extLst>
              <a:ext uri="{FF2B5EF4-FFF2-40B4-BE49-F238E27FC236}">
                <a16:creationId xmlns:a16="http://schemas.microsoft.com/office/drawing/2014/main" xmlns="" id="{D97FFE17-FCF9-43FF-8B62-56E8D2B8895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640471" y="3540995"/>
            <a:ext cx="4391543" cy="24236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13020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06351EB3-9209-407D-B705-612C833890F3}"/>
              </a:ext>
            </a:extLst>
          </p:cNvPr>
          <p:cNvSpPr>
            <a:spLocks noGrp="1"/>
          </p:cNvSpPr>
          <p:nvPr>
            <p:ph type="ftr" sz="quarter" idx="11"/>
          </p:nvPr>
        </p:nvSpPr>
        <p:spPr>
          <a:xfrm>
            <a:off x="363912" y="6408412"/>
            <a:ext cx="8644320" cy="365125"/>
          </a:xfrm>
        </p:spPr>
        <p:txBody>
          <a:bodyPr/>
          <a:lstStyle/>
          <a:p>
            <a:r>
              <a:rPr lang="en-IN" dirty="0"/>
              <a:t>		</a:t>
            </a:r>
            <a:r>
              <a:rPr lang="en-IN" dirty="0" err="1"/>
              <a:t>BloodBank</a:t>
            </a:r>
            <a:r>
              <a:rPr lang="en-IN" dirty="0"/>
              <a:t> Management 2019</a:t>
            </a:r>
          </a:p>
        </p:txBody>
      </p:sp>
      <p:sp>
        <p:nvSpPr>
          <p:cNvPr id="4" name="TextBox 3">
            <a:extLst>
              <a:ext uri="{FF2B5EF4-FFF2-40B4-BE49-F238E27FC236}">
                <a16:creationId xmlns:a16="http://schemas.microsoft.com/office/drawing/2014/main" xmlns="" id="{DE61A491-5A40-4971-A09B-C0E5BFB47524}"/>
              </a:ext>
            </a:extLst>
          </p:cNvPr>
          <p:cNvSpPr txBox="1"/>
          <p:nvPr/>
        </p:nvSpPr>
        <p:spPr>
          <a:xfrm>
            <a:off x="158146" y="84463"/>
            <a:ext cx="3078419" cy="369332"/>
          </a:xfrm>
          <a:prstGeom prst="rect">
            <a:avLst/>
          </a:prstGeom>
          <a:noFill/>
        </p:spPr>
        <p:txBody>
          <a:bodyPr wrap="square" rtlCol="0">
            <a:spAutoFit/>
          </a:bodyPr>
          <a:lstStyle/>
          <a:p>
            <a:r>
              <a:rPr lang="en-IN" dirty="0"/>
              <a:t>3:Donor</a:t>
            </a:r>
          </a:p>
        </p:txBody>
      </p:sp>
      <p:sp>
        <p:nvSpPr>
          <p:cNvPr id="5" name="TextBox 4">
            <a:extLst>
              <a:ext uri="{FF2B5EF4-FFF2-40B4-BE49-F238E27FC236}">
                <a16:creationId xmlns:a16="http://schemas.microsoft.com/office/drawing/2014/main" xmlns="" id="{EBC7F9D8-0E87-42A3-8299-84095AFBBC9B}"/>
              </a:ext>
            </a:extLst>
          </p:cNvPr>
          <p:cNvSpPr txBox="1"/>
          <p:nvPr/>
        </p:nvSpPr>
        <p:spPr>
          <a:xfrm>
            <a:off x="6207625" y="82115"/>
            <a:ext cx="3078419" cy="369332"/>
          </a:xfrm>
          <a:prstGeom prst="rect">
            <a:avLst/>
          </a:prstGeom>
          <a:noFill/>
        </p:spPr>
        <p:txBody>
          <a:bodyPr wrap="square" rtlCol="0">
            <a:spAutoFit/>
          </a:bodyPr>
          <a:lstStyle/>
          <a:p>
            <a:r>
              <a:rPr lang="en-IN" dirty="0"/>
              <a:t>4:Recipient</a:t>
            </a:r>
          </a:p>
        </p:txBody>
      </p:sp>
      <p:sp>
        <p:nvSpPr>
          <p:cNvPr id="6" name="TextBox 5">
            <a:extLst>
              <a:ext uri="{FF2B5EF4-FFF2-40B4-BE49-F238E27FC236}">
                <a16:creationId xmlns:a16="http://schemas.microsoft.com/office/drawing/2014/main" xmlns="" id="{23C613B5-6989-4B0D-A9F4-072EB44F24F5}"/>
              </a:ext>
            </a:extLst>
          </p:cNvPr>
          <p:cNvSpPr txBox="1"/>
          <p:nvPr/>
        </p:nvSpPr>
        <p:spPr>
          <a:xfrm>
            <a:off x="2377877" y="3692515"/>
            <a:ext cx="3078419" cy="369332"/>
          </a:xfrm>
          <a:prstGeom prst="rect">
            <a:avLst/>
          </a:prstGeom>
          <a:noFill/>
        </p:spPr>
        <p:txBody>
          <a:bodyPr wrap="square" rtlCol="0">
            <a:spAutoFit/>
          </a:bodyPr>
          <a:lstStyle/>
          <a:p>
            <a:r>
              <a:rPr lang="en-IN" dirty="0"/>
              <a:t>5:Information</a:t>
            </a:r>
          </a:p>
        </p:txBody>
      </p:sp>
      <p:pic>
        <p:nvPicPr>
          <p:cNvPr id="21" name="Picture 20">
            <a:extLst>
              <a:ext uri="{FF2B5EF4-FFF2-40B4-BE49-F238E27FC236}">
                <a16:creationId xmlns:a16="http://schemas.microsoft.com/office/drawing/2014/main" xmlns="" id="{CF202687-2DE6-4710-BEDB-9BED48930E6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66070" y="593619"/>
            <a:ext cx="3920984" cy="2927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a:extLst>
              <a:ext uri="{FF2B5EF4-FFF2-40B4-BE49-F238E27FC236}">
                <a16:creationId xmlns:a16="http://schemas.microsoft.com/office/drawing/2014/main" xmlns="" id="{03E35094-4EC3-4E1F-9FA1-D118686DC04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29889" y="591271"/>
            <a:ext cx="4391543" cy="283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Picture 24">
            <a:extLst>
              <a:ext uri="{FF2B5EF4-FFF2-40B4-BE49-F238E27FC236}">
                <a16:creationId xmlns:a16="http://schemas.microsoft.com/office/drawing/2014/main" xmlns="" id="{6CF5C342-5CED-4627-A3B2-45475521984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722704" y="4157283"/>
            <a:ext cx="4334480" cy="2000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14873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22A4228B-AB44-4398-B7C7-1F860AF0D38F}"/>
              </a:ext>
            </a:extLst>
          </p:cNvPr>
          <p:cNvSpPr>
            <a:spLocks noGrp="1"/>
          </p:cNvSpPr>
          <p:nvPr>
            <p:ph type="ftr" sz="quarter" idx="11"/>
          </p:nvPr>
        </p:nvSpPr>
        <p:spPr/>
        <p:txBody>
          <a:bodyPr/>
          <a:lstStyle/>
          <a:p>
            <a:r>
              <a:rPr lang="en-IN"/>
              <a:t>BloodBank Management 2019</a:t>
            </a:r>
          </a:p>
        </p:txBody>
      </p:sp>
      <p:sp>
        <p:nvSpPr>
          <p:cNvPr id="3" name="TextBox 2">
            <a:extLst>
              <a:ext uri="{FF2B5EF4-FFF2-40B4-BE49-F238E27FC236}">
                <a16:creationId xmlns:a16="http://schemas.microsoft.com/office/drawing/2014/main" xmlns="" id="{1F7F6A7A-6FCA-4AAF-B51D-4727AB7DE846}"/>
              </a:ext>
            </a:extLst>
          </p:cNvPr>
          <p:cNvSpPr txBox="1"/>
          <p:nvPr/>
        </p:nvSpPr>
        <p:spPr>
          <a:xfrm>
            <a:off x="372451" y="192518"/>
            <a:ext cx="3078419" cy="369332"/>
          </a:xfrm>
          <a:prstGeom prst="rect">
            <a:avLst/>
          </a:prstGeom>
          <a:noFill/>
        </p:spPr>
        <p:txBody>
          <a:bodyPr wrap="square" rtlCol="0">
            <a:spAutoFit/>
          </a:bodyPr>
          <a:lstStyle/>
          <a:p>
            <a:r>
              <a:rPr lang="en-IN" dirty="0"/>
              <a:t>6 : Manager</a:t>
            </a:r>
          </a:p>
        </p:txBody>
      </p:sp>
      <p:pic>
        <p:nvPicPr>
          <p:cNvPr id="5" name="Picture 4">
            <a:extLst>
              <a:ext uri="{FF2B5EF4-FFF2-40B4-BE49-F238E27FC236}">
                <a16:creationId xmlns:a16="http://schemas.microsoft.com/office/drawing/2014/main" xmlns="" id="{0BE97613-5EB2-4D25-9731-D668801E614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8918" y="691525"/>
            <a:ext cx="4596449" cy="2527579"/>
          </a:xfrm>
          <a:prstGeom prst="rect">
            <a:avLst/>
          </a:prstGeom>
        </p:spPr>
      </p:pic>
      <p:sp>
        <p:nvSpPr>
          <p:cNvPr id="6" name="TextBox 5">
            <a:extLst>
              <a:ext uri="{FF2B5EF4-FFF2-40B4-BE49-F238E27FC236}">
                <a16:creationId xmlns:a16="http://schemas.microsoft.com/office/drawing/2014/main" xmlns="" id="{C7A38D5A-650D-482A-9E0A-F7B886338C24}"/>
              </a:ext>
            </a:extLst>
          </p:cNvPr>
          <p:cNvSpPr txBox="1"/>
          <p:nvPr/>
        </p:nvSpPr>
        <p:spPr>
          <a:xfrm>
            <a:off x="6356001" y="192518"/>
            <a:ext cx="3078419" cy="369332"/>
          </a:xfrm>
          <a:prstGeom prst="rect">
            <a:avLst/>
          </a:prstGeom>
          <a:noFill/>
        </p:spPr>
        <p:txBody>
          <a:bodyPr wrap="square" rtlCol="0">
            <a:spAutoFit/>
          </a:bodyPr>
          <a:lstStyle/>
          <a:p>
            <a:r>
              <a:rPr lang="en-IN" dirty="0"/>
              <a:t>7:HospitalBlood</a:t>
            </a:r>
          </a:p>
        </p:txBody>
      </p:sp>
      <p:pic>
        <p:nvPicPr>
          <p:cNvPr id="8" name="Picture 7">
            <a:extLst>
              <a:ext uri="{FF2B5EF4-FFF2-40B4-BE49-F238E27FC236}">
                <a16:creationId xmlns:a16="http://schemas.microsoft.com/office/drawing/2014/main" xmlns="" id="{8CD0932A-20F7-4D5C-827F-3EF29D7C5B3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27022" y="1178618"/>
            <a:ext cx="4906060" cy="2010056"/>
          </a:xfrm>
          <a:prstGeom prst="rect">
            <a:avLst/>
          </a:prstGeom>
        </p:spPr>
      </p:pic>
      <p:sp>
        <p:nvSpPr>
          <p:cNvPr id="9" name="TextBox 8">
            <a:extLst>
              <a:ext uri="{FF2B5EF4-FFF2-40B4-BE49-F238E27FC236}">
                <a16:creationId xmlns:a16="http://schemas.microsoft.com/office/drawing/2014/main" xmlns="" id="{6B0ED62A-D06C-4F5C-BF9C-80F9852B6CD1}"/>
              </a:ext>
            </a:extLst>
          </p:cNvPr>
          <p:cNvSpPr txBox="1"/>
          <p:nvPr/>
        </p:nvSpPr>
        <p:spPr>
          <a:xfrm>
            <a:off x="4825516" y="3662397"/>
            <a:ext cx="3078419" cy="369332"/>
          </a:xfrm>
          <a:prstGeom prst="rect">
            <a:avLst/>
          </a:prstGeom>
          <a:noFill/>
        </p:spPr>
        <p:txBody>
          <a:bodyPr wrap="square" rtlCol="0">
            <a:spAutoFit/>
          </a:bodyPr>
          <a:lstStyle/>
          <a:p>
            <a:r>
              <a:rPr lang="en-IN" dirty="0"/>
              <a:t>7:BankBlood</a:t>
            </a:r>
          </a:p>
        </p:txBody>
      </p:sp>
      <p:pic>
        <p:nvPicPr>
          <p:cNvPr id="11" name="Picture 10">
            <a:extLst>
              <a:ext uri="{FF2B5EF4-FFF2-40B4-BE49-F238E27FC236}">
                <a16:creationId xmlns:a16="http://schemas.microsoft.com/office/drawing/2014/main" xmlns="" id="{65526F69-16CC-4A73-8E1F-0E66D6C91FD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763915" y="4143050"/>
            <a:ext cx="5953956" cy="2124371"/>
          </a:xfrm>
          <a:prstGeom prst="rect">
            <a:avLst/>
          </a:prstGeom>
        </p:spPr>
      </p:pic>
      <p:sp>
        <p:nvSpPr>
          <p:cNvPr id="12" name="TextBox 11">
            <a:extLst>
              <a:ext uri="{FF2B5EF4-FFF2-40B4-BE49-F238E27FC236}">
                <a16:creationId xmlns:a16="http://schemas.microsoft.com/office/drawing/2014/main" xmlns="" id="{A74A74D4-3AF2-407F-B301-7B995EAF83B7}"/>
              </a:ext>
            </a:extLst>
          </p:cNvPr>
          <p:cNvSpPr txBox="1"/>
          <p:nvPr/>
        </p:nvSpPr>
        <p:spPr>
          <a:xfrm>
            <a:off x="6265708" y="577372"/>
            <a:ext cx="5660251" cy="461665"/>
          </a:xfrm>
          <a:prstGeom prst="rect">
            <a:avLst/>
          </a:prstGeom>
          <a:noFill/>
        </p:spPr>
        <p:txBody>
          <a:bodyPr wrap="square" rtlCol="0">
            <a:spAutoFit/>
          </a:bodyPr>
          <a:lstStyle/>
          <a:p>
            <a:r>
              <a:rPr lang="en-IN" sz="1200" dirty="0"/>
              <a:t>This Table holds the details of the blood groups available in the respective hospitals .</a:t>
            </a:r>
          </a:p>
        </p:txBody>
      </p:sp>
      <p:sp>
        <p:nvSpPr>
          <p:cNvPr id="13" name="TextBox 12">
            <a:extLst>
              <a:ext uri="{FF2B5EF4-FFF2-40B4-BE49-F238E27FC236}">
                <a16:creationId xmlns:a16="http://schemas.microsoft.com/office/drawing/2014/main" xmlns="" id="{7C9A0A2E-4E07-447A-A8E8-583B6754A6C5}"/>
              </a:ext>
            </a:extLst>
          </p:cNvPr>
          <p:cNvSpPr txBox="1"/>
          <p:nvPr/>
        </p:nvSpPr>
        <p:spPr>
          <a:xfrm>
            <a:off x="8717871" y="4558904"/>
            <a:ext cx="3153789" cy="646331"/>
          </a:xfrm>
          <a:prstGeom prst="rect">
            <a:avLst/>
          </a:prstGeom>
          <a:noFill/>
        </p:spPr>
        <p:txBody>
          <a:bodyPr wrap="square" rtlCol="0">
            <a:spAutoFit/>
          </a:bodyPr>
          <a:lstStyle/>
          <a:p>
            <a:r>
              <a:rPr lang="en-IN" sz="1200" dirty="0"/>
              <a:t>This Table holds the details of the blood groups available in the respective hospitals blood banks</a:t>
            </a:r>
          </a:p>
        </p:txBody>
      </p:sp>
    </p:spTree>
    <p:extLst>
      <p:ext uri="{BB962C8B-B14F-4D97-AF65-F5344CB8AC3E}">
        <p14:creationId xmlns:p14="http://schemas.microsoft.com/office/powerpoint/2010/main" xmlns="" val="93516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BDF6F1-DDAD-40B4-B4F4-D59036A75B5D}"/>
              </a:ext>
            </a:extLst>
          </p:cNvPr>
          <p:cNvSpPr>
            <a:spLocks noGrp="1"/>
          </p:cNvSpPr>
          <p:nvPr>
            <p:ph type="title"/>
          </p:nvPr>
        </p:nvSpPr>
        <p:spPr/>
        <p:txBody>
          <a:bodyPr/>
          <a:lstStyle/>
          <a:p>
            <a:r>
              <a:rPr lang="en-IN" dirty="0"/>
              <a:t>Triggers</a:t>
            </a:r>
          </a:p>
        </p:txBody>
      </p:sp>
      <p:sp>
        <p:nvSpPr>
          <p:cNvPr id="4" name="Footer Placeholder 3">
            <a:extLst>
              <a:ext uri="{FF2B5EF4-FFF2-40B4-BE49-F238E27FC236}">
                <a16:creationId xmlns:a16="http://schemas.microsoft.com/office/drawing/2014/main" xmlns="" id="{45606204-F6D6-493C-A892-E1594F72D11A}"/>
              </a:ext>
            </a:extLst>
          </p:cNvPr>
          <p:cNvSpPr>
            <a:spLocks noGrp="1"/>
          </p:cNvSpPr>
          <p:nvPr>
            <p:ph type="ftr" sz="quarter" idx="11"/>
          </p:nvPr>
        </p:nvSpPr>
        <p:spPr/>
        <p:txBody>
          <a:bodyPr/>
          <a:lstStyle/>
          <a:p>
            <a:r>
              <a:rPr lang="en-IN" dirty="0" err="1"/>
              <a:t>BloodBank</a:t>
            </a:r>
            <a:r>
              <a:rPr lang="en-IN" dirty="0"/>
              <a:t> Management 2019</a:t>
            </a:r>
          </a:p>
        </p:txBody>
      </p:sp>
      <p:pic>
        <p:nvPicPr>
          <p:cNvPr id="6" name="Picture 5">
            <a:extLst>
              <a:ext uri="{FF2B5EF4-FFF2-40B4-BE49-F238E27FC236}">
                <a16:creationId xmlns:a16="http://schemas.microsoft.com/office/drawing/2014/main" xmlns="" id="{3A1F4DC7-E90A-420A-ADA1-8A8C63A0CA6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3734" y="2366591"/>
            <a:ext cx="4134427" cy="2000529"/>
          </a:xfrm>
          <a:prstGeom prst="rect">
            <a:avLst/>
          </a:prstGeom>
        </p:spPr>
      </p:pic>
      <p:pic>
        <p:nvPicPr>
          <p:cNvPr id="8" name="Picture 7">
            <a:extLst>
              <a:ext uri="{FF2B5EF4-FFF2-40B4-BE49-F238E27FC236}">
                <a16:creationId xmlns:a16="http://schemas.microsoft.com/office/drawing/2014/main" xmlns="" id="{5A019E99-4675-49FC-9A46-E0314951451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95999" y="2267819"/>
            <a:ext cx="5058481" cy="971686"/>
          </a:xfrm>
          <a:prstGeom prst="rect">
            <a:avLst/>
          </a:prstGeom>
        </p:spPr>
      </p:pic>
      <p:pic>
        <p:nvPicPr>
          <p:cNvPr id="12" name="Picture 11">
            <a:extLst>
              <a:ext uri="{FF2B5EF4-FFF2-40B4-BE49-F238E27FC236}">
                <a16:creationId xmlns:a16="http://schemas.microsoft.com/office/drawing/2014/main" xmlns="" id="{F8432146-69B2-4510-AB43-38D992987E12}"/>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103805" y="4211190"/>
            <a:ext cx="5068007" cy="1114581"/>
          </a:xfrm>
          <a:prstGeom prst="rect">
            <a:avLst/>
          </a:prstGeom>
        </p:spPr>
      </p:pic>
      <p:sp>
        <p:nvSpPr>
          <p:cNvPr id="14" name="TextBox 13">
            <a:extLst>
              <a:ext uri="{FF2B5EF4-FFF2-40B4-BE49-F238E27FC236}">
                <a16:creationId xmlns:a16="http://schemas.microsoft.com/office/drawing/2014/main" xmlns="" id="{2B991C66-DED0-46E3-8242-EB9718C71FC2}"/>
              </a:ext>
            </a:extLst>
          </p:cNvPr>
          <p:cNvSpPr txBox="1"/>
          <p:nvPr/>
        </p:nvSpPr>
        <p:spPr>
          <a:xfrm>
            <a:off x="113734" y="4561656"/>
            <a:ext cx="4751229" cy="1231106"/>
          </a:xfrm>
          <a:prstGeom prst="rect">
            <a:avLst/>
          </a:prstGeom>
          <a:noFill/>
        </p:spPr>
        <p:txBody>
          <a:bodyPr wrap="square" rtlCol="0">
            <a:spAutoFit/>
          </a:bodyPr>
          <a:lstStyle/>
          <a:p>
            <a:r>
              <a:rPr lang="en-IN" sz="1400" dirty="0"/>
              <a:t>Trigger 1: </a:t>
            </a:r>
          </a:p>
          <a:p>
            <a:r>
              <a:rPr lang="en-IN" sz="1200" dirty="0"/>
              <a:t>Here a trigger is directly created when an account of donor is created , the amount of blood of their respective blood group is increased by approx. 400ml as recorded by the red cross society is the amount of 1 cell or unit received from a donor .</a:t>
            </a:r>
          </a:p>
        </p:txBody>
      </p:sp>
      <p:sp>
        <p:nvSpPr>
          <p:cNvPr id="15" name="TextBox 14">
            <a:extLst>
              <a:ext uri="{FF2B5EF4-FFF2-40B4-BE49-F238E27FC236}">
                <a16:creationId xmlns:a16="http://schemas.microsoft.com/office/drawing/2014/main" xmlns="" id="{D3C1F577-A6B8-43CF-8662-2B11B5579968}"/>
              </a:ext>
            </a:extLst>
          </p:cNvPr>
          <p:cNvSpPr txBox="1"/>
          <p:nvPr/>
        </p:nvSpPr>
        <p:spPr>
          <a:xfrm>
            <a:off x="6024978" y="3309849"/>
            <a:ext cx="4751229" cy="861774"/>
          </a:xfrm>
          <a:prstGeom prst="rect">
            <a:avLst/>
          </a:prstGeom>
          <a:noFill/>
        </p:spPr>
        <p:txBody>
          <a:bodyPr wrap="square" rtlCol="0">
            <a:spAutoFit/>
          </a:bodyPr>
          <a:lstStyle/>
          <a:p>
            <a:r>
              <a:rPr lang="en-IN" sz="1400" dirty="0"/>
              <a:t>Trigger 2: </a:t>
            </a:r>
          </a:p>
          <a:p>
            <a:r>
              <a:rPr lang="en-IN" sz="1200" dirty="0"/>
              <a:t>This trigger allows to create a data entry automatically for a manager for their respective  blood-bank.</a:t>
            </a:r>
          </a:p>
          <a:p>
            <a:r>
              <a:rPr lang="en-IN" sz="1200" dirty="0"/>
              <a:t>Only if </a:t>
            </a:r>
            <a:r>
              <a:rPr lang="en-IN" sz="1200" dirty="0" err="1"/>
              <a:t>manager_ssn</a:t>
            </a:r>
            <a:r>
              <a:rPr lang="en-IN" sz="1200" dirty="0"/>
              <a:t> is specified by the organization.</a:t>
            </a:r>
          </a:p>
        </p:txBody>
      </p:sp>
      <p:sp>
        <p:nvSpPr>
          <p:cNvPr id="16" name="TextBox 15">
            <a:extLst>
              <a:ext uri="{FF2B5EF4-FFF2-40B4-BE49-F238E27FC236}">
                <a16:creationId xmlns:a16="http://schemas.microsoft.com/office/drawing/2014/main" xmlns="" id="{B39DE2C9-B4EC-45C0-B6B5-15507CDBCA19}"/>
              </a:ext>
            </a:extLst>
          </p:cNvPr>
          <p:cNvSpPr txBox="1"/>
          <p:nvPr/>
        </p:nvSpPr>
        <p:spPr>
          <a:xfrm>
            <a:off x="6024978" y="5450941"/>
            <a:ext cx="4751229" cy="1231106"/>
          </a:xfrm>
          <a:prstGeom prst="rect">
            <a:avLst/>
          </a:prstGeom>
          <a:noFill/>
        </p:spPr>
        <p:txBody>
          <a:bodyPr wrap="square" rtlCol="0">
            <a:spAutoFit/>
          </a:bodyPr>
          <a:lstStyle/>
          <a:p>
            <a:r>
              <a:rPr lang="en-IN" sz="1400" dirty="0"/>
              <a:t>Trigger 3: </a:t>
            </a:r>
          </a:p>
          <a:p>
            <a:r>
              <a:rPr lang="en-IN" sz="1200" dirty="0"/>
              <a:t>This trigger is to automatically reduce the amount of a </a:t>
            </a:r>
            <a:r>
              <a:rPr lang="en-IN" sz="1200" dirty="0" err="1"/>
              <a:t>bllod</a:t>
            </a:r>
            <a:r>
              <a:rPr lang="en-IN" sz="1200" dirty="0"/>
              <a:t>-group in their respective organization by 400mL , believing that it is a standard amount of blood a receiver receives for a respective time .Then the admin or manager of the hospital is allowed to update the details thereafter</a:t>
            </a:r>
          </a:p>
        </p:txBody>
      </p:sp>
    </p:spTree>
    <p:extLst>
      <p:ext uri="{BB962C8B-B14F-4D97-AF65-F5344CB8AC3E}">
        <p14:creationId xmlns:p14="http://schemas.microsoft.com/office/powerpoint/2010/main" xmlns="" val="2332234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F1B3D395-3399-4BE7-8916-17969C3EA94A}"/>
              </a:ext>
            </a:extLst>
          </p:cNvPr>
          <p:cNvSpPr>
            <a:spLocks noGrp="1"/>
          </p:cNvSpPr>
          <p:nvPr>
            <p:ph type="ftr" sz="quarter" idx="11"/>
          </p:nvPr>
        </p:nvSpPr>
        <p:spPr/>
        <p:txBody>
          <a:bodyPr/>
          <a:lstStyle/>
          <a:p>
            <a:r>
              <a:rPr lang="en-IN"/>
              <a:t>BloodBank Management 2019</a:t>
            </a:r>
          </a:p>
        </p:txBody>
      </p:sp>
      <p:pic>
        <p:nvPicPr>
          <p:cNvPr id="5" name="Picture 4">
            <a:extLst>
              <a:ext uri="{FF2B5EF4-FFF2-40B4-BE49-F238E27FC236}">
                <a16:creationId xmlns:a16="http://schemas.microsoft.com/office/drawing/2014/main" xmlns="" id="{81A9F1AD-CE46-4C63-9001-47D1BC1805D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8895" y="295476"/>
            <a:ext cx="4972744" cy="809738"/>
          </a:xfrm>
          <a:prstGeom prst="rect">
            <a:avLst/>
          </a:prstGeom>
        </p:spPr>
      </p:pic>
      <p:sp>
        <p:nvSpPr>
          <p:cNvPr id="6" name="TextBox 5">
            <a:extLst>
              <a:ext uri="{FF2B5EF4-FFF2-40B4-BE49-F238E27FC236}">
                <a16:creationId xmlns:a16="http://schemas.microsoft.com/office/drawing/2014/main" xmlns="" id="{E20722D3-B5F0-4E21-B6CA-A711C6890464}"/>
              </a:ext>
            </a:extLst>
          </p:cNvPr>
          <p:cNvSpPr txBox="1"/>
          <p:nvPr/>
        </p:nvSpPr>
        <p:spPr>
          <a:xfrm>
            <a:off x="5723137" y="100180"/>
            <a:ext cx="4751229" cy="1384995"/>
          </a:xfrm>
          <a:prstGeom prst="rect">
            <a:avLst/>
          </a:prstGeom>
          <a:noFill/>
        </p:spPr>
        <p:txBody>
          <a:bodyPr wrap="square" rtlCol="0">
            <a:spAutoFit/>
          </a:bodyPr>
          <a:lstStyle/>
          <a:p>
            <a:r>
              <a:rPr lang="en-IN" sz="1200" dirty="0"/>
              <a:t>Trigger 4: </a:t>
            </a:r>
          </a:p>
          <a:p>
            <a:r>
              <a:rPr lang="en-IN" sz="1200" dirty="0"/>
              <a:t>This trigger is to automatically create an entry in the manager table for a manager social security number(</a:t>
            </a:r>
            <a:r>
              <a:rPr lang="en-IN" sz="1200" dirty="0" err="1"/>
              <a:t>ssn</a:t>
            </a:r>
            <a:r>
              <a:rPr lang="en-IN" sz="1200" dirty="0"/>
              <a:t>) mentioned in the registration of the hospital.</a:t>
            </a:r>
          </a:p>
          <a:p>
            <a:r>
              <a:rPr lang="en-IN" sz="1200" dirty="0"/>
              <a:t>This happens while registering.</a:t>
            </a:r>
          </a:p>
          <a:p>
            <a:r>
              <a:rPr lang="en-IN" sz="1200" dirty="0"/>
              <a:t>If the manager details have to be updated , it can be done </a:t>
            </a:r>
          </a:p>
          <a:p>
            <a:r>
              <a:rPr lang="en-IN" sz="1200" dirty="0"/>
              <a:t>By updating in the manager-</a:t>
            </a:r>
            <a:r>
              <a:rPr lang="en-IN" sz="1200" dirty="0" err="1"/>
              <a:t>updation</a:t>
            </a:r>
            <a:r>
              <a:rPr lang="en-IN" sz="1200" dirty="0"/>
              <a:t> page.</a:t>
            </a:r>
          </a:p>
        </p:txBody>
      </p:sp>
    </p:spTree>
    <p:extLst>
      <p:ext uri="{BB962C8B-B14F-4D97-AF65-F5344CB8AC3E}">
        <p14:creationId xmlns:p14="http://schemas.microsoft.com/office/powerpoint/2010/main" xmlns="" val="322942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8238E02-A536-4D9C-8912-F47B199D9383}"/>
              </a:ext>
            </a:extLst>
          </p:cNvPr>
          <p:cNvSpPr>
            <a:spLocks noGrp="1"/>
          </p:cNvSpPr>
          <p:nvPr>
            <p:ph type="title"/>
          </p:nvPr>
        </p:nvSpPr>
        <p:spPr/>
        <p:txBody>
          <a:bodyPr/>
          <a:lstStyle/>
          <a:p>
            <a:r>
              <a:rPr lang="en-IN" dirty="0"/>
              <a:t>SQL Procedures</a:t>
            </a:r>
          </a:p>
        </p:txBody>
      </p:sp>
      <p:sp>
        <p:nvSpPr>
          <p:cNvPr id="2" name="Footer Placeholder 1">
            <a:extLst>
              <a:ext uri="{FF2B5EF4-FFF2-40B4-BE49-F238E27FC236}">
                <a16:creationId xmlns:a16="http://schemas.microsoft.com/office/drawing/2014/main" xmlns="" id="{E90498FF-5CDE-4A03-9783-18D0F3907E85}"/>
              </a:ext>
            </a:extLst>
          </p:cNvPr>
          <p:cNvSpPr>
            <a:spLocks noGrp="1"/>
          </p:cNvSpPr>
          <p:nvPr>
            <p:ph type="ftr" sz="quarter" idx="11"/>
          </p:nvPr>
        </p:nvSpPr>
        <p:spPr/>
        <p:txBody>
          <a:bodyPr/>
          <a:lstStyle/>
          <a:p>
            <a:r>
              <a:rPr lang="en-IN" dirty="0" err="1"/>
              <a:t>BloodBank</a:t>
            </a:r>
            <a:r>
              <a:rPr lang="en-IN" dirty="0"/>
              <a:t> Management 2019</a:t>
            </a:r>
          </a:p>
        </p:txBody>
      </p:sp>
      <p:pic>
        <p:nvPicPr>
          <p:cNvPr id="9" name="Picture 8">
            <a:extLst>
              <a:ext uri="{FF2B5EF4-FFF2-40B4-BE49-F238E27FC236}">
                <a16:creationId xmlns:a16="http://schemas.microsoft.com/office/drawing/2014/main" xmlns="" id="{CEBB61BB-6F4C-4B15-B5AA-5A2B1CE495F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134" y="2217720"/>
            <a:ext cx="5315692" cy="2105319"/>
          </a:xfrm>
          <a:prstGeom prst="rect">
            <a:avLst/>
          </a:prstGeom>
        </p:spPr>
      </p:pic>
      <p:sp>
        <p:nvSpPr>
          <p:cNvPr id="10" name="TextBox 9">
            <a:extLst>
              <a:ext uri="{FF2B5EF4-FFF2-40B4-BE49-F238E27FC236}">
                <a16:creationId xmlns:a16="http://schemas.microsoft.com/office/drawing/2014/main" xmlns="" id="{72554458-6AE8-45AC-9035-0A0C3E6B1C53}"/>
              </a:ext>
            </a:extLst>
          </p:cNvPr>
          <p:cNvSpPr txBox="1"/>
          <p:nvPr/>
        </p:nvSpPr>
        <p:spPr>
          <a:xfrm>
            <a:off x="121298" y="4534678"/>
            <a:ext cx="5281126" cy="923330"/>
          </a:xfrm>
          <a:prstGeom prst="rect">
            <a:avLst/>
          </a:prstGeom>
          <a:noFill/>
        </p:spPr>
        <p:txBody>
          <a:bodyPr wrap="square" rtlCol="0">
            <a:spAutoFit/>
          </a:bodyPr>
          <a:lstStyle/>
          <a:p>
            <a:r>
              <a:rPr lang="en-IN" dirty="0"/>
              <a:t>Procedure 1:</a:t>
            </a:r>
          </a:p>
          <a:p>
            <a:r>
              <a:rPr lang="en-IN" dirty="0"/>
              <a:t>To check for hospital/blood-banks with a shortage of blood .</a:t>
            </a:r>
          </a:p>
        </p:txBody>
      </p:sp>
      <p:pic>
        <p:nvPicPr>
          <p:cNvPr id="12" name="Picture 11">
            <a:extLst>
              <a:ext uri="{FF2B5EF4-FFF2-40B4-BE49-F238E27FC236}">
                <a16:creationId xmlns:a16="http://schemas.microsoft.com/office/drawing/2014/main" xmlns="" id="{4ED62EA0-EE8E-4EFA-B1E6-5E691710DC3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323672" y="2217720"/>
            <a:ext cx="5544324" cy="1914792"/>
          </a:xfrm>
          <a:prstGeom prst="rect">
            <a:avLst/>
          </a:prstGeom>
        </p:spPr>
      </p:pic>
      <p:sp>
        <p:nvSpPr>
          <p:cNvPr id="13" name="TextBox 12">
            <a:extLst>
              <a:ext uri="{FF2B5EF4-FFF2-40B4-BE49-F238E27FC236}">
                <a16:creationId xmlns:a16="http://schemas.microsoft.com/office/drawing/2014/main" xmlns="" id="{786D60C8-573A-424C-B5AC-A3141521A025}"/>
              </a:ext>
            </a:extLst>
          </p:cNvPr>
          <p:cNvSpPr txBox="1"/>
          <p:nvPr/>
        </p:nvSpPr>
        <p:spPr>
          <a:xfrm>
            <a:off x="6455271" y="4534678"/>
            <a:ext cx="5281126" cy="1200329"/>
          </a:xfrm>
          <a:prstGeom prst="rect">
            <a:avLst/>
          </a:prstGeom>
          <a:noFill/>
        </p:spPr>
        <p:txBody>
          <a:bodyPr wrap="square" rtlCol="0">
            <a:spAutoFit/>
          </a:bodyPr>
          <a:lstStyle/>
          <a:p>
            <a:r>
              <a:rPr lang="en-IN" dirty="0"/>
              <a:t>Procedure 2:</a:t>
            </a:r>
          </a:p>
          <a:p>
            <a:r>
              <a:rPr lang="en-IN" dirty="0"/>
              <a:t>To check for hospital with adequate amount of a particular blood-group so that receiver might find it easy to find a hospital.</a:t>
            </a:r>
          </a:p>
        </p:txBody>
      </p:sp>
    </p:spTree>
    <p:extLst>
      <p:ext uri="{BB962C8B-B14F-4D97-AF65-F5344CB8AC3E}">
        <p14:creationId xmlns:p14="http://schemas.microsoft.com/office/powerpoint/2010/main" xmlns="" val="3698286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61E2B-BDF3-4EE8-AEE2-B262EF9CD534}"/>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xmlns="" id="{203D521E-31F8-4042-9808-3B45FECDCB3E}"/>
              </a:ext>
            </a:extLst>
          </p:cNvPr>
          <p:cNvSpPr>
            <a:spLocks noGrp="1"/>
          </p:cNvSpPr>
          <p:nvPr>
            <p:ph idx="1"/>
          </p:nvPr>
        </p:nvSpPr>
        <p:spPr/>
        <p:txBody>
          <a:bodyPr/>
          <a:lstStyle/>
          <a:p>
            <a:r>
              <a:rPr lang="en-IN" dirty="0"/>
              <a:t>Hence a database management system has been created for daily activities of blood transaction between :</a:t>
            </a:r>
          </a:p>
          <a:p>
            <a:pPr lvl="1"/>
            <a:r>
              <a:rPr lang="en-IN" dirty="0"/>
              <a:t>Hospital and Donor</a:t>
            </a:r>
          </a:p>
          <a:p>
            <a:pPr lvl="1"/>
            <a:r>
              <a:rPr lang="en-IN" dirty="0"/>
              <a:t>Hospital and Recipients</a:t>
            </a:r>
          </a:p>
          <a:p>
            <a:pPr lvl="1"/>
            <a:r>
              <a:rPr lang="en-IN" dirty="0"/>
              <a:t>Donors and Blood-Banks</a:t>
            </a:r>
          </a:p>
          <a:p>
            <a:r>
              <a:rPr lang="en-IN" dirty="0"/>
              <a:t>Adding to above properties , few other results are :</a:t>
            </a:r>
          </a:p>
          <a:p>
            <a:pPr lvl="1"/>
            <a:r>
              <a:rPr lang="en-IN" dirty="0"/>
              <a:t>A procedure to check any hospitals /blood-banks with an urgency of  a particular blood group</a:t>
            </a:r>
          </a:p>
          <a:p>
            <a:pPr lvl="1"/>
            <a:r>
              <a:rPr lang="en-IN" dirty="0"/>
              <a:t>Hospitals are allowed to contact nearby managers of a particular organization.</a:t>
            </a:r>
          </a:p>
          <a:p>
            <a:pPr lvl="1"/>
            <a:r>
              <a:rPr lang="en-IN" dirty="0"/>
              <a:t>Recipients are allowed to check for hospitals with an abundance of blood for a particular blood group.</a:t>
            </a:r>
          </a:p>
        </p:txBody>
      </p:sp>
      <p:sp>
        <p:nvSpPr>
          <p:cNvPr id="4" name="Footer Placeholder 3">
            <a:extLst>
              <a:ext uri="{FF2B5EF4-FFF2-40B4-BE49-F238E27FC236}">
                <a16:creationId xmlns:a16="http://schemas.microsoft.com/office/drawing/2014/main" xmlns="" id="{F411F72D-781C-4742-9D37-ABA8903B2F18}"/>
              </a:ext>
            </a:extLst>
          </p:cNvPr>
          <p:cNvSpPr>
            <a:spLocks noGrp="1"/>
          </p:cNvSpPr>
          <p:nvPr>
            <p:ph type="ftr" sz="quarter" idx="11"/>
          </p:nvPr>
        </p:nvSpPr>
        <p:spPr/>
        <p:txBody>
          <a:bodyPr/>
          <a:lstStyle/>
          <a:p>
            <a:r>
              <a:rPr lang="en-IN"/>
              <a:t>BloodBank Management 2019</a:t>
            </a:r>
          </a:p>
        </p:txBody>
      </p:sp>
    </p:spTree>
    <p:extLst>
      <p:ext uri="{BB962C8B-B14F-4D97-AF65-F5344CB8AC3E}">
        <p14:creationId xmlns:p14="http://schemas.microsoft.com/office/powerpoint/2010/main" xmlns="" val="20305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10C3D-66E9-43FD-BEDB-E068400DB5DC}"/>
              </a:ext>
            </a:extLst>
          </p:cNvPr>
          <p:cNvSpPr>
            <a:spLocks noGrp="1"/>
          </p:cNvSpPr>
          <p:nvPr>
            <p:ph type="title"/>
          </p:nvPr>
        </p:nvSpPr>
        <p:spPr/>
        <p:txBody>
          <a:bodyPr/>
          <a:lstStyle/>
          <a:p>
            <a:r>
              <a:rPr lang="en-IN" dirty="0"/>
              <a:t>Snapshots</a:t>
            </a:r>
          </a:p>
        </p:txBody>
      </p:sp>
      <p:sp>
        <p:nvSpPr>
          <p:cNvPr id="4" name="Footer Placeholder 3">
            <a:extLst>
              <a:ext uri="{FF2B5EF4-FFF2-40B4-BE49-F238E27FC236}">
                <a16:creationId xmlns:a16="http://schemas.microsoft.com/office/drawing/2014/main" xmlns="" id="{758AC6DD-986D-4CFF-96DE-ADD9492D20FC}"/>
              </a:ext>
            </a:extLst>
          </p:cNvPr>
          <p:cNvSpPr>
            <a:spLocks noGrp="1"/>
          </p:cNvSpPr>
          <p:nvPr>
            <p:ph type="ftr" sz="quarter" idx="11"/>
          </p:nvPr>
        </p:nvSpPr>
        <p:spPr/>
        <p:txBody>
          <a:bodyPr/>
          <a:lstStyle/>
          <a:p>
            <a:r>
              <a:rPr lang="en-IN"/>
              <a:t>BloodBank Management 2019</a:t>
            </a:r>
          </a:p>
        </p:txBody>
      </p:sp>
      <p:pic>
        <p:nvPicPr>
          <p:cNvPr id="6" name="Picture 5">
            <a:extLst>
              <a:ext uri="{FF2B5EF4-FFF2-40B4-BE49-F238E27FC236}">
                <a16:creationId xmlns:a16="http://schemas.microsoft.com/office/drawing/2014/main" xmlns="" id="{497FEB5E-34A3-40A8-9B35-60CDD996C35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8655" y="2652410"/>
            <a:ext cx="5478767" cy="3257975"/>
          </a:xfrm>
          <a:prstGeom prst="rect">
            <a:avLst/>
          </a:prstGeom>
        </p:spPr>
      </p:pic>
      <p:pic>
        <p:nvPicPr>
          <p:cNvPr id="8" name="Picture 7">
            <a:extLst>
              <a:ext uri="{FF2B5EF4-FFF2-40B4-BE49-F238E27FC236}">
                <a16:creationId xmlns:a16="http://schemas.microsoft.com/office/drawing/2014/main" xmlns="" id="{7CA65F8A-4991-46B0-AA82-EDFD8DB5C12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21354" y="2652410"/>
            <a:ext cx="5478767" cy="3305523"/>
          </a:xfrm>
          <a:prstGeom prst="rect">
            <a:avLst/>
          </a:prstGeom>
        </p:spPr>
      </p:pic>
      <p:cxnSp>
        <p:nvCxnSpPr>
          <p:cNvPr id="14" name="Connector: Elbow 13">
            <a:extLst>
              <a:ext uri="{FF2B5EF4-FFF2-40B4-BE49-F238E27FC236}">
                <a16:creationId xmlns:a16="http://schemas.microsoft.com/office/drawing/2014/main" xmlns="" id="{19422878-EA30-4376-A96A-3632B74B34D9}"/>
              </a:ext>
            </a:extLst>
          </p:cNvPr>
          <p:cNvCxnSpPr>
            <a:cxnSpLocks/>
          </p:cNvCxnSpPr>
          <p:nvPr/>
        </p:nvCxnSpPr>
        <p:spPr>
          <a:xfrm>
            <a:off x="1952020" y="5134073"/>
            <a:ext cx="4269334" cy="720000"/>
          </a:xfrm>
          <a:prstGeom prst="bentConnector3">
            <a:avLst>
              <a:gd name="adj1" fmla="val -6144"/>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xmlns="" id="{A8FE13B9-1000-4124-BF13-EFDB3E2D6CCF}"/>
              </a:ext>
            </a:extLst>
          </p:cNvPr>
          <p:cNvCxnSpPr/>
          <p:nvPr/>
        </p:nvCxnSpPr>
        <p:spPr>
          <a:xfrm flipH="1">
            <a:off x="5557422" y="2938509"/>
            <a:ext cx="7812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xmlns="" id="{9686CDBC-6846-45CD-B27B-36495F609F70}"/>
              </a:ext>
            </a:extLst>
          </p:cNvPr>
          <p:cNvCxnSpPr>
            <a:cxnSpLocks/>
          </p:cNvCxnSpPr>
          <p:nvPr/>
        </p:nvCxnSpPr>
        <p:spPr>
          <a:xfrm>
            <a:off x="10919534" y="4208016"/>
            <a:ext cx="0" cy="19885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xmlns="" id="{0E6FD561-F917-41B6-A088-E1B71EE6F965}"/>
              </a:ext>
            </a:extLst>
          </p:cNvPr>
          <p:cNvSpPr txBox="1"/>
          <p:nvPr/>
        </p:nvSpPr>
        <p:spPr>
          <a:xfrm>
            <a:off x="10440139" y="6175654"/>
            <a:ext cx="2077375" cy="461665"/>
          </a:xfrm>
          <a:prstGeom prst="rect">
            <a:avLst/>
          </a:prstGeom>
          <a:noFill/>
        </p:spPr>
        <p:txBody>
          <a:bodyPr wrap="square" rtlCol="0">
            <a:spAutoFit/>
          </a:bodyPr>
          <a:lstStyle/>
          <a:p>
            <a:r>
              <a:rPr lang="en-IN" sz="1200" dirty="0"/>
              <a:t>Login Page</a:t>
            </a:r>
          </a:p>
          <a:p>
            <a:endParaRPr lang="en-IN" sz="1200" dirty="0"/>
          </a:p>
        </p:txBody>
      </p:sp>
      <p:sp>
        <p:nvSpPr>
          <p:cNvPr id="26" name="TextBox 25">
            <a:extLst>
              <a:ext uri="{FF2B5EF4-FFF2-40B4-BE49-F238E27FC236}">
                <a16:creationId xmlns:a16="http://schemas.microsoft.com/office/drawing/2014/main" xmlns="" id="{09AC5C1C-782A-4A5B-8E06-233B851F498C}"/>
              </a:ext>
            </a:extLst>
          </p:cNvPr>
          <p:cNvSpPr txBox="1"/>
          <p:nvPr/>
        </p:nvSpPr>
        <p:spPr>
          <a:xfrm>
            <a:off x="372862" y="2132406"/>
            <a:ext cx="2734322" cy="369332"/>
          </a:xfrm>
          <a:prstGeom prst="rect">
            <a:avLst/>
          </a:prstGeom>
          <a:noFill/>
        </p:spPr>
        <p:txBody>
          <a:bodyPr wrap="square" rtlCol="0">
            <a:spAutoFit/>
          </a:bodyPr>
          <a:lstStyle/>
          <a:p>
            <a:r>
              <a:rPr lang="en-IN" dirty="0"/>
              <a:t>Home Page</a:t>
            </a:r>
          </a:p>
        </p:txBody>
      </p:sp>
    </p:spTree>
    <p:extLst>
      <p:ext uri="{BB962C8B-B14F-4D97-AF65-F5344CB8AC3E}">
        <p14:creationId xmlns:p14="http://schemas.microsoft.com/office/powerpoint/2010/main" xmlns="" val="338061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28736CC9-E8D7-4F68-B0F2-41F34FCF66D8}"/>
              </a:ext>
            </a:extLst>
          </p:cNvPr>
          <p:cNvSpPr>
            <a:spLocks noGrp="1"/>
          </p:cNvSpPr>
          <p:nvPr>
            <p:ph type="ftr" sz="quarter" idx="11"/>
          </p:nvPr>
        </p:nvSpPr>
        <p:spPr/>
        <p:txBody>
          <a:bodyPr/>
          <a:lstStyle/>
          <a:p>
            <a:r>
              <a:rPr lang="en-IN"/>
              <a:t>BloodBank Management 2019</a:t>
            </a:r>
          </a:p>
        </p:txBody>
      </p:sp>
      <p:pic>
        <p:nvPicPr>
          <p:cNvPr id="6" name="Picture 5">
            <a:extLst>
              <a:ext uri="{FF2B5EF4-FFF2-40B4-BE49-F238E27FC236}">
                <a16:creationId xmlns:a16="http://schemas.microsoft.com/office/drawing/2014/main" xmlns="" id="{F4E7A843-F703-43CE-92BF-71BCD93FB48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9576" y="117228"/>
            <a:ext cx="4567833" cy="27304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xmlns="" id="{C1375D65-60BF-4C91-B751-BBF5CF20869B}"/>
              </a:ext>
            </a:extLst>
          </p:cNvPr>
          <p:cNvSpPr txBox="1"/>
          <p:nvPr/>
        </p:nvSpPr>
        <p:spPr>
          <a:xfrm>
            <a:off x="532660" y="2871604"/>
            <a:ext cx="4483223" cy="276999"/>
          </a:xfrm>
          <a:prstGeom prst="rect">
            <a:avLst/>
          </a:prstGeom>
          <a:noFill/>
        </p:spPr>
        <p:txBody>
          <a:bodyPr wrap="square" rtlCol="0">
            <a:spAutoFit/>
          </a:bodyPr>
          <a:lstStyle/>
          <a:p>
            <a:r>
              <a:rPr lang="en-IN" sz="1200" dirty="0"/>
              <a:t>To View hospitals with an urgency of blood</a:t>
            </a:r>
          </a:p>
        </p:txBody>
      </p:sp>
      <p:pic>
        <p:nvPicPr>
          <p:cNvPr id="9" name="Picture 8">
            <a:extLst>
              <a:ext uri="{FF2B5EF4-FFF2-40B4-BE49-F238E27FC236}">
                <a16:creationId xmlns:a16="http://schemas.microsoft.com/office/drawing/2014/main" xmlns="" id="{A1708B02-E1C6-437C-B571-FF41080957A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015883" y="56554"/>
            <a:ext cx="4532416" cy="27911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xmlns="" id="{2F10CAC1-4C03-4C8E-99AB-4FD77C0B385F}"/>
              </a:ext>
            </a:extLst>
          </p:cNvPr>
          <p:cNvSpPr txBox="1"/>
          <p:nvPr/>
        </p:nvSpPr>
        <p:spPr>
          <a:xfrm>
            <a:off x="5672878" y="2847719"/>
            <a:ext cx="4483223" cy="276999"/>
          </a:xfrm>
          <a:prstGeom prst="rect">
            <a:avLst/>
          </a:prstGeom>
          <a:noFill/>
        </p:spPr>
        <p:txBody>
          <a:bodyPr wrap="square" rtlCol="0">
            <a:spAutoFit/>
          </a:bodyPr>
          <a:lstStyle/>
          <a:p>
            <a:r>
              <a:rPr lang="en-IN" sz="1200" dirty="0"/>
              <a:t>To view hospitals with the blood required .</a:t>
            </a:r>
          </a:p>
        </p:txBody>
      </p:sp>
      <p:pic>
        <p:nvPicPr>
          <p:cNvPr id="12" name="Picture 11">
            <a:extLst>
              <a:ext uri="{FF2B5EF4-FFF2-40B4-BE49-F238E27FC236}">
                <a16:creationId xmlns:a16="http://schemas.microsoft.com/office/drawing/2014/main" xmlns="" id="{98D5B36B-B7C4-4C70-A672-C7E77A4976CD}"/>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19576" y="3354430"/>
            <a:ext cx="4483223" cy="2686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xmlns="" id="{D9CFE886-FF64-4EA8-B007-E4C2D692785D}"/>
              </a:ext>
            </a:extLst>
          </p:cNvPr>
          <p:cNvSpPr txBox="1"/>
          <p:nvPr/>
        </p:nvSpPr>
        <p:spPr>
          <a:xfrm>
            <a:off x="2601157" y="6223924"/>
            <a:ext cx="1855433" cy="276999"/>
          </a:xfrm>
          <a:prstGeom prst="rect">
            <a:avLst/>
          </a:prstGeom>
          <a:noFill/>
        </p:spPr>
        <p:txBody>
          <a:bodyPr wrap="square" rtlCol="0">
            <a:spAutoFit/>
          </a:bodyPr>
          <a:lstStyle/>
          <a:p>
            <a:r>
              <a:rPr lang="en-IN" sz="1200" dirty="0"/>
              <a:t>Sign-Up Page</a:t>
            </a:r>
          </a:p>
        </p:txBody>
      </p:sp>
    </p:spTree>
    <p:extLst>
      <p:ext uri="{BB962C8B-B14F-4D97-AF65-F5344CB8AC3E}">
        <p14:creationId xmlns:p14="http://schemas.microsoft.com/office/powerpoint/2010/main" xmlns="" val="1000047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0446B21B-6272-4E8E-B324-9C245170879E}"/>
              </a:ext>
            </a:extLst>
          </p:cNvPr>
          <p:cNvSpPr>
            <a:spLocks noGrp="1"/>
          </p:cNvSpPr>
          <p:nvPr>
            <p:ph type="ftr" sz="quarter" idx="11"/>
          </p:nvPr>
        </p:nvSpPr>
        <p:spPr>
          <a:xfrm>
            <a:off x="126936" y="6335325"/>
            <a:ext cx="8644320" cy="365125"/>
          </a:xfrm>
        </p:spPr>
        <p:txBody>
          <a:bodyPr/>
          <a:lstStyle/>
          <a:p>
            <a:r>
              <a:rPr lang="en-IN" dirty="0" err="1"/>
              <a:t>BloodBank</a:t>
            </a:r>
            <a:r>
              <a:rPr lang="en-IN" dirty="0"/>
              <a:t> Management 2019</a:t>
            </a:r>
          </a:p>
        </p:txBody>
      </p:sp>
      <p:pic>
        <p:nvPicPr>
          <p:cNvPr id="4" name="Picture 3">
            <a:extLst>
              <a:ext uri="{FF2B5EF4-FFF2-40B4-BE49-F238E27FC236}">
                <a16:creationId xmlns:a16="http://schemas.microsoft.com/office/drawing/2014/main" xmlns="" id="{B52B922E-2A14-42FB-9AAD-D1312994B24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6936" y="161617"/>
            <a:ext cx="4791293" cy="2893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xmlns="" id="{6980B364-CC85-4429-8A67-109945F5304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76157" y="161617"/>
            <a:ext cx="5628798" cy="2957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xmlns="" id="{2C95E390-8B70-4064-A806-7F6F68A97186}"/>
              </a:ext>
            </a:extLst>
          </p:cNvPr>
          <p:cNvCxnSpPr/>
          <p:nvPr/>
        </p:nvCxnSpPr>
        <p:spPr>
          <a:xfrm>
            <a:off x="4136994" y="1571348"/>
            <a:ext cx="2112886"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xmlns="" id="{13A36C36-7397-48DD-869E-E75A3CB47A3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347587" y="3429000"/>
            <a:ext cx="5557368" cy="3122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4" name="Straight Arrow Connector 13">
            <a:extLst>
              <a:ext uri="{FF2B5EF4-FFF2-40B4-BE49-F238E27FC236}">
                <a16:creationId xmlns:a16="http://schemas.microsoft.com/office/drawing/2014/main" xmlns="" id="{57B2EE02-B559-489B-B00A-82E3EA5DEA55}"/>
              </a:ext>
            </a:extLst>
          </p:cNvPr>
          <p:cNvCxnSpPr/>
          <p:nvPr/>
        </p:nvCxnSpPr>
        <p:spPr>
          <a:xfrm>
            <a:off x="11487705" y="585926"/>
            <a:ext cx="0" cy="2698812"/>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xmlns="" id="{B53FA217-E820-4F79-A056-37783A0CCA96}"/>
              </a:ext>
            </a:extLst>
          </p:cNvPr>
          <p:cNvSpPr txBox="1"/>
          <p:nvPr/>
        </p:nvSpPr>
        <p:spPr>
          <a:xfrm>
            <a:off x="7190735" y="3117069"/>
            <a:ext cx="3382392" cy="292388"/>
          </a:xfrm>
          <a:prstGeom prst="rect">
            <a:avLst/>
          </a:prstGeom>
          <a:noFill/>
        </p:spPr>
        <p:txBody>
          <a:bodyPr wrap="square" rtlCol="0">
            <a:spAutoFit/>
          </a:bodyPr>
          <a:lstStyle/>
          <a:p>
            <a:r>
              <a:rPr lang="en-IN" sz="1300" dirty="0"/>
              <a:t>Page to view donors of the organization </a:t>
            </a:r>
          </a:p>
        </p:txBody>
      </p:sp>
      <p:sp>
        <p:nvSpPr>
          <p:cNvPr id="16" name="TextBox 15">
            <a:extLst>
              <a:ext uri="{FF2B5EF4-FFF2-40B4-BE49-F238E27FC236}">
                <a16:creationId xmlns:a16="http://schemas.microsoft.com/office/drawing/2014/main" xmlns="" id="{FCE6DC4B-8132-4A34-A8C0-6AAF8B09E216}"/>
              </a:ext>
            </a:extLst>
          </p:cNvPr>
          <p:cNvSpPr txBox="1"/>
          <p:nvPr/>
        </p:nvSpPr>
        <p:spPr>
          <a:xfrm>
            <a:off x="7644976" y="6573592"/>
            <a:ext cx="3842729" cy="292388"/>
          </a:xfrm>
          <a:prstGeom prst="rect">
            <a:avLst/>
          </a:prstGeom>
          <a:noFill/>
        </p:spPr>
        <p:txBody>
          <a:bodyPr wrap="square" rtlCol="0">
            <a:spAutoFit/>
          </a:bodyPr>
          <a:lstStyle/>
          <a:p>
            <a:r>
              <a:rPr lang="en-IN" sz="1300" dirty="0"/>
              <a:t>Page to view receivers   of the organization </a:t>
            </a:r>
          </a:p>
        </p:txBody>
      </p:sp>
      <p:pic>
        <p:nvPicPr>
          <p:cNvPr id="18" name="Picture 17">
            <a:extLst>
              <a:ext uri="{FF2B5EF4-FFF2-40B4-BE49-F238E27FC236}">
                <a16:creationId xmlns:a16="http://schemas.microsoft.com/office/drawing/2014/main" xmlns="" id="{D0F25329-8B57-4EEF-BF22-B18BD17477D4}"/>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5918" y="3558680"/>
            <a:ext cx="4907519" cy="2611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a:extLst>
              <a:ext uri="{FF2B5EF4-FFF2-40B4-BE49-F238E27FC236}">
                <a16:creationId xmlns:a16="http://schemas.microsoft.com/office/drawing/2014/main" xmlns="" id="{4293F094-64B0-41B0-9A06-E31B8A37DE7F}"/>
              </a:ext>
            </a:extLst>
          </p:cNvPr>
          <p:cNvSpPr txBox="1"/>
          <p:nvPr/>
        </p:nvSpPr>
        <p:spPr>
          <a:xfrm>
            <a:off x="903813" y="6124909"/>
            <a:ext cx="4940601" cy="292388"/>
          </a:xfrm>
          <a:prstGeom prst="rect">
            <a:avLst/>
          </a:prstGeom>
          <a:noFill/>
        </p:spPr>
        <p:txBody>
          <a:bodyPr wrap="square" rtlCol="0">
            <a:spAutoFit/>
          </a:bodyPr>
          <a:lstStyle/>
          <a:p>
            <a:r>
              <a:rPr lang="en-IN" sz="1300" dirty="0"/>
              <a:t>Page to update and view managers of other organizations </a:t>
            </a:r>
          </a:p>
        </p:txBody>
      </p:sp>
      <p:sp>
        <p:nvSpPr>
          <p:cNvPr id="20" name="TextBox 19">
            <a:extLst>
              <a:ext uri="{FF2B5EF4-FFF2-40B4-BE49-F238E27FC236}">
                <a16:creationId xmlns:a16="http://schemas.microsoft.com/office/drawing/2014/main" xmlns="" id="{E5A00E16-9BEE-4E7C-B818-C090ECD2B765}"/>
              </a:ext>
            </a:extLst>
          </p:cNvPr>
          <p:cNvSpPr txBox="1"/>
          <p:nvPr/>
        </p:nvSpPr>
        <p:spPr>
          <a:xfrm>
            <a:off x="119382" y="3100762"/>
            <a:ext cx="2384121" cy="292388"/>
          </a:xfrm>
          <a:prstGeom prst="rect">
            <a:avLst/>
          </a:prstGeom>
          <a:noFill/>
        </p:spPr>
        <p:txBody>
          <a:bodyPr wrap="square" rtlCol="0">
            <a:spAutoFit/>
          </a:bodyPr>
          <a:lstStyle/>
          <a:p>
            <a:r>
              <a:rPr lang="en-IN" sz="1300" dirty="0"/>
              <a:t>Home for organizations</a:t>
            </a:r>
          </a:p>
        </p:txBody>
      </p:sp>
      <p:sp>
        <p:nvSpPr>
          <p:cNvPr id="21" name="TextBox 20">
            <a:extLst>
              <a:ext uri="{FF2B5EF4-FFF2-40B4-BE49-F238E27FC236}">
                <a16:creationId xmlns:a16="http://schemas.microsoft.com/office/drawing/2014/main" xmlns="" id="{C6E45C30-B9D4-4005-BF66-46454AC5A5E9}"/>
              </a:ext>
            </a:extLst>
          </p:cNvPr>
          <p:cNvSpPr txBox="1"/>
          <p:nvPr/>
        </p:nvSpPr>
        <p:spPr>
          <a:xfrm>
            <a:off x="3681734" y="3074115"/>
            <a:ext cx="1236495" cy="292388"/>
          </a:xfrm>
          <a:prstGeom prst="rect">
            <a:avLst/>
          </a:prstGeom>
          <a:noFill/>
        </p:spPr>
        <p:txBody>
          <a:bodyPr wrap="square" rtlCol="0">
            <a:spAutoFit/>
          </a:bodyPr>
          <a:lstStyle/>
          <a:p>
            <a:r>
              <a:rPr lang="en-IN" sz="1300" dirty="0"/>
              <a:t>Login Page</a:t>
            </a:r>
          </a:p>
        </p:txBody>
      </p:sp>
    </p:spTree>
    <p:extLst>
      <p:ext uri="{BB962C8B-B14F-4D97-AF65-F5344CB8AC3E}">
        <p14:creationId xmlns:p14="http://schemas.microsoft.com/office/powerpoint/2010/main" xmlns="" val="79473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23FD97-5CCA-4660-B551-CEB4F97201A8}"/>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xmlns="" id="{69770275-F19B-41A5-9A7D-1F43DF4728F6}"/>
              </a:ext>
            </a:extLst>
          </p:cNvPr>
          <p:cNvSpPr>
            <a:spLocks noGrp="1"/>
          </p:cNvSpPr>
          <p:nvPr>
            <p:ph idx="1"/>
          </p:nvPr>
        </p:nvSpPr>
        <p:spPr>
          <a:xfrm>
            <a:off x="451514" y="2015819"/>
            <a:ext cx="10554574" cy="4208105"/>
          </a:xfrm>
        </p:spPr>
        <p:txBody>
          <a:bodyPr>
            <a:normAutofit fontScale="92500" lnSpcReduction="10000"/>
          </a:bodyPr>
          <a:lstStyle/>
          <a:p>
            <a:pPr fontAlgn="auto">
              <a:spcAft>
                <a:spcPts val="0"/>
              </a:spcAft>
              <a:buFont typeface="Arial" panose="020B0604020202020204" pitchFamily="34" charset="0"/>
              <a:buChar char="•"/>
              <a:defRPr/>
            </a:pPr>
            <a:r>
              <a:rPr lang="en-IN" sz="1900" dirty="0">
                <a:latin typeface="Times New Roman" pitchFamily="18" charset="0"/>
                <a:cs typeface="Times New Roman" pitchFamily="18" charset="0"/>
              </a:rPr>
              <a:t>Abstract </a:t>
            </a:r>
          </a:p>
          <a:p>
            <a:pPr fontAlgn="auto">
              <a:spcAft>
                <a:spcPts val="0"/>
              </a:spcAft>
              <a:buFont typeface="Arial" panose="020B0604020202020204" pitchFamily="34" charset="0"/>
              <a:buChar char="•"/>
              <a:defRPr/>
            </a:pPr>
            <a:r>
              <a:rPr lang="en-IN" sz="1900" dirty="0">
                <a:latin typeface="Times New Roman" pitchFamily="18" charset="0"/>
                <a:cs typeface="Times New Roman" pitchFamily="18" charset="0"/>
              </a:rPr>
              <a:t>Introduction</a:t>
            </a:r>
          </a:p>
          <a:p>
            <a:pPr fontAlgn="auto">
              <a:spcAft>
                <a:spcPts val="0"/>
              </a:spcAft>
              <a:buFont typeface="Arial" panose="020B0604020202020204" pitchFamily="34" charset="0"/>
              <a:buChar char="•"/>
              <a:defRPr/>
            </a:pPr>
            <a:r>
              <a:rPr lang="en-IN" sz="1900" dirty="0">
                <a:latin typeface="Times New Roman" pitchFamily="18" charset="0"/>
                <a:cs typeface="Times New Roman" pitchFamily="18" charset="0"/>
              </a:rPr>
              <a:t>Front end and Back end tools </a:t>
            </a:r>
          </a:p>
          <a:p>
            <a:pPr fontAlgn="auto">
              <a:spcAft>
                <a:spcPts val="0"/>
              </a:spcAft>
              <a:buFont typeface="Arial" panose="020B0604020202020204" pitchFamily="34" charset="0"/>
              <a:buChar char="•"/>
              <a:defRPr/>
            </a:pPr>
            <a:r>
              <a:rPr lang="en-IN" sz="1900" dirty="0">
                <a:latin typeface="Times New Roman" pitchFamily="18" charset="0"/>
                <a:cs typeface="Times New Roman" pitchFamily="18" charset="0"/>
              </a:rPr>
              <a:t>ER-Diagram</a:t>
            </a:r>
          </a:p>
          <a:p>
            <a:pPr fontAlgn="auto">
              <a:spcAft>
                <a:spcPts val="0"/>
              </a:spcAft>
              <a:buFont typeface="Arial" panose="020B0604020202020204" pitchFamily="34" charset="0"/>
              <a:buChar char="•"/>
              <a:defRPr/>
            </a:pPr>
            <a:r>
              <a:rPr lang="en-IN" sz="1900" dirty="0">
                <a:latin typeface="Times New Roman" pitchFamily="18" charset="0"/>
                <a:cs typeface="Times New Roman" pitchFamily="18" charset="0"/>
              </a:rPr>
              <a:t>ER to Schema Mapping</a:t>
            </a:r>
          </a:p>
          <a:p>
            <a:pPr fontAlgn="auto">
              <a:spcAft>
                <a:spcPts val="0"/>
              </a:spcAft>
              <a:buFont typeface="Arial" panose="020B0604020202020204" pitchFamily="34" charset="0"/>
              <a:buChar char="•"/>
              <a:defRPr/>
            </a:pPr>
            <a:r>
              <a:rPr lang="en-IN" sz="1900" dirty="0">
                <a:latin typeface="Times New Roman" pitchFamily="18" charset="0"/>
                <a:cs typeface="Times New Roman" pitchFamily="18" charset="0"/>
              </a:rPr>
              <a:t>Schema Diagram</a:t>
            </a:r>
          </a:p>
          <a:p>
            <a:pPr fontAlgn="auto">
              <a:spcAft>
                <a:spcPts val="0"/>
              </a:spcAft>
              <a:buFont typeface="Arial" panose="020B0604020202020204" pitchFamily="34" charset="0"/>
              <a:buChar char="•"/>
              <a:defRPr/>
            </a:pPr>
            <a:r>
              <a:rPr lang="en-IN" sz="1900" dirty="0">
                <a:latin typeface="Times New Roman" pitchFamily="18" charset="0"/>
                <a:cs typeface="Times New Roman" pitchFamily="18" charset="0"/>
              </a:rPr>
              <a:t>Tables description with Normalization</a:t>
            </a:r>
          </a:p>
          <a:p>
            <a:pPr fontAlgn="auto">
              <a:spcAft>
                <a:spcPts val="0"/>
              </a:spcAft>
              <a:buFont typeface="Arial" panose="020B0604020202020204" pitchFamily="34" charset="0"/>
              <a:buChar char="•"/>
              <a:defRPr/>
            </a:pPr>
            <a:r>
              <a:rPr lang="en-IN" sz="1900" dirty="0">
                <a:latin typeface="Times New Roman" pitchFamily="18" charset="0"/>
                <a:cs typeface="Times New Roman" pitchFamily="18" charset="0"/>
              </a:rPr>
              <a:t>Stored Procedures and Triggers</a:t>
            </a:r>
          </a:p>
          <a:p>
            <a:pPr fontAlgn="auto">
              <a:spcAft>
                <a:spcPts val="0"/>
              </a:spcAft>
              <a:buFont typeface="Arial" panose="020B0604020202020204" pitchFamily="34" charset="0"/>
              <a:buChar char="•"/>
              <a:defRPr/>
            </a:pPr>
            <a:r>
              <a:rPr lang="en-IN" sz="1900" dirty="0">
                <a:latin typeface="Times New Roman" pitchFamily="18" charset="0"/>
                <a:cs typeface="Times New Roman" pitchFamily="18" charset="0"/>
              </a:rPr>
              <a:t>Results</a:t>
            </a:r>
          </a:p>
          <a:p>
            <a:pPr fontAlgn="auto">
              <a:spcAft>
                <a:spcPts val="0"/>
              </a:spcAft>
              <a:buFont typeface="Arial" panose="020B0604020202020204" pitchFamily="34" charset="0"/>
              <a:buChar char="•"/>
              <a:defRPr/>
            </a:pPr>
            <a:r>
              <a:rPr lang="en-IN" sz="1900" dirty="0">
                <a:latin typeface="Times New Roman" pitchFamily="18" charset="0"/>
                <a:cs typeface="Times New Roman" pitchFamily="18" charset="0"/>
              </a:rPr>
              <a:t>Snapshots</a:t>
            </a:r>
          </a:p>
          <a:p>
            <a:pPr fontAlgn="auto">
              <a:spcAft>
                <a:spcPts val="0"/>
              </a:spcAft>
              <a:buFont typeface="Arial" panose="020B0604020202020204" pitchFamily="34" charset="0"/>
              <a:buChar char="•"/>
              <a:defRPr/>
            </a:pPr>
            <a:r>
              <a:rPr lang="en-IN" sz="1900" dirty="0">
                <a:latin typeface="Times New Roman" pitchFamily="18" charset="0"/>
                <a:cs typeface="Times New Roman" pitchFamily="18" charset="0"/>
              </a:rPr>
              <a:t>Applications</a:t>
            </a:r>
          </a:p>
          <a:p>
            <a:pPr fontAlgn="auto">
              <a:spcAft>
                <a:spcPts val="0"/>
              </a:spcAft>
              <a:buFont typeface="Arial" panose="020B0604020202020204" pitchFamily="34" charset="0"/>
              <a:buChar char="•"/>
              <a:defRPr/>
            </a:pPr>
            <a:r>
              <a:rPr lang="en-IN" sz="1900" dirty="0">
                <a:latin typeface="Times New Roman" pitchFamily="18" charset="0"/>
                <a:cs typeface="Times New Roman" pitchFamily="18" charset="0"/>
              </a:rPr>
              <a:t>Conclusion</a:t>
            </a:r>
          </a:p>
          <a:p>
            <a:pPr fontAlgn="auto">
              <a:spcAft>
                <a:spcPts val="0"/>
              </a:spcAft>
              <a:buFont typeface="Arial" panose="020B0604020202020204" pitchFamily="34" charset="0"/>
              <a:buChar char="•"/>
              <a:defRPr/>
            </a:pPr>
            <a:r>
              <a:rPr lang="en-IN" sz="1900" dirty="0">
                <a:latin typeface="Times New Roman" pitchFamily="18" charset="0"/>
                <a:cs typeface="Times New Roman" pitchFamily="18" charset="0"/>
              </a:rPr>
              <a:t>References</a:t>
            </a:r>
          </a:p>
          <a:p>
            <a:pPr>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xmlns="" id="{74B17934-3764-4E1A-A454-586225707B9B}"/>
              </a:ext>
            </a:extLst>
          </p:cNvPr>
          <p:cNvSpPr>
            <a:spLocks noGrp="1"/>
          </p:cNvSpPr>
          <p:nvPr>
            <p:ph type="ftr" sz="quarter" idx="11"/>
          </p:nvPr>
        </p:nvSpPr>
        <p:spPr/>
        <p:txBody>
          <a:bodyPr/>
          <a:lstStyle/>
          <a:p>
            <a:r>
              <a:rPr lang="en-IN" dirty="0" err="1"/>
              <a:t>BloodBank</a:t>
            </a:r>
            <a:r>
              <a:rPr lang="en-IN" dirty="0"/>
              <a:t> Management 2019</a:t>
            </a:r>
          </a:p>
        </p:txBody>
      </p:sp>
    </p:spTree>
    <p:extLst>
      <p:ext uri="{BB962C8B-B14F-4D97-AF65-F5344CB8AC3E}">
        <p14:creationId xmlns:p14="http://schemas.microsoft.com/office/powerpoint/2010/main" xmlns="" val="3166263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EC42EA8D-3AFA-4AB4-85F6-9EC25641BC1C}"/>
              </a:ext>
            </a:extLst>
          </p:cNvPr>
          <p:cNvSpPr>
            <a:spLocks noGrp="1"/>
          </p:cNvSpPr>
          <p:nvPr>
            <p:ph type="ftr" sz="quarter" idx="11"/>
          </p:nvPr>
        </p:nvSpPr>
        <p:spPr>
          <a:xfrm>
            <a:off x="77813" y="6341032"/>
            <a:ext cx="8644320" cy="365125"/>
          </a:xfrm>
        </p:spPr>
        <p:txBody>
          <a:bodyPr/>
          <a:lstStyle/>
          <a:p>
            <a:r>
              <a:rPr lang="en-IN" dirty="0" err="1"/>
              <a:t>BloodBank</a:t>
            </a:r>
            <a:r>
              <a:rPr lang="en-IN" dirty="0"/>
              <a:t> Management 2019</a:t>
            </a:r>
          </a:p>
        </p:txBody>
      </p:sp>
      <p:pic>
        <p:nvPicPr>
          <p:cNvPr id="3" name="Picture 2">
            <a:extLst>
              <a:ext uri="{FF2B5EF4-FFF2-40B4-BE49-F238E27FC236}">
                <a16:creationId xmlns:a16="http://schemas.microsoft.com/office/drawing/2014/main" xmlns="" id="{8BB4B58C-41B8-4100-AA89-8DBB7810D11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6959" y="110537"/>
            <a:ext cx="4267796" cy="2776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xmlns="" id="{B69DB31E-1F76-45FE-ABF9-5D3ABF1B2807}"/>
              </a:ext>
            </a:extLst>
          </p:cNvPr>
          <p:cNvSpPr txBox="1"/>
          <p:nvPr/>
        </p:nvSpPr>
        <p:spPr>
          <a:xfrm>
            <a:off x="619661" y="2957271"/>
            <a:ext cx="3382392" cy="292388"/>
          </a:xfrm>
          <a:prstGeom prst="rect">
            <a:avLst/>
          </a:prstGeom>
          <a:noFill/>
        </p:spPr>
        <p:txBody>
          <a:bodyPr wrap="square" rtlCol="0">
            <a:spAutoFit/>
          </a:bodyPr>
          <a:lstStyle/>
          <a:p>
            <a:r>
              <a:rPr lang="en-IN" sz="1300" dirty="0"/>
              <a:t>Page to view donors of the blood-bank </a:t>
            </a:r>
          </a:p>
        </p:txBody>
      </p:sp>
      <p:pic>
        <p:nvPicPr>
          <p:cNvPr id="7" name="Picture 6">
            <a:extLst>
              <a:ext uri="{FF2B5EF4-FFF2-40B4-BE49-F238E27FC236}">
                <a16:creationId xmlns:a16="http://schemas.microsoft.com/office/drawing/2014/main" xmlns="" id="{34E92685-2309-4F8F-919B-4B85340D86A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878232" y="110539"/>
            <a:ext cx="6316510" cy="2776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xmlns="" id="{913B6C9B-D42D-4D17-86E5-83CC9ECA31EF}"/>
              </a:ext>
            </a:extLst>
          </p:cNvPr>
          <p:cNvSpPr txBox="1"/>
          <p:nvPr/>
        </p:nvSpPr>
        <p:spPr>
          <a:xfrm>
            <a:off x="7030937" y="2957271"/>
            <a:ext cx="3382392" cy="292388"/>
          </a:xfrm>
          <a:prstGeom prst="rect">
            <a:avLst/>
          </a:prstGeom>
          <a:noFill/>
        </p:spPr>
        <p:txBody>
          <a:bodyPr wrap="square" rtlCol="0">
            <a:spAutoFit/>
          </a:bodyPr>
          <a:lstStyle/>
          <a:p>
            <a:r>
              <a:rPr lang="en-IN" sz="1300" dirty="0"/>
              <a:t>Page to add donors of the organization </a:t>
            </a:r>
          </a:p>
        </p:txBody>
      </p:sp>
      <p:pic>
        <p:nvPicPr>
          <p:cNvPr id="10" name="Picture 9">
            <a:extLst>
              <a:ext uri="{FF2B5EF4-FFF2-40B4-BE49-F238E27FC236}">
                <a16:creationId xmlns:a16="http://schemas.microsoft.com/office/drawing/2014/main" xmlns="" id="{2A12CD33-8D90-4203-A3A8-67261B52F23C}"/>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76958" y="3429000"/>
            <a:ext cx="4395041" cy="2553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xmlns="" id="{2AAB24A6-5998-4E37-804E-BACBF4EE437D}"/>
              </a:ext>
            </a:extLst>
          </p:cNvPr>
          <p:cNvSpPr txBox="1"/>
          <p:nvPr/>
        </p:nvSpPr>
        <p:spPr>
          <a:xfrm>
            <a:off x="683282" y="5975973"/>
            <a:ext cx="3382392" cy="492443"/>
          </a:xfrm>
          <a:prstGeom prst="rect">
            <a:avLst/>
          </a:prstGeom>
          <a:noFill/>
        </p:spPr>
        <p:txBody>
          <a:bodyPr wrap="square" rtlCol="0">
            <a:spAutoFit/>
          </a:bodyPr>
          <a:lstStyle/>
          <a:p>
            <a:r>
              <a:rPr lang="en-IN" sz="1300" dirty="0"/>
              <a:t>Page to update the details of blood-group of the organization </a:t>
            </a:r>
          </a:p>
        </p:txBody>
      </p:sp>
      <p:pic>
        <p:nvPicPr>
          <p:cNvPr id="13" name="Picture 12">
            <a:extLst>
              <a:ext uri="{FF2B5EF4-FFF2-40B4-BE49-F238E27FC236}">
                <a16:creationId xmlns:a16="http://schemas.microsoft.com/office/drawing/2014/main" xmlns="" id="{7F7895E2-1660-426C-86D3-CF1CD33AA0B1}"/>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5078323" y="3429000"/>
            <a:ext cx="5583759" cy="25469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xmlns="" id="{B0B59189-B897-425F-8AD1-5F239E0F473C}"/>
              </a:ext>
            </a:extLst>
          </p:cNvPr>
          <p:cNvSpPr txBox="1"/>
          <p:nvPr/>
        </p:nvSpPr>
        <p:spPr>
          <a:xfrm>
            <a:off x="5344357" y="6205924"/>
            <a:ext cx="4918229" cy="276999"/>
          </a:xfrm>
          <a:prstGeom prst="rect">
            <a:avLst/>
          </a:prstGeom>
          <a:noFill/>
        </p:spPr>
        <p:txBody>
          <a:bodyPr wrap="square" rtlCol="0">
            <a:spAutoFit/>
          </a:bodyPr>
          <a:lstStyle/>
          <a:p>
            <a:r>
              <a:rPr lang="en-IN" sz="1200" dirty="0"/>
              <a:t>Registration Page for hospitals/blood-banks.</a:t>
            </a:r>
          </a:p>
        </p:txBody>
      </p:sp>
    </p:spTree>
    <p:extLst>
      <p:ext uri="{BB962C8B-B14F-4D97-AF65-F5344CB8AC3E}">
        <p14:creationId xmlns:p14="http://schemas.microsoft.com/office/powerpoint/2010/main" xmlns="" val="633535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7D009A-1195-4E10-AFD6-34B828F68EC8}"/>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xmlns="" id="{B40088CD-69F1-4632-9CAF-66E30F8C3BD3}"/>
              </a:ext>
            </a:extLst>
          </p:cNvPr>
          <p:cNvSpPr>
            <a:spLocks noGrp="1"/>
          </p:cNvSpPr>
          <p:nvPr>
            <p:ph idx="1"/>
          </p:nvPr>
        </p:nvSpPr>
        <p:spPr/>
        <p:txBody>
          <a:bodyPr/>
          <a:lstStyle/>
          <a:p>
            <a:r>
              <a:rPr lang="en-IN" dirty="0"/>
              <a:t>The applications of this project are as follows :</a:t>
            </a:r>
          </a:p>
          <a:p>
            <a:pPr lvl="1">
              <a:buFont typeface="Arial" panose="020B0604020202020204" pitchFamily="34" charset="0"/>
              <a:buChar char="•"/>
            </a:pPr>
            <a:r>
              <a:rPr lang="en-IN" dirty="0"/>
              <a:t>This desktop application can be used for daily activities that takes place with the blood transfers  with hospitals .</a:t>
            </a:r>
          </a:p>
          <a:p>
            <a:pPr lvl="1">
              <a:buFont typeface="Arial" panose="020B0604020202020204" pitchFamily="34" charset="0"/>
              <a:buChar char="•"/>
            </a:pPr>
            <a:r>
              <a:rPr lang="en-IN" dirty="0"/>
              <a:t>The Blood Banks are </a:t>
            </a:r>
            <a:r>
              <a:rPr lang="en-IN" dirty="0" err="1"/>
              <a:t>benifited</a:t>
            </a:r>
            <a:r>
              <a:rPr lang="en-IN" dirty="0"/>
              <a:t> in a way to transfer the blood to any hospital with shortage or urgency of a blood group .</a:t>
            </a:r>
          </a:p>
          <a:p>
            <a:pPr lvl="1">
              <a:buFont typeface="Arial" panose="020B0604020202020204" pitchFamily="34" charset="0"/>
              <a:buChar char="•"/>
            </a:pPr>
            <a:r>
              <a:rPr lang="en-IN" dirty="0"/>
              <a:t>The donors and recipients are allowed to view the hospitals with any blood type for any requirements of a patient of their own .</a:t>
            </a:r>
          </a:p>
          <a:p>
            <a:pPr lvl="1">
              <a:buFont typeface="Arial" panose="020B0604020202020204" pitchFamily="34" charset="0"/>
              <a:buChar char="•"/>
            </a:pPr>
            <a:r>
              <a:rPr lang="en-IN" dirty="0"/>
              <a:t>Donors are also allowed to view their previous actions .</a:t>
            </a:r>
          </a:p>
        </p:txBody>
      </p:sp>
      <p:sp>
        <p:nvSpPr>
          <p:cNvPr id="4" name="Footer Placeholder 3">
            <a:extLst>
              <a:ext uri="{FF2B5EF4-FFF2-40B4-BE49-F238E27FC236}">
                <a16:creationId xmlns:a16="http://schemas.microsoft.com/office/drawing/2014/main" xmlns="" id="{7ED1A545-927F-4CEE-85EB-4ACBF2AC10FB}"/>
              </a:ext>
            </a:extLst>
          </p:cNvPr>
          <p:cNvSpPr>
            <a:spLocks noGrp="1"/>
          </p:cNvSpPr>
          <p:nvPr>
            <p:ph type="ftr" sz="quarter" idx="11"/>
          </p:nvPr>
        </p:nvSpPr>
        <p:spPr/>
        <p:txBody>
          <a:bodyPr/>
          <a:lstStyle/>
          <a:p>
            <a:r>
              <a:rPr lang="en-IN"/>
              <a:t>BloodBank Management 2019</a:t>
            </a:r>
          </a:p>
        </p:txBody>
      </p:sp>
    </p:spTree>
    <p:extLst>
      <p:ext uri="{BB962C8B-B14F-4D97-AF65-F5344CB8AC3E}">
        <p14:creationId xmlns:p14="http://schemas.microsoft.com/office/powerpoint/2010/main" xmlns="" val="2781482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65270-65C7-483D-A30E-9556990A53C5}"/>
              </a:ext>
            </a:extLst>
          </p:cNvPr>
          <p:cNvSpPr>
            <a:spLocks noGrp="1"/>
          </p:cNvSpPr>
          <p:nvPr>
            <p:ph type="title"/>
          </p:nvPr>
        </p:nvSpPr>
        <p:spPr/>
        <p:txBody>
          <a:bodyPr/>
          <a:lstStyle/>
          <a:p>
            <a:r>
              <a:rPr lang="en-IN" dirty="0"/>
              <a:t>Future Enhancements</a:t>
            </a:r>
          </a:p>
        </p:txBody>
      </p:sp>
      <p:sp>
        <p:nvSpPr>
          <p:cNvPr id="3" name="Content Placeholder 2">
            <a:extLst>
              <a:ext uri="{FF2B5EF4-FFF2-40B4-BE49-F238E27FC236}">
                <a16:creationId xmlns:a16="http://schemas.microsoft.com/office/drawing/2014/main" xmlns="" id="{F2E04F8B-7D0D-4BB1-8AAA-AB4F2EF87B3E}"/>
              </a:ext>
            </a:extLst>
          </p:cNvPr>
          <p:cNvSpPr>
            <a:spLocks noGrp="1"/>
          </p:cNvSpPr>
          <p:nvPr>
            <p:ph idx="1"/>
          </p:nvPr>
        </p:nvSpPr>
        <p:spPr/>
        <p:txBody>
          <a:bodyPr/>
          <a:lstStyle/>
          <a:p>
            <a:r>
              <a:rPr lang="en-IN" dirty="0"/>
              <a:t>This is a vast subject due to which there can be further updates performed.</a:t>
            </a:r>
          </a:p>
          <a:p>
            <a:r>
              <a:rPr lang="en-IN" dirty="0"/>
              <a:t>Few of the are:</a:t>
            </a:r>
          </a:p>
          <a:p>
            <a:pPr lvl="1"/>
            <a:r>
              <a:rPr lang="en-IN" dirty="0"/>
              <a:t>A social platform for further communication for any requirements of a specialist surgeons can be created.</a:t>
            </a:r>
          </a:p>
          <a:p>
            <a:pPr lvl="1"/>
            <a:r>
              <a:rPr lang="en-IN" dirty="0"/>
              <a:t>Can be enhanced to develop medical conditions for few hospitals. </a:t>
            </a:r>
          </a:p>
        </p:txBody>
      </p:sp>
      <p:sp>
        <p:nvSpPr>
          <p:cNvPr id="4" name="Footer Placeholder 3">
            <a:extLst>
              <a:ext uri="{FF2B5EF4-FFF2-40B4-BE49-F238E27FC236}">
                <a16:creationId xmlns:a16="http://schemas.microsoft.com/office/drawing/2014/main" xmlns="" id="{9F51DA1A-9160-422A-BBF5-D52B67E4CE7F}"/>
              </a:ext>
            </a:extLst>
          </p:cNvPr>
          <p:cNvSpPr>
            <a:spLocks noGrp="1"/>
          </p:cNvSpPr>
          <p:nvPr>
            <p:ph type="ftr" sz="quarter" idx="11"/>
          </p:nvPr>
        </p:nvSpPr>
        <p:spPr/>
        <p:txBody>
          <a:bodyPr/>
          <a:lstStyle/>
          <a:p>
            <a:r>
              <a:rPr lang="en-IN"/>
              <a:t>BloodBank Management 2019</a:t>
            </a:r>
          </a:p>
        </p:txBody>
      </p:sp>
    </p:spTree>
    <p:extLst>
      <p:ext uri="{BB962C8B-B14F-4D97-AF65-F5344CB8AC3E}">
        <p14:creationId xmlns:p14="http://schemas.microsoft.com/office/powerpoint/2010/main" xmlns="" val="2520011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CF9FEE-9D8E-4898-B33A-2E8850ED0F1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54FFA0E7-6BD9-4552-9655-AB57570CBF22}"/>
              </a:ext>
            </a:extLst>
          </p:cNvPr>
          <p:cNvSpPr>
            <a:spLocks noGrp="1"/>
          </p:cNvSpPr>
          <p:nvPr>
            <p:ph idx="1"/>
          </p:nvPr>
        </p:nvSpPr>
        <p:spPr/>
        <p:txBody>
          <a:bodyPr>
            <a:normAutofit fontScale="92500" lnSpcReduction="10000"/>
          </a:bodyPr>
          <a:lstStyle/>
          <a:p>
            <a:endParaRPr lang="en-US" dirty="0" smtClean="0"/>
          </a:p>
          <a:p>
            <a:r>
              <a:rPr lang="en-US" dirty="0" smtClean="0"/>
              <a:t>This </a:t>
            </a:r>
            <a:r>
              <a:rPr lang="en-US" dirty="0" smtClean="0"/>
              <a:t>project has given me an ample opportunity to design, code, test and implements an application. This has helped in putting into practice of various Software Engineering principles and Database Management concepts like maintaining integrity and consistency of data. Further, this has helped me to learn more about ORACLE 8, JAVAFX, HTML, VB Script, Adobe Photoshop 7.0 and Personal Web Server.</a:t>
            </a:r>
          </a:p>
          <a:p>
            <a:r>
              <a:rPr lang="en-US" dirty="0" smtClean="0"/>
              <a:t>I thank my guide for his invaluable contribution in guiding me throughout the project.  I also thank my parents and friends who have supported and motivated me to complete this project successfully.</a:t>
            </a:r>
          </a:p>
          <a:p>
            <a:r>
              <a:rPr lang="en-US" dirty="0" smtClean="0"/>
              <a:t>As there was a little number of contact person’s information given, some people may face difficulty in getting blood fast.  So </a:t>
            </a:r>
            <a:r>
              <a:rPr lang="en-US" dirty="0" err="1" smtClean="0"/>
              <a:t>i</a:t>
            </a:r>
            <a:r>
              <a:rPr lang="en-US" dirty="0" smtClean="0"/>
              <a:t> like to gather more information regarding the contact persons in other cities as well as villages and will provide much more services for the people and help everyone with humanity.</a:t>
            </a:r>
          </a:p>
          <a:p>
            <a:pPr>
              <a:buNone/>
            </a:pPr>
            <a:endParaRPr lang="en-US" dirty="0" smtClean="0"/>
          </a:p>
          <a:p>
            <a:endParaRPr lang="en-IN" dirty="0"/>
          </a:p>
        </p:txBody>
      </p:sp>
      <p:sp>
        <p:nvSpPr>
          <p:cNvPr id="4" name="Footer Placeholder 3">
            <a:extLst>
              <a:ext uri="{FF2B5EF4-FFF2-40B4-BE49-F238E27FC236}">
                <a16:creationId xmlns:a16="http://schemas.microsoft.com/office/drawing/2014/main" xmlns="" id="{34DA6C25-9846-4C7B-8992-E4386A5EBF65}"/>
              </a:ext>
            </a:extLst>
          </p:cNvPr>
          <p:cNvSpPr>
            <a:spLocks noGrp="1"/>
          </p:cNvSpPr>
          <p:nvPr>
            <p:ph type="ftr" sz="quarter" idx="11"/>
          </p:nvPr>
        </p:nvSpPr>
        <p:spPr/>
        <p:txBody>
          <a:bodyPr/>
          <a:lstStyle/>
          <a:p>
            <a:r>
              <a:rPr lang="en-IN"/>
              <a:t>BloodBank Management 2019</a:t>
            </a:r>
          </a:p>
        </p:txBody>
      </p:sp>
    </p:spTree>
    <p:extLst>
      <p:ext uri="{BB962C8B-B14F-4D97-AF65-F5344CB8AC3E}">
        <p14:creationId xmlns:p14="http://schemas.microsoft.com/office/powerpoint/2010/main" xmlns="" val="405352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BF3A4-B570-416A-9CB9-CB7E94EAF77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xmlns="" id="{BF317299-A92D-4FDB-8B1D-29D8E2FF5D0D}"/>
              </a:ext>
            </a:extLst>
          </p:cNvPr>
          <p:cNvSpPr>
            <a:spLocks noGrp="1"/>
          </p:cNvSpPr>
          <p:nvPr>
            <p:ph idx="1"/>
          </p:nvPr>
        </p:nvSpPr>
        <p:spPr/>
        <p:txBody>
          <a:bodyPr/>
          <a:lstStyle/>
          <a:p>
            <a:r>
              <a:rPr lang="en-IN" dirty="0"/>
              <a:t>For the working of blood-banks in hospitals :                    </a:t>
            </a:r>
            <a:r>
              <a:rPr lang="en-IN" dirty="0">
                <a:hlinkClick r:id="rId2"/>
              </a:rPr>
              <a:t>https://www.urmc.rochester.edu/pathology-labs/blog/july-2016/lifesaving-work-of-the-blood-bank-and-transfusion.aspx</a:t>
            </a:r>
            <a:endParaRPr lang="en-IN" dirty="0"/>
          </a:p>
          <a:p>
            <a:r>
              <a:rPr lang="en-IN" dirty="0"/>
              <a:t>For </a:t>
            </a:r>
            <a:r>
              <a:rPr lang="en-IN" dirty="0" err="1"/>
              <a:t>bloodbanks</a:t>
            </a:r>
            <a:r>
              <a:rPr lang="en-IN" dirty="0"/>
              <a:t> related queries : </a:t>
            </a:r>
            <a:r>
              <a:rPr lang="en-IN" dirty="0">
                <a:hlinkClick r:id="rId3"/>
              </a:rPr>
              <a:t>https://www.betterhealth.vic.gov.au/health/conditionsandtreatments/blood-donation</a:t>
            </a:r>
            <a:endParaRPr lang="en-IN" dirty="0"/>
          </a:p>
          <a:p>
            <a:r>
              <a:rPr lang="en-IN" dirty="0"/>
              <a:t>For SQL, database information : </a:t>
            </a:r>
          </a:p>
          <a:p>
            <a:r>
              <a:rPr lang="en-IN" dirty="0"/>
              <a:t>For Study of JavaFX  :  JavaFX Programming  -</a:t>
            </a:r>
            <a:r>
              <a:rPr lang="en-IN" sz="1600" dirty="0"/>
              <a:t>By Andreas </a:t>
            </a:r>
            <a:r>
              <a:rPr lang="en-IN" sz="1600" dirty="0" err="1"/>
              <a:t>Pomoralli</a:t>
            </a:r>
            <a:endParaRPr lang="en-IN" sz="1600" dirty="0"/>
          </a:p>
          <a:p>
            <a:r>
              <a:rPr lang="en-IN" dirty="0"/>
              <a:t>For JDBC  : MySQL &amp;JDBC -</a:t>
            </a:r>
            <a:r>
              <a:rPr lang="en-IN" sz="1600" dirty="0"/>
              <a:t>By Omer </a:t>
            </a:r>
            <a:r>
              <a:rPr lang="en-IN" sz="1600" dirty="0" err="1"/>
              <a:t>Edmir</a:t>
            </a:r>
            <a:r>
              <a:rPr lang="en-IN" sz="1600" dirty="0"/>
              <a:t> Amer</a:t>
            </a:r>
          </a:p>
          <a:p>
            <a:r>
              <a:rPr lang="en-IN" dirty="0"/>
              <a:t>And for other queries and studies , </a:t>
            </a:r>
            <a:r>
              <a:rPr lang="en-IN" dirty="0" err="1"/>
              <a:t>ProgrammingKnowledge</a:t>
            </a:r>
            <a:r>
              <a:rPr lang="en-IN" dirty="0"/>
              <a:t> , stackoverflow.com were helpful.</a:t>
            </a:r>
          </a:p>
          <a:p>
            <a:endParaRPr lang="en-IN" dirty="0"/>
          </a:p>
        </p:txBody>
      </p:sp>
      <p:sp>
        <p:nvSpPr>
          <p:cNvPr id="4" name="Footer Placeholder 3">
            <a:extLst>
              <a:ext uri="{FF2B5EF4-FFF2-40B4-BE49-F238E27FC236}">
                <a16:creationId xmlns:a16="http://schemas.microsoft.com/office/drawing/2014/main" xmlns="" id="{3B018412-E223-4AD1-8033-A0C8B97AE9B5}"/>
              </a:ext>
            </a:extLst>
          </p:cNvPr>
          <p:cNvSpPr>
            <a:spLocks noGrp="1"/>
          </p:cNvSpPr>
          <p:nvPr>
            <p:ph type="ftr" sz="quarter" idx="11"/>
          </p:nvPr>
        </p:nvSpPr>
        <p:spPr/>
        <p:txBody>
          <a:bodyPr/>
          <a:lstStyle/>
          <a:p>
            <a:r>
              <a:rPr lang="en-IN"/>
              <a:t>BloodBank Management 2019</a:t>
            </a:r>
          </a:p>
        </p:txBody>
      </p:sp>
    </p:spTree>
    <p:extLst>
      <p:ext uri="{BB962C8B-B14F-4D97-AF65-F5344CB8AC3E}">
        <p14:creationId xmlns:p14="http://schemas.microsoft.com/office/powerpoint/2010/main" xmlns="" val="407738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8B48A-C9F3-40AB-B8FE-124CDC18BE81}"/>
              </a:ext>
            </a:extLst>
          </p:cNvPr>
          <p:cNvSpPr>
            <a:spLocks noGrp="1"/>
          </p:cNvSpPr>
          <p:nvPr>
            <p:ph type="title"/>
          </p:nvPr>
        </p:nvSpPr>
        <p:spPr/>
        <p:txBody>
          <a:bodyPr/>
          <a:lstStyle/>
          <a:p>
            <a:r>
              <a:rPr lang="en-IN" dirty="0"/>
              <a:t>Abstract</a:t>
            </a:r>
          </a:p>
        </p:txBody>
      </p:sp>
      <p:sp>
        <p:nvSpPr>
          <p:cNvPr id="4" name="Footer Placeholder 3">
            <a:extLst>
              <a:ext uri="{FF2B5EF4-FFF2-40B4-BE49-F238E27FC236}">
                <a16:creationId xmlns:a16="http://schemas.microsoft.com/office/drawing/2014/main" xmlns="" id="{4A29DD16-12A5-4B02-AE1E-E3CEDC0A009C}"/>
              </a:ext>
            </a:extLst>
          </p:cNvPr>
          <p:cNvSpPr>
            <a:spLocks noGrp="1"/>
          </p:cNvSpPr>
          <p:nvPr>
            <p:ph type="ftr" sz="quarter" idx="11"/>
          </p:nvPr>
        </p:nvSpPr>
        <p:spPr/>
        <p:txBody>
          <a:bodyPr/>
          <a:lstStyle/>
          <a:p>
            <a:r>
              <a:rPr lang="en-IN"/>
              <a:t>BloodBank Management 2019</a:t>
            </a:r>
          </a:p>
        </p:txBody>
      </p:sp>
      <p:sp>
        <p:nvSpPr>
          <p:cNvPr id="5" name="TextBox 4">
            <a:extLst>
              <a:ext uri="{FF2B5EF4-FFF2-40B4-BE49-F238E27FC236}">
                <a16:creationId xmlns:a16="http://schemas.microsoft.com/office/drawing/2014/main" xmlns="" id="{B71D4BE3-BBA2-4B73-B1EA-CE0549424BAD}"/>
              </a:ext>
            </a:extLst>
          </p:cNvPr>
          <p:cNvSpPr txBox="1"/>
          <p:nvPr/>
        </p:nvSpPr>
        <p:spPr>
          <a:xfrm>
            <a:off x="603682" y="2476870"/>
            <a:ext cx="10191565" cy="1200329"/>
          </a:xfrm>
          <a:prstGeom prst="rect">
            <a:avLst/>
          </a:prstGeom>
          <a:noFill/>
        </p:spPr>
        <p:txBody>
          <a:bodyPr wrap="square" rtlCol="0">
            <a:spAutoFit/>
          </a:bodyPr>
          <a:lstStyle/>
          <a:p>
            <a:r>
              <a:rPr lang="en-IN" dirty="0"/>
              <a:t>	A </a:t>
            </a:r>
            <a:r>
              <a:rPr lang="en-IN" dirty="0" err="1"/>
              <a:t>bloodbank</a:t>
            </a:r>
            <a:r>
              <a:rPr lang="en-IN" dirty="0"/>
              <a:t> database management system is a normal application to represent the database management activities . Used to store the information and display the information of all the respective entities.</a:t>
            </a:r>
          </a:p>
          <a:p>
            <a:r>
              <a:rPr lang="en-IN" dirty="0"/>
              <a:t>This is a management activity </a:t>
            </a:r>
          </a:p>
        </p:txBody>
      </p:sp>
    </p:spTree>
    <p:extLst>
      <p:ext uri="{BB962C8B-B14F-4D97-AF65-F5344CB8AC3E}">
        <p14:creationId xmlns:p14="http://schemas.microsoft.com/office/powerpoint/2010/main" xmlns="" val="377225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65C32-9E20-45D4-A957-C20049934EA0}"/>
              </a:ext>
            </a:extLst>
          </p:cNvPr>
          <p:cNvSpPr>
            <a:spLocks noGrp="1"/>
          </p:cNvSpPr>
          <p:nvPr>
            <p:ph type="title"/>
          </p:nvPr>
        </p:nvSpPr>
        <p:spPr/>
        <p:txBody>
          <a:bodyPr/>
          <a:lstStyle/>
          <a:p>
            <a:r>
              <a:rPr lang="en-IN" dirty="0"/>
              <a:t>Introduction</a:t>
            </a:r>
          </a:p>
        </p:txBody>
      </p:sp>
      <p:sp>
        <p:nvSpPr>
          <p:cNvPr id="4" name="Footer Placeholder 3">
            <a:extLst>
              <a:ext uri="{FF2B5EF4-FFF2-40B4-BE49-F238E27FC236}">
                <a16:creationId xmlns:a16="http://schemas.microsoft.com/office/drawing/2014/main" xmlns="" id="{C0453217-ED91-4ECA-B2D9-1666F841F53F}"/>
              </a:ext>
            </a:extLst>
          </p:cNvPr>
          <p:cNvSpPr>
            <a:spLocks noGrp="1"/>
          </p:cNvSpPr>
          <p:nvPr>
            <p:ph type="ftr" sz="quarter" idx="11"/>
          </p:nvPr>
        </p:nvSpPr>
        <p:spPr>
          <a:xfrm>
            <a:off x="469269" y="6410812"/>
            <a:ext cx="8644320" cy="365125"/>
          </a:xfrm>
        </p:spPr>
        <p:txBody>
          <a:bodyPr/>
          <a:lstStyle/>
          <a:p>
            <a:r>
              <a:rPr lang="en-IN" dirty="0" err="1"/>
              <a:t>BloodBank</a:t>
            </a:r>
            <a:r>
              <a:rPr lang="en-IN" dirty="0"/>
              <a:t> Management 2019</a:t>
            </a:r>
          </a:p>
        </p:txBody>
      </p:sp>
      <p:sp>
        <p:nvSpPr>
          <p:cNvPr id="5" name="TextBox 4">
            <a:extLst>
              <a:ext uri="{FF2B5EF4-FFF2-40B4-BE49-F238E27FC236}">
                <a16:creationId xmlns:a16="http://schemas.microsoft.com/office/drawing/2014/main" xmlns="" id="{55A7522B-2664-4ECB-82F6-236636E6CB34}"/>
              </a:ext>
            </a:extLst>
          </p:cNvPr>
          <p:cNvSpPr txBox="1"/>
          <p:nvPr/>
        </p:nvSpPr>
        <p:spPr>
          <a:xfrm>
            <a:off x="355107" y="2237324"/>
            <a:ext cx="11026891" cy="4308872"/>
          </a:xfrm>
          <a:prstGeom prst="rect">
            <a:avLst/>
          </a:prstGeom>
          <a:noFill/>
        </p:spPr>
        <p:txBody>
          <a:bodyPr wrap="square" rtlCol="0">
            <a:spAutoFit/>
          </a:bodyPr>
          <a:lstStyle/>
          <a:p>
            <a:r>
              <a:rPr lang="en-IN" sz="1600" dirty="0"/>
              <a:t>	A blood-bank database management system is an application of database management system representing the normal database actions .</a:t>
            </a:r>
          </a:p>
          <a:p>
            <a:r>
              <a:rPr lang="en-IN" sz="1600" dirty="0"/>
              <a:t>The various actions that take place in this system are:</a:t>
            </a:r>
          </a:p>
          <a:p>
            <a:pPr marL="285750" indent="-285750">
              <a:buFont typeface="Arial" panose="020B0604020202020204" pitchFamily="34" charset="0"/>
              <a:buChar char="•"/>
            </a:pPr>
            <a:r>
              <a:rPr lang="en-IN" sz="1600" dirty="0"/>
              <a:t>Creation of login or sign-up entries :</a:t>
            </a:r>
          </a:p>
          <a:p>
            <a:pPr marL="742950" lvl="1" indent="-285750">
              <a:buFont typeface="Wingdings" panose="05000000000000000000" pitchFamily="2" charset="2"/>
              <a:buChar char="q"/>
            </a:pPr>
            <a:r>
              <a:rPr lang="en-IN" sz="1600" dirty="0"/>
              <a:t>Hospital /Blood-Bank : Any recent or previous organizations are allowed to register or create their accounts for any future actions .</a:t>
            </a:r>
          </a:p>
          <a:p>
            <a:pPr marL="742950" lvl="1" indent="-285750">
              <a:buFont typeface="Wingdings" panose="05000000000000000000" pitchFamily="2" charset="2"/>
              <a:buChar char="q"/>
            </a:pPr>
            <a:r>
              <a:rPr lang="en-IN" sz="1600" dirty="0"/>
              <a:t>Donor : A donor is automatically created an account by the organization at which he donated.</a:t>
            </a:r>
          </a:p>
          <a:p>
            <a:pPr marL="742950" lvl="1" indent="-285750">
              <a:buFont typeface="Wingdings" panose="05000000000000000000" pitchFamily="2" charset="2"/>
              <a:buChar char="q"/>
            </a:pPr>
            <a:endParaRPr lang="en-IN" sz="1600" dirty="0"/>
          </a:p>
          <a:p>
            <a:pPr marL="285750" indent="-285750">
              <a:buFont typeface="Arial" panose="020B0604020202020204" pitchFamily="34" charset="0"/>
              <a:buChar char="•"/>
            </a:pPr>
            <a:r>
              <a:rPr lang="en-IN" sz="1600" dirty="0"/>
              <a:t>Creation of various table entries as follows</a:t>
            </a:r>
          </a:p>
          <a:p>
            <a:pPr marL="742950" lvl="1" indent="-285750">
              <a:buFont typeface="Wingdings" panose="05000000000000000000" pitchFamily="2" charset="2"/>
              <a:buChar char="q"/>
            </a:pPr>
            <a:r>
              <a:rPr lang="en-IN" sz="1600" dirty="0"/>
              <a:t>Donors : A hospital is allowed to enter the details of all their donors and the recipients based on their date of action.</a:t>
            </a:r>
          </a:p>
          <a:p>
            <a:pPr marL="742950" lvl="1" indent="-285750">
              <a:buFont typeface="Wingdings" panose="05000000000000000000" pitchFamily="2" charset="2"/>
              <a:buChar char="q"/>
            </a:pPr>
            <a:r>
              <a:rPr lang="en-IN" sz="1600" dirty="0"/>
              <a:t>Recipients: A Hospital is allowed to enter the details of all their recipients which are inserted into their tables.</a:t>
            </a:r>
          </a:p>
          <a:p>
            <a:pPr marL="742950" lvl="1" indent="-285750">
              <a:buFont typeface="Wingdings" panose="05000000000000000000" pitchFamily="2" charset="2"/>
              <a:buChar char="q"/>
            </a:pPr>
            <a:r>
              <a:rPr lang="en-IN" sz="1600" dirty="0"/>
              <a:t>Blood: A hospital or a private blood bank have an option of entering the data of all the blood groups received by the donors based on the actions taking place.</a:t>
            </a:r>
          </a:p>
          <a:p>
            <a:pPr marL="742950" lvl="1" indent="-285750">
              <a:buFont typeface="Wingdings" panose="05000000000000000000" pitchFamily="2" charset="2"/>
              <a:buChar char="q"/>
            </a:pPr>
            <a:r>
              <a:rPr lang="en-IN" sz="1600" dirty="0"/>
              <a:t>Manager: A manager is held responsible for all the actions taking place in the actions.</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281039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52830AC8-A11A-4FCD-86C1-DA009061BEE6}"/>
              </a:ext>
            </a:extLst>
          </p:cNvPr>
          <p:cNvSpPr>
            <a:spLocks noGrp="1"/>
          </p:cNvSpPr>
          <p:nvPr>
            <p:ph type="ftr" sz="quarter" idx="11"/>
          </p:nvPr>
        </p:nvSpPr>
        <p:spPr/>
        <p:txBody>
          <a:bodyPr/>
          <a:lstStyle/>
          <a:p>
            <a:r>
              <a:rPr lang="en-IN"/>
              <a:t>BloodBank Management 2019</a:t>
            </a:r>
          </a:p>
        </p:txBody>
      </p:sp>
      <p:sp>
        <p:nvSpPr>
          <p:cNvPr id="6" name="TextBox 5">
            <a:extLst>
              <a:ext uri="{FF2B5EF4-FFF2-40B4-BE49-F238E27FC236}">
                <a16:creationId xmlns:a16="http://schemas.microsoft.com/office/drawing/2014/main" xmlns="" id="{C10C9FB5-1408-4142-BFC7-72B95A3B159F}"/>
              </a:ext>
            </a:extLst>
          </p:cNvPr>
          <p:cNvSpPr txBox="1"/>
          <p:nvPr/>
        </p:nvSpPr>
        <p:spPr>
          <a:xfrm>
            <a:off x="372862" y="239697"/>
            <a:ext cx="11452194" cy="6463308"/>
          </a:xfrm>
          <a:prstGeom prst="rect">
            <a:avLst/>
          </a:prstGeom>
          <a:noFill/>
        </p:spPr>
        <p:txBody>
          <a:bodyPr wrap="square" rtlCol="0">
            <a:spAutoFit/>
          </a:bodyPr>
          <a:lstStyle/>
          <a:p>
            <a:r>
              <a:rPr lang="en-IN" dirty="0"/>
              <a:t>Actions that the following organizations can take:</a:t>
            </a:r>
          </a:p>
          <a:p>
            <a:pPr marL="285750" indent="-285750">
              <a:buFont typeface="Arial" panose="020B0604020202020204" pitchFamily="34" charset="0"/>
              <a:buChar char="•"/>
            </a:pPr>
            <a:r>
              <a:rPr lang="en-IN" b="1" dirty="0"/>
              <a:t>Hospital</a:t>
            </a:r>
            <a:r>
              <a:rPr lang="en-IN" dirty="0"/>
              <a:t> :</a:t>
            </a:r>
          </a:p>
          <a:p>
            <a:pPr marL="742950" lvl="1" indent="-285750">
              <a:buFont typeface="Arial" panose="020B0604020202020204" pitchFamily="34" charset="0"/>
              <a:buChar char="•"/>
            </a:pPr>
            <a:r>
              <a:rPr lang="en-IN" dirty="0"/>
              <a:t>View their donors and recipients ,</a:t>
            </a:r>
          </a:p>
          <a:p>
            <a:pPr marL="742950" lvl="1" indent="-285750">
              <a:buFont typeface="Arial" panose="020B0604020202020204" pitchFamily="34" charset="0"/>
              <a:buChar char="•"/>
            </a:pPr>
            <a:r>
              <a:rPr lang="en-IN" dirty="0"/>
              <a:t>View all the managers of any organization in their city .</a:t>
            </a:r>
          </a:p>
          <a:p>
            <a:pPr marL="742950" lvl="1" indent="-285750">
              <a:buFont typeface="Arial" panose="020B0604020202020204" pitchFamily="34" charset="0"/>
              <a:buChar char="•"/>
            </a:pPr>
            <a:r>
              <a:rPr lang="en-IN" dirty="0"/>
              <a:t>Update the details of any respective blood group.</a:t>
            </a:r>
          </a:p>
          <a:p>
            <a:pPr marL="742950" lvl="1" indent="-285750">
              <a:buFont typeface="Arial" panose="020B0604020202020204" pitchFamily="34" charset="0"/>
              <a:buChar char="•"/>
            </a:pPr>
            <a:r>
              <a:rPr lang="en-IN" dirty="0"/>
              <a:t>Update the details of manager .</a:t>
            </a:r>
          </a:p>
          <a:p>
            <a:pPr marL="742950" lvl="1" indent="-285750">
              <a:buFont typeface="Arial" panose="020B0604020202020204" pitchFamily="34" charset="0"/>
              <a:buChar char="•"/>
            </a:pPr>
            <a:r>
              <a:rPr lang="en-IN" dirty="0"/>
              <a:t>View the blood-banks or hospitals in their city in case of any requirement of a specific group of blood.</a:t>
            </a:r>
          </a:p>
          <a:p>
            <a:pPr marL="742950" lvl="1"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Blood-Bank</a:t>
            </a:r>
            <a:r>
              <a:rPr lang="en-IN" dirty="0"/>
              <a:t> :</a:t>
            </a:r>
          </a:p>
          <a:p>
            <a:pPr marL="742950" lvl="1" indent="-285750">
              <a:buFont typeface="Arial" panose="020B0604020202020204" pitchFamily="34" charset="0"/>
              <a:buChar char="•"/>
            </a:pPr>
            <a:r>
              <a:rPr lang="en-IN" dirty="0"/>
              <a:t>View their donors .</a:t>
            </a:r>
          </a:p>
          <a:p>
            <a:pPr marL="742950" lvl="1" indent="-285750">
              <a:buFont typeface="Arial" panose="020B0604020202020204" pitchFamily="34" charset="0"/>
              <a:buChar char="•"/>
            </a:pPr>
            <a:r>
              <a:rPr lang="en-IN" dirty="0"/>
              <a:t>View all the managers of any organization in their city .</a:t>
            </a:r>
          </a:p>
          <a:p>
            <a:pPr marL="742950" lvl="1" indent="-285750">
              <a:buFont typeface="Arial" panose="020B0604020202020204" pitchFamily="34" charset="0"/>
              <a:buChar char="•"/>
            </a:pPr>
            <a:r>
              <a:rPr lang="en-IN" dirty="0"/>
              <a:t>Update the details of any respective blood group.</a:t>
            </a:r>
          </a:p>
          <a:p>
            <a:pPr marL="742950" lvl="1" indent="-285750">
              <a:buFont typeface="Arial" panose="020B0604020202020204" pitchFamily="34" charset="0"/>
              <a:buChar char="•"/>
            </a:pPr>
            <a:r>
              <a:rPr lang="en-IN" dirty="0"/>
              <a:t>Update the details of manager .</a:t>
            </a:r>
          </a:p>
          <a:p>
            <a:pPr marL="742950" lvl="1" indent="-285750">
              <a:buFont typeface="Arial" panose="020B0604020202020204" pitchFamily="34" charset="0"/>
              <a:buChar char="•"/>
            </a:pPr>
            <a:r>
              <a:rPr lang="en-IN" dirty="0"/>
              <a:t>View details of any hospitals in city which is in shortage of a specific blood-group.</a:t>
            </a:r>
          </a:p>
          <a:p>
            <a:pPr marL="285750" indent="-285750">
              <a:buFont typeface="Arial" panose="020B0604020202020204" pitchFamily="34" charset="0"/>
              <a:buChar char="•"/>
            </a:pPr>
            <a:r>
              <a:rPr lang="en-IN" b="1" dirty="0"/>
              <a:t>Donor</a:t>
            </a:r>
            <a:r>
              <a:rPr lang="en-IN" dirty="0"/>
              <a:t> :</a:t>
            </a:r>
          </a:p>
          <a:p>
            <a:pPr marL="742950" lvl="1" indent="-285750">
              <a:buFont typeface="Arial" panose="020B0604020202020204" pitchFamily="34" charset="0"/>
              <a:buChar char="•"/>
            </a:pPr>
            <a:r>
              <a:rPr lang="en-IN" dirty="0"/>
              <a:t>View the personal details of all his previous activities .</a:t>
            </a:r>
          </a:p>
          <a:p>
            <a:pPr marL="742950" lvl="1" indent="-285750">
              <a:buFont typeface="Arial" panose="020B0604020202020204" pitchFamily="34" charset="0"/>
              <a:buChar char="•"/>
            </a:pPr>
            <a:r>
              <a:rPr lang="en-IN" dirty="0"/>
              <a:t>And also his previous health details .</a:t>
            </a:r>
          </a:p>
          <a:p>
            <a:pPr lvl="1"/>
            <a:endParaRPr lang="en-IN" dirty="0"/>
          </a:p>
          <a:p>
            <a:pPr marL="742950" lvl="1" indent="-285750">
              <a:buFont typeface="Arial" panose="020B0604020202020204" pitchFamily="34" charset="0"/>
              <a:buChar char="•"/>
            </a:pPr>
            <a:endParaRPr lang="en-IN" dirty="0"/>
          </a:p>
          <a:p>
            <a:pPr lvl="1"/>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284479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A03D0-9F98-40CC-AB2A-5F5B633E005D}"/>
              </a:ext>
            </a:extLst>
          </p:cNvPr>
          <p:cNvSpPr>
            <a:spLocks noGrp="1"/>
          </p:cNvSpPr>
          <p:nvPr>
            <p:ph type="title"/>
          </p:nvPr>
        </p:nvSpPr>
        <p:spPr>
          <a:xfrm>
            <a:off x="810000" y="438311"/>
            <a:ext cx="10571998" cy="970450"/>
          </a:xfrm>
        </p:spPr>
        <p:txBody>
          <a:bodyPr/>
          <a:lstStyle/>
          <a:p>
            <a:r>
              <a:rPr lang="en-IN" dirty="0"/>
              <a:t>Front End &amp; Back End Tools</a:t>
            </a:r>
          </a:p>
        </p:txBody>
      </p:sp>
      <p:sp>
        <p:nvSpPr>
          <p:cNvPr id="3" name="Content Placeholder 2">
            <a:extLst>
              <a:ext uri="{FF2B5EF4-FFF2-40B4-BE49-F238E27FC236}">
                <a16:creationId xmlns:a16="http://schemas.microsoft.com/office/drawing/2014/main" xmlns="" id="{DA7431D4-8A55-4DA3-8E6F-1884D2B785D3}"/>
              </a:ext>
            </a:extLst>
          </p:cNvPr>
          <p:cNvSpPr>
            <a:spLocks noGrp="1"/>
          </p:cNvSpPr>
          <p:nvPr>
            <p:ph idx="1"/>
          </p:nvPr>
        </p:nvSpPr>
        <p:spPr/>
        <p:txBody>
          <a:bodyPr/>
          <a:lstStyle/>
          <a:p>
            <a:r>
              <a:rPr lang="en-IN" dirty="0"/>
              <a:t>Front-End</a:t>
            </a:r>
          </a:p>
          <a:p>
            <a:pPr lvl="1">
              <a:buFont typeface="Arial" panose="020B0604020202020204" pitchFamily="34" charset="0"/>
              <a:buChar char="•"/>
            </a:pPr>
            <a:r>
              <a:rPr lang="en-IN" dirty="0"/>
              <a:t>Java , JavaFX with Scene Builder and CSS for the front-end part .</a:t>
            </a:r>
          </a:p>
          <a:p>
            <a:r>
              <a:rPr lang="en-IN" dirty="0"/>
              <a:t>Back-End</a:t>
            </a:r>
          </a:p>
          <a:p>
            <a:pPr lvl="1">
              <a:buFont typeface="Arial" panose="020B0604020202020204" pitchFamily="34" charset="0"/>
              <a:buChar char="•"/>
            </a:pPr>
            <a:r>
              <a:rPr lang="en-IN" dirty="0"/>
              <a:t>Java for the connection and all the DML,DDL statements with respect to the database .</a:t>
            </a:r>
          </a:p>
          <a:p>
            <a:pPr lvl="1">
              <a:buFont typeface="Arial" panose="020B0604020202020204" pitchFamily="34" charset="0"/>
              <a:buChar char="•"/>
            </a:pPr>
            <a:r>
              <a:rPr lang="en-IN" dirty="0"/>
              <a:t>SQL and phpMyAdmin for the database creation .</a:t>
            </a:r>
          </a:p>
          <a:p>
            <a:pPr lvl="1">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xmlns="" id="{E8AEF129-4C56-4FBB-ACE5-F6CC21EF580D}"/>
              </a:ext>
            </a:extLst>
          </p:cNvPr>
          <p:cNvSpPr>
            <a:spLocks noGrp="1"/>
          </p:cNvSpPr>
          <p:nvPr>
            <p:ph type="ftr" sz="quarter" idx="11"/>
          </p:nvPr>
        </p:nvSpPr>
        <p:spPr/>
        <p:txBody>
          <a:bodyPr/>
          <a:lstStyle/>
          <a:p>
            <a:r>
              <a:rPr lang="en-IN"/>
              <a:t>BloodBank Management 2019</a:t>
            </a:r>
          </a:p>
        </p:txBody>
      </p:sp>
    </p:spTree>
    <p:extLst>
      <p:ext uri="{BB962C8B-B14F-4D97-AF65-F5344CB8AC3E}">
        <p14:creationId xmlns:p14="http://schemas.microsoft.com/office/powerpoint/2010/main" xmlns="" val="2445068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0E20EB59-7C8A-422A-BE53-165168CEF950}"/>
              </a:ext>
            </a:extLst>
          </p:cNvPr>
          <p:cNvSpPr>
            <a:spLocks noGrp="1"/>
          </p:cNvSpPr>
          <p:nvPr>
            <p:ph type="ftr" sz="quarter" idx="11"/>
          </p:nvPr>
        </p:nvSpPr>
        <p:spPr/>
        <p:txBody>
          <a:bodyPr/>
          <a:lstStyle/>
          <a:p>
            <a:r>
              <a:rPr lang="en-IN"/>
              <a:t>BloodBank Management 2019</a:t>
            </a:r>
          </a:p>
        </p:txBody>
      </p:sp>
      <p:pic>
        <p:nvPicPr>
          <p:cNvPr id="6" name="Picture 5">
            <a:extLst>
              <a:ext uri="{FF2B5EF4-FFF2-40B4-BE49-F238E27FC236}">
                <a16:creationId xmlns:a16="http://schemas.microsoft.com/office/drawing/2014/main" xmlns="" id="{6E9983B5-F730-490B-B799-868C8989C87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5619" y="1035698"/>
            <a:ext cx="11793209" cy="5005664"/>
          </a:xfrm>
          <a:prstGeom prst="rect">
            <a:avLst/>
          </a:prstGeom>
        </p:spPr>
      </p:pic>
      <p:sp>
        <p:nvSpPr>
          <p:cNvPr id="8" name="Title 1">
            <a:extLst>
              <a:ext uri="{FF2B5EF4-FFF2-40B4-BE49-F238E27FC236}">
                <a16:creationId xmlns:a16="http://schemas.microsoft.com/office/drawing/2014/main" xmlns="" id="{5DE31BDC-530C-4464-98AA-0A60183E0ED6}"/>
              </a:ext>
            </a:extLst>
          </p:cNvPr>
          <p:cNvSpPr txBox="1">
            <a:spLocks/>
          </p:cNvSpPr>
          <p:nvPr/>
        </p:nvSpPr>
        <p:spPr>
          <a:xfrm>
            <a:off x="810000" y="149290"/>
            <a:ext cx="3687355" cy="802432"/>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ER Diagram</a:t>
            </a:r>
            <a:endParaRPr lang="en-IN" dirty="0"/>
          </a:p>
        </p:txBody>
      </p:sp>
    </p:spTree>
    <p:extLst>
      <p:ext uri="{BB962C8B-B14F-4D97-AF65-F5344CB8AC3E}">
        <p14:creationId xmlns:p14="http://schemas.microsoft.com/office/powerpoint/2010/main" xmlns="" val="88477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492C3AF8-AA3B-4A93-AA54-75C3BB59683C}"/>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20459" t="22957" r="13561" b="26374"/>
          <a:stretch/>
        </p:blipFill>
        <p:spPr>
          <a:xfrm>
            <a:off x="1352941" y="2016185"/>
            <a:ext cx="8811420" cy="3806117"/>
          </a:xfrm>
          <a:prstGeom prst="rect">
            <a:avLst/>
          </a:prstGeom>
        </p:spPr>
      </p:pic>
      <p:sp>
        <p:nvSpPr>
          <p:cNvPr id="17" name="Rectangle 16">
            <a:extLst>
              <a:ext uri="{FF2B5EF4-FFF2-40B4-BE49-F238E27FC236}">
                <a16:creationId xmlns:a16="http://schemas.microsoft.com/office/drawing/2014/main" xmlns="" id="{C6271035-646F-474D-AD59-37E6BD6FEEC9}"/>
              </a:ext>
            </a:extLst>
          </p:cNvPr>
          <p:cNvSpPr/>
          <p:nvPr/>
        </p:nvSpPr>
        <p:spPr>
          <a:xfrm>
            <a:off x="2359759" y="65514"/>
            <a:ext cx="650210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Relational Schema</a:t>
            </a:r>
          </a:p>
        </p:txBody>
      </p:sp>
    </p:spTree>
    <p:extLst>
      <p:ext uri="{BB962C8B-B14F-4D97-AF65-F5344CB8AC3E}">
        <p14:creationId xmlns:p14="http://schemas.microsoft.com/office/powerpoint/2010/main" xmlns="" val="542176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DB770C-3D32-40C9-9769-23D559BC715A}"/>
              </a:ext>
            </a:extLst>
          </p:cNvPr>
          <p:cNvSpPr>
            <a:spLocks noGrp="1"/>
          </p:cNvSpPr>
          <p:nvPr>
            <p:ph type="title"/>
          </p:nvPr>
        </p:nvSpPr>
        <p:spPr/>
        <p:txBody>
          <a:bodyPr/>
          <a:lstStyle/>
          <a:p>
            <a:r>
              <a:rPr lang="en-IN" dirty="0"/>
              <a:t>Schema</a:t>
            </a:r>
          </a:p>
        </p:txBody>
      </p:sp>
      <p:sp>
        <p:nvSpPr>
          <p:cNvPr id="3" name="Content Placeholder 2">
            <a:extLst>
              <a:ext uri="{FF2B5EF4-FFF2-40B4-BE49-F238E27FC236}">
                <a16:creationId xmlns:a16="http://schemas.microsoft.com/office/drawing/2014/main" xmlns="" id="{5D09C37A-043E-4AAC-B092-071021BCAEFA}"/>
              </a:ext>
            </a:extLst>
          </p:cNvPr>
          <p:cNvSpPr>
            <a:spLocks noGrp="1"/>
          </p:cNvSpPr>
          <p:nvPr>
            <p:ph idx="1"/>
          </p:nvPr>
        </p:nvSpPr>
        <p:spPr/>
        <p:txBody>
          <a:bodyPr>
            <a:normAutofit/>
          </a:bodyPr>
          <a:lstStyle/>
          <a:p>
            <a:r>
              <a:rPr lang="en-IN" dirty="0"/>
              <a:t>Hospital ( </a:t>
            </a:r>
            <a:r>
              <a:rPr lang="en-IN" sz="1600" u="sng" dirty="0" err="1"/>
              <a:t>hospital_id</a:t>
            </a:r>
            <a:r>
              <a:rPr lang="en-IN" sz="1600" u="sng" dirty="0"/>
              <a:t> </a:t>
            </a:r>
            <a:r>
              <a:rPr lang="en-IN" sz="1600" dirty="0"/>
              <a:t>, name , city , state , password , contact , </a:t>
            </a:r>
            <a:r>
              <a:rPr lang="en-IN" sz="1600" dirty="0" err="1"/>
              <a:t>managerssn</a:t>
            </a:r>
            <a:r>
              <a:rPr lang="en-IN" dirty="0"/>
              <a:t>)</a:t>
            </a:r>
          </a:p>
          <a:p>
            <a:r>
              <a:rPr lang="en-IN" dirty="0" err="1"/>
              <a:t>Bloodbank</a:t>
            </a:r>
            <a:r>
              <a:rPr lang="en-IN" dirty="0"/>
              <a:t> ( </a:t>
            </a:r>
            <a:r>
              <a:rPr lang="en-IN" sz="1600" u="sng" dirty="0" err="1"/>
              <a:t>bloodbank_id</a:t>
            </a:r>
            <a:r>
              <a:rPr lang="en-IN" sz="1600" u="sng" dirty="0"/>
              <a:t> </a:t>
            </a:r>
            <a:r>
              <a:rPr lang="en-IN" sz="1600" dirty="0"/>
              <a:t>, city , state , contact , password , </a:t>
            </a:r>
            <a:r>
              <a:rPr lang="en-IN" sz="1600" dirty="0" err="1"/>
              <a:t>managerssn</a:t>
            </a:r>
            <a:r>
              <a:rPr lang="en-IN" dirty="0"/>
              <a:t>)</a:t>
            </a:r>
          </a:p>
          <a:p>
            <a:r>
              <a:rPr lang="en-IN" dirty="0"/>
              <a:t>Donor ( </a:t>
            </a:r>
            <a:r>
              <a:rPr lang="en-IN" sz="1600" u="sng" dirty="0" err="1"/>
              <a:t>donor_id</a:t>
            </a:r>
            <a:r>
              <a:rPr lang="en-IN" sz="1600" u="sng" dirty="0"/>
              <a:t> </a:t>
            </a:r>
            <a:r>
              <a:rPr lang="en-IN" sz="1600" dirty="0"/>
              <a:t>, name, city, password, age, sex, </a:t>
            </a:r>
            <a:r>
              <a:rPr lang="en-IN" sz="1600" dirty="0" err="1"/>
              <a:t>blood_group</a:t>
            </a:r>
            <a:r>
              <a:rPr lang="en-IN" sz="1600" dirty="0"/>
              <a:t>, contact, </a:t>
            </a:r>
            <a:r>
              <a:rPr lang="en-IN" sz="1600" dirty="0" err="1"/>
              <a:t>hospital_id</a:t>
            </a:r>
            <a:r>
              <a:rPr lang="en-IN" sz="1600" dirty="0"/>
              <a:t>, </a:t>
            </a:r>
            <a:r>
              <a:rPr lang="en-IN" sz="1600" dirty="0" err="1"/>
              <a:t>bloodbank_id</a:t>
            </a:r>
            <a:r>
              <a:rPr lang="en-IN" dirty="0"/>
              <a:t>)</a:t>
            </a:r>
          </a:p>
          <a:p>
            <a:r>
              <a:rPr lang="en-IN" dirty="0"/>
              <a:t>Recipient ( </a:t>
            </a:r>
            <a:r>
              <a:rPr lang="en-IN" sz="1600" u="sng" dirty="0" err="1"/>
              <a:t>recipient_id</a:t>
            </a:r>
            <a:r>
              <a:rPr lang="en-IN" sz="1600" u="sng" dirty="0"/>
              <a:t> </a:t>
            </a:r>
            <a:r>
              <a:rPr lang="en-IN" sz="1600" dirty="0"/>
              <a:t>, name , city , age , sex , </a:t>
            </a:r>
            <a:r>
              <a:rPr lang="en-IN" sz="1600" dirty="0" err="1"/>
              <a:t>blood_group</a:t>
            </a:r>
            <a:r>
              <a:rPr lang="en-IN" sz="1600" dirty="0"/>
              <a:t> , contact , </a:t>
            </a:r>
            <a:r>
              <a:rPr lang="en-IN" sz="1600" dirty="0" err="1"/>
              <a:t>hospital_id</a:t>
            </a:r>
            <a:r>
              <a:rPr lang="en-IN" sz="1600" dirty="0"/>
              <a:t> , date</a:t>
            </a:r>
            <a:r>
              <a:rPr lang="en-IN" dirty="0"/>
              <a:t>)</a:t>
            </a:r>
          </a:p>
          <a:p>
            <a:r>
              <a:rPr lang="en-IN" dirty="0"/>
              <a:t>Information ( </a:t>
            </a:r>
            <a:r>
              <a:rPr lang="en-IN" sz="1600" u="sng" dirty="0" err="1"/>
              <a:t>donor_id</a:t>
            </a:r>
            <a:r>
              <a:rPr lang="en-IN" sz="1600" u="sng" dirty="0"/>
              <a:t> </a:t>
            </a:r>
            <a:r>
              <a:rPr lang="en-IN" sz="1600" dirty="0"/>
              <a:t>, height  , weight</a:t>
            </a:r>
            <a:r>
              <a:rPr lang="en-IN" dirty="0"/>
              <a:t>)</a:t>
            </a:r>
          </a:p>
          <a:p>
            <a:r>
              <a:rPr lang="en-IN" dirty="0" err="1"/>
              <a:t>Donorrecords</a:t>
            </a:r>
            <a:r>
              <a:rPr lang="en-IN" dirty="0"/>
              <a:t> ( </a:t>
            </a:r>
            <a:r>
              <a:rPr lang="en-IN" sz="1600" dirty="0" err="1"/>
              <a:t>donor_id</a:t>
            </a:r>
            <a:r>
              <a:rPr lang="en-IN" sz="1600" dirty="0"/>
              <a:t> , </a:t>
            </a:r>
            <a:r>
              <a:rPr lang="en-IN" sz="1600" dirty="0" err="1"/>
              <a:t>hospital_id</a:t>
            </a:r>
            <a:r>
              <a:rPr lang="en-IN" sz="1600" dirty="0"/>
              <a:t> , </a:t>
            </a:r>
            <a:r>
              <a:rPr lang="en-IN" sz="1600" dirty="0" err="1"/>
              <a:t>bloodbank_id</a:t>
            </a:r>
            <a:r>
              <a:rPr lang="en-IN" sz="1600" dirty="0"/>
              <a:t> </a:t>
            </a:r>
            <a:r>
              <a:rPr lang="en-IN" dirty="0"/>
              <a:t>)</a:t>
            </a:r>
          </a:p>
          <a:p>
            <a:r>
              <a:rPr lang="en-IN" dirty="0"/>
              <a:t>Manager ( </a:t>
            </a:r>
            <a:r>
              <a:rPr lang="en-IN" sz="1600" u="sng" dirty="0" err="1"/>
              <a:t>manager_ssn</a:t>
            </a:r>
            <a:r>
              <a:rPr lang="en-IN" sz="1600" u="sng" dirty="0"/>
              <a:t> </a:t>
            </a:r>
            <a:r>
              <a:rPr lang="en-IN" sz="1600" dirty="0"/>
              <a:t>, name , city , contact , </a:t>
            </a:r>
            <a:r>
              <a:rPr lang="en-IN" sz="1600" dirty="0" err="1"/>
              <a:t>hospital_id</a:t>
            </a:r>
            <a:r>
              <a:rPr lang="en-IN" sz="1600" dirty="0"/>
              <a:t> , </a:t>
            </a:r>
            <a:r>
              <a:rPr lang="en-IN" sz="1600" dirty="0" err="1"/>
              <a:t>bloodbank_id</a:t>
            </a:r>
            <a:r>
              <a:rPr lang="en-IN" sz="1600" dirty="0"/>
              <a:t> </a:t>
            </a:r>
            <a:r>
              <a:rPr lang="en-IN" dirty="0"/>
              <a:t>)</a:t>
            </a:r>
          </a:p>
          <a:p>
            <a:r>
              <a:rPr lang="en-IN" dirty="0" err="1"/>
              <a:t>HospitalBlood</a:t>
            </a:r>
            <a:r>
              <a:rPr lang="en-IN" dirty="0"/>
              <a:t> ( </a:t>
            </a:r>
            <a:r>
              <a:rPr lang="en-IN" sz="1600" dirty="0" err="1"/>
              <a:t>hospital_id</a:t>
            </a:r>
            <a:r>
              <a:rPr lang="en-IN" sz="1600" dirty="0"/>
              <a:t> , </a:t>
            </a:r>
            <a:r>
              <a:rPr lang="en-IN" sz="1600" dirty="0" err="1"/>
              <a:t>blood_type</a:t>
            </a:r>
            <a:r>
              <a:rPr lang="en-IN" sz="1600" dirty="0"/>
              <a:t> , quantity </a:t>
            </a:r>
            <a:r>
              <a:rPr lang="en-IN" dirty="0"/>
              <a:t>)</a:t>
            </a:r>
          </a:p>
          <a:p>
            <a:r>
              <a:rPr lang="en-IN" dirty="0" err="1"/>
              <a:t>BankBlood</a:t>
            </a:r>
            <a:r>
              <a:rPr lang="en-IN" dirty="0"/>
              <a:t> ( </a:t>
            </a:r>
            <a:r>
              <a:rPr lang="en-IN" sz="1600" u="sng" dirty="0" err="1"/>
              <a:t>bloodbank_id</a:t>
            </a:r>
            <a:r>
              <a:rPr lang="en-IN" sz="1600" u="sng" dirty="0"/>
              <a:t> </a:t>
            </a:r>
            <a:r>
              <a:rPr lang="en-IN" sz="1600" dirty="0"/>
              <a:t>, </a:t>
            </a:r>
            <a:r>
              <a:rPr lang="en-IN" sz="1600" dirty="0" err="1"/>
              <a:t>blood_type</a:t>
            </a:r>
            <a:r>
              <a:rPr lang="en-IN" sz="1600" dirty="0"/>
              <a:t> , quantity , cost </a:t>
            </a:r>
            <a:r>
              <a:rPr lang="en-IN" dirty="0"/>
              <a:t>)</a:t>
            </a:r>
          </a:p>
        </p:txBody>
      </p:sp>
      <p:sp>
        <p:nvSpPr>
          <p:cNvPr id="4" name="Footer Placeholder 3">
            <a:extLst>
              <a:ext uri="{FF2B5EF4-FFF2-40B4-BE49-F238E27FC236}">
                <a16:creationId xmlns:a16="http://schemas.microsoft.com/office/drawing/2014/main" xmlns="" id="{02E9EE24-6EF7-4EE8-978C-B49F724E8A72}"/>
              </a:ext>
            </a:extLst>
          </p:cNvPr>
          <p:cNvSpPr>
            <a:spLocks noGrp="1"/>
          </p:cNvSpPr>
          <p:nvPr>
            <p:ph type="ftr" sz="quarter" idx="11"/>
          </p:nvPr>
        </p:nvSpPr>
        <p:spPr/>
        <p:txBody>
          <a:bodyPr/>
          <a:lstStyle/>
          <a:p>
            <a:r>
              <a:rPr lang="en-IN"/>
              <a:t>BloodBank Management 2019</a:t>
            </a:r>
          </a:p>
        </p:txBody>
      </p:sp>
    </p:spTree>
    <p:extLst>
      <p:ext uri="{BB962C8B-B14F-4D97-AF65-F5344CB8AC3E}">
        <p14:creationId xmlns:p14="http://schemas.microsoft.com/office/powerpoint/2010/main" xmlns="" val="13081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1407</TotalTime>
  <Words>1243</Words>
  <Application>Microsoft Office PowerPoint</Application>
  <PresentationFormat>Custom</PresentationFormat>
  <Paragraphs>187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Quotable</vt:lpstr>
      <vt:lpstr>Slide 1</vt:lpstr>
      <vt:lpstr>Contents</vt:lpstr>
      <vt:lpstr>Abstract</vt:lpstr>
      <vt:lpstr>Introduction</vt:lpstr>
      <vt:lpstr>Slide 5</vt:lpstr>
      <vt:lpstr>Front End &amp; Back End Tools</vt:lpstr>
      <vt:lpstr>Slide 7</vt:lpstr>
      <vt:lpstr>Slide 8</vt:lpstr>
      <vt:lpstr>Schema</vt:lpstr>
      <vt:lpstr>Table Description </vt:lpstr>
      <vt:lpstr>Slide 11</vt:lpstr>
      <vt:lpstr>Slide 12</vt:lpstr>
      <vt:lpstr>Triggers</vt:lpstr>
      <vt:lpstr>Slide 14</vt:lpstr>
      <vt:lpstr>SQL Procedures</vt:lpstr>
      <vt:lpstr>Results</vt:lpstr>
      <vt:lpstr>Snapshots</vt:lpstr>
      <vt:lpstr>Slide 18</vt:lpstr>
      <vt:lpstr>Slide 19</vt:lpstr>
      <vt:lpstr>Slide 20</vt:lpstr>
      <vt:lpstr>Applications</vt:lpstr>
      <vt:lpstr>Future Enhancements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Naidu</dc:creator>
  <cp:lastModifiedBy>TILAKRAJ SINGH RAO</cp:lastModifiedBy>
  <cp:revision>55</cp:revision>
  <dcterms:created xsi:type="dcterms:W3CDTF">2019-11-04T16:27:35Z</dcterms:created>
  <dcterms:modified xsi:type="dcterms:W3CDTF">2019-11-12T03:45:56Z</dcterms:modified>
</cp:coreProperties>
</file>