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95" r:id="rId6"/>
    <p:sldId id="287" r:id="rId7"/>
    <p:sldId id="292" r:id="rId8"/>
    <p:sldId id="288" r:id="rId9"/>
    <p:sldId id="290" r:id="rId10"/>
    <p:sldId id="291" r:id="rId11"/>
    <p:sldId id="289" r:id="rId12"/>
    <p:sldId id="293" r:id="rId13"/>
    <p:sldId id="294" r:id="rId14"/>
    <p:sldId id="270" r:id="rId15"/>
    <p:sldId id="271" r:id="rId16"/>
    <p:sldId id="264" r:id="rId17"/>
    <p:sldId id="272" r:id="rId18"/>
    <p:sldId id="273" r:id="rId19"/>
    <p:sldId id="274" r:id="rId20"/>
    <p:sldId id="275" r:id="rId21"/>
    <p:sldId id="276" r:id="rId22"/>
    <p:sldId id="297" r:id="rId23"/>
    <p:sldId id="298" r:id="rId24"/>
    <p:sldId id="277" r:id="rId25"/>
    <p:sldId id="278" r:id="rId26"/>
    <p:sldId id="279" r:id="rId27"/>
    <p:sldId id="285" r:id="rId28"/>
    <p:sldId id="296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69C0-0571-449F-9A40-FE9C58B330C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3287C-B0BF-456F-B47C-EE13F90F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287C-B0BF-456F-B47C-EE13F90F2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687161-6047-4EAD-9964-6BEB284985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F6917E-59BE-4D8E-B01A-ED84643F3E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artbeat.fritz.ai/understanding-the-mathematics-behind-naive-bayes-ab6ee85f50d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026" y="2218545"/>
            <a:ext cx="10320389" cy="96987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Machine Learning with Python 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351" y="3235387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EMAIL SPAM DETECTION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[INTERNSHIP PROJECT]</a:t>
            </a:r>
          </a:p>
        </p:txBody>
      </p:sp>
      <p:pic>
        <p:nvPicPr>
          <p:cNvPr id="4" name="Picture 2" descr="Image result for rnsit">
            <a:extLst>
              <a:ext uri="{FF2B5EF4-FFF2-40B4-BE49-F238E27FC236}">
                <a16:creationId xmlns:a16="http://schemas.microsoft.com/office/drawing/2014/main" id="{1367E55A-8E52-4E62-9B78-3CBC7021A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52" y="1864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34667" y="4515549"/>
            <a:ext cx="51527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TILAKRAJ SINGH RAO: 1RN17IS109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ISE DEPARTMENT </a:t>
            </a: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VII SEMESTER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7173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1321-CDDD-4EA0-ABAE-C1C30269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4.STEMMING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7F15-019E-45F7-852F-1CB8DBBC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 "/>
              </a:rPr>
              <a:t>Stemming is one way to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Gill Sans MT "/>
              </a:rPr>
              <a:t>normalize the word form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 "/>
              </a:rPr>
              <a:t>. Stemming is a basic rule-based process for removing 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l Sans MT "/>
              </a:rPr>
              <a:t>suffixes from words ("ing", "ly", "es", "s", etc.). For example the words "argue", "argued", "argues", "arguing", have stem "argue".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05001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B68F-511B-4A1E-8477-5AC52A8E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5.VECTORIZATION : MAPPING WORDS TO NUMERIC VALUES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4D65-FD25-4480-B7E8-0BB92593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Scikit-learn Count Vectorizer provides a simple way to both tokenize a collection of text documents and build a vocabulary of known words.</a:t>
            </a:r>
          </a:p>
          <a:p>
            <a:pPr algn="l"/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Any document we see can be encoded as a fixed-length vector with the length of the vocabulary of known words. The value in each position in the vector could be filled with a count or frequency of each word in the document.</a:t>
            </a:r>
          </a:p>
          <a:p>
            <a:pPr algn="l"/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Sentences to Vectors with Count Vectorizer.</a:t>
            </a:r>
          </a:p>
          <a:p>
            <a:pPr algn="l"/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For us, this gives each email a vector of integers. The vector will be the length of the number of distinct words in the corpus. Given a verbose corpus, these vectors can become quite long and cumbersome during calculations.</a:t>
            </a:r>
          </a:p>
          <a:p>
            <a:pPr algn="l"/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This leads us to our next idea, how can we </a:t>
            </a:r>
            <a:r>
              <a:rPr lang="en-US" sz="3100" b="1" i="0" u="sng" dirty="0">
                <a:solidFill>
                  <a:srgbClr val="292929"/>
                </a:solidFill>
                <a:effectLst/>
                <a:latin typeface="+mj-lt"/>
              </a:rPr>
              <a:t>shrink</a:t>
            </a:r>
            <a:r>
              <a:rPr lang="en-US" sz="3100" b="0" i="0" dirty="0">
                <a:solidFill>
                  <a:srgbClr val="292929"/>
                </a:solidFill>
                <a:effectLst/>
                <a:latin typeface="+mj-lt"/>
              </a:rPr>
              <a:t> the corpus without losing much meaning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7680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CD5B-B48B-4A86-A03B-443703AA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6.BUILD OUR VOCABULARY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A29-CDF3-411F-8378-3164A17E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 List of Distinct Words across all Documents or training data and when we combine all those words into list , that list is called Vocabulary . </a:t>
            </a:r>
          </a:p>
          <a:p>
            <a:r>
              <a:rPr lang="en-US" sz="2400" dirty="0"/>
              <a:t>Now we </a:t>
            </a:r>
            <a:r>
              <a:rPr lang="en-US" sz="2400" b="1" u="sng" dirty="0"/>
              <a:t>assign Numbers </a:t>
            </a:r>
            <a:r>
              <a:rPr lang="en-US" sz="2400" dirty="0"/>
              <a:t>to each words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766592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868F-A62C-41D6-99D8-F2A8CC96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that our dataset is ready with its attributes, we pass it through any algorithm of our choice. Here, after splitting the dataset into training and test sets, I’ve used a simple </a:t>
            </a:r>
            <a:r>
              <a:rPr lang="en-US" b="0" i="0" u="sng" dirty="0">
                <a:effectLst/>
                <a:latin typeface="charter"/>
                <a:hlinkClick r:id="rId2"/>
              </a:rPr>
              <a:t>Naive Bayes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classifier for demonstration. You can use any algorithm of your choice depending on the dataset.</a:t>
            </a:r>
          </a:p>
          <a:p>
            <a:r>
              <a:rPr lang="en-IN" dirty="0"/>
              <a:t>from sklearn.model_selection import train_test_split</a:t>
            </a:r>
          </a:p>
          <a:p>
            <a:r>
              <a:rPr lang="en-IN" dirty="0"/>
              <a:t>X_train, X_test, y_train, y_test = train_test_split(X, y)</a:t>
            </a:r>
          </a:p>
          <a:p>
            <a:r>
              <a:rPr lang="en-IN" dirty="0"/>
              <a:t>from sklearn.naive_bayes import Multinomial</a:t>
            </a:r>
          </a:p>
          <a:p>
            <a:r>
              <a:rPr lang="en-IN" dirty="0"/>
              <a:t>classifier = Multinomial()</a:t>
            </a:r>
          </a:p>
          <a:p>
            <a:r>
              <a:rPr lang="en-IN" dirty="0"/>
              <a:t>classifier.fit(X_train, y_train)</a:t>
            </a:r>
          </a:p>
          <a:p>
            <a:r>
              <a:rPr lang="en-IN" dirty="0"/>
              <a:t>y_pred = classifier.predict(X_test)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71E325-BAAA-46EF-B7B7-EECF7D5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523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48" y="400188"/>
            <a:ext cx="10364451" cy="685627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latin typeface="Copperplate Gothic Bold" panose="020E0705020206020404" pitchFamily="34" charset="0"/>
              </a:rPr>
              <a:t>Language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240" y="1409353"/>
            <a:ext cx="10363825" cy="5059180"/>
          </a:xfrm>
        </p:spPr>
        <p:txBody>
          <a:bodyPr/>
          <a:lstStyle/>
          <a:p>
            <a:r>
              <a:rPr lang="en-US" sz="2800" b="1" u="sng" cap="none" dirty="0">
                <a:latin typeface="Century Schoolbook" panose="02040604050505020304" pitchFamily="18" charset="0"/>
                <a:ea typeface="Verdana" panose="020B0604030504040204" pitchFamily="34" charset="0"/>
              </a:rPr>
              <a:t>Python programming language</a:t>
            </a:r>
          </a:p>
          <a:p>
            <a:pPr marL="0" indent="0" algn="just">
              <a:buNone/>
            </a:pPr>
            <a:r>
              <a:rPr lang="en-US" sz="2400" cap="none" dirty="0">
                <a:latin typeface="Verdana" panose="020B0604030504040204" pitchFamily="34" charset="0"/>
                <a:ea typeface="Verdana" panose="020B0604030504040204" pitchFamily="34" charset="0"/>
              </a:rPr>
              <a:t>Machine learning is the kind of programming which gives computer the capability to automatically learn from data without being explicitly programmed. In simple words, ML is a type of artificial intelligence that extract patterns out of raw data by using an algorithm or method.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cap="none" dirty="0">
                <a:latin typeface="Verdana" panose="020B0604030504040204" pitchFamily="34" charset="0"/>
                <a:ea typeface="Verdana" panose="020B0604030504040204" pitchFamily="34" charset="0"/>
              </a:rPr>
              <a:t>Python is a perfect choice for the field of machine learning and data science.</a:t>
            </a:r>
            <a:r>
              <a:rPr lang="en-US" sz="2400" i="1" cap="none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400" cap="none" dirty="0">
                <a:latin typeface="Verdana" panose="020B0604030504040204" pitchFamily="34" charset="0"/>
                <a:ea typeface="Verdana" panose="020B0604030504040204" pitchFamily="34" charset="0"/>
              </a:rPr>
              <a:t>It is a minimalistic and intuitive language with a full-featured library line (also called frameworks) which significantly reduces the time required to get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4223730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33" y="738438"/>
            <a:ext cx="9711893" cy="864156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Copperplate Gothic Bold" panose="020E0705020206020404" pitchFamily="34" charset="0"/>
              </a:rPr>
              <a:t>Algorithm/technique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267" y="1936958"/>
            <a:ext cx="10363826" cy="36739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u="sng" dirty="0"/>
              <a:t>NAÏVE BAYS CLASSIFIER</a:t>
            </a:r>
          </a:p>
          <a:p>
            <a:pPr marL="342900" indent="-342900" algn="just"/>
            <a:r>
              <a:rPr lang="en-US" sz="2400" dirty="0"/>
              <a:t>Simple probabilistic classifier that calculates a set of probabilities by counting the frequency and combination of values in a given dataset.</a:t>
            </a:r>
          </a:p>
          <a:p>
            <a:pPr marL="342900" indent="-342900" algn="just"/>
            <a:r>
              <a:rPr lang="en-US" sz="2400" dirty="0"/>
              <a:t> Represent as a vector of feature values. </a:t>
            </a:r>
          </a:p>
          <a:p>
            <a:pPr marL="342900" indent="-342900" algn="just"/>
            <a:r>
              <a:rPr lang="en-US" sz="2400" dirty="0"/>
              <a:t>It is very useful to classify the e-mails properly.</a:t>
            </a:r>
          </a:p>
          <a:p>
            <a:pPr marL="342900" indent="-342900" algn="just"/>
            <a:r>
              <a:rPr lang="en-US" sz="2400" dirty="0"/>
              <a:t> The precision and recall of this method is known to be very effective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8641444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957" y="-29980"/>
            <a:ext cx="9495930" cy="1259174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Copperplate Gothic Bold" panose="020E0705020206020404" pitchFamily="34" charset="0"/>
              </a:rPr>
              <a:t>DATASET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4E8E7-D379-41B5-A641-EE223AF4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4" y="1097280"/>
            <a:ext cx="9664505" cy="5514535"/>
          </a:xfrm>
        </p:spPr>
      </p:pic>
    </p:spTree>
    <p:extLst>
      <p:ext uri="{BB962C8B-B14F-4D97-AF65-F5344CB8AC3E}">
        <p14:creationId xmlns:p14="http://schemas.microsoft.com/office/powerpoint/2010/main" val="281904950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34" y="551894"/>
            <a:ext cx="9795933" cy="850519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Copperplate Gothic Bold" panose="020E0705020206020404" pitchFamily="34" charset="0"/>
              </a:rPr>
              <a:t>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49" y="1681813"/>
            <a:ext cx="10363826" cy="3424107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sz="2400" dirty="0"/>
              <a:t> Any external email can be detected and classified as spam email. So the users will be aware of such email.</a:t>
            </a:r>
          </a:p>
          <a:p>
            <a:pPr algn="just"/>
            <a:r>
              <a:rPr lang="en-US" sz="2400" dirty="0"/>
              <a:t> Mails are classified into spam and non spam. </a:t>
            </a:r>
          </a:p>
          <a:p>
            <a:pPr algn="just"/>
            <a:r>
              <a:rPr lang="en-US" sz="2400" dirty="0"/>
              <a:t>From the classified data we have calculated the accuracy as 97.8 %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3193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1343-3FCA-4059-90E0-D6548B81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33" y="2070165"/>
            <a:ext cx="9914467" cy="147218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opperplate Gothic Bold" panose="020E0705020206020404" pitchFamily="34" charset="0"/>
              </a:rPr>
              <a:t>STEP BY STEP GUIDE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32487524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1F7-21DC-490C-A878-B59C62E0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48" y="753985"/>
            <a:ext cx="10364452" cy="743752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Copperplate Gothic Bold" panose="020E0705020206020404" pitchFamily="34" charset="0"/>
              </a:rPr>
              <a:t>IMPORT LIBRARIES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155820-FE44-41A2-9FA8-9960A318E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730326"/>
            <a:ext cx="9312812" cy="4220308"/>
          </a:xfrm>
        </p:spPr>
      </p:pic>
    </p:spTree>
    <p:extLst>
      <p:ext uri="{BB962C8B-B14F-4D97-AF65-F5344CB8AC3E}">
        <p14:creationId xmlns:p14="http://schemas.microsoft.com/office/powerpoint/2010/main" val="26898123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0342"/>
          </a:xfrm>
        </p:spPr>
        <p:txBody>
          <a:bodyPr>
            <a:normAutofit/>
          </a:bodyPr>
          <a:lstStyle/>
          <a:p>
            <a:r>
              <a:rPr lang="en-IN" sz="4800" dirty="0"/>
              <a:t>   </a:t>
            </a:r>
            <a:r>
              <a:rPr lang="en-IN" sz="4800" u="sng" dirty="0">
                <a:latin typeface="Copperplate Gothic Bold" panose="020E0705020206020404" pitchFamily="34" charset="0"/>
              </a:rPr>
              <a:t>INTRODUCTION</a:t>
            </a:r>
            <a:endParaRPr lang="en-US" sz="4800" u="sng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729" y="1738860"/>
            <a:ext cx="1032038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Spam e-mails can be not only annoying but also dangerous to consumers. </a:t>
            </a:r>
          </a:p>
          <a:p>
            <a:r>
              <a:rPr lang="en-US" sz="2400" dirty="0"/>
              <a:t>Spam e-mails can be defined as : </a:t>
            </a:r>
          </a:p>
          <a:p>
            <a:pPr marL="539496" indent="-457200">
              <a:buAutoNum type="arabicPeriod"/>
            </a:pPr>
            <a:r>
              <a:rPr lang="en-US" sz="2400" dirty="0"/>
              <a:t>Anonymity </a:t>
            </a:r>
          </a:p>
          <a:p>
            <a:pPr marL="539496" indent="-457200">
              <a:buAutoNum type="arabicPeriod"/>
            </a:pPr>
            <a:r>
              <a:rPr lang="en-US" sz="2400" dirty="0"/>
              <a:t>Mass Mailings</a:t>
            </a:r>
          </a:p>
          <a:p>
            <a:pPr marL="539496" indent="-457200">
              <a:buAutoNum type="arabicPeriod"/>
            </a:pPr>
            <a:r>
              <a:rPr lang="en-US" sz="2400" dirty="0"/>
              <a:t>Unsolicited: </a:t>
            </a:r>
          </a:p>
          <a:p>
            <a:r>
              <a:rPr lang="en-US" sz="2400" dirty="0"/>
              <a:t>Spam e-mail are message randomly sent to multiple addressees by all sorts of groups, but mostly lazy advertisers and criminals who wish to lead you to phishing sites.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68187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B11-74EA-4B5F-A1AA-9CE325E9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44576"/>
            <a:ext cx="9449426" cy="569627"/>
          </a:xfrm>
        </p:spPr>
        <p:txBody>
          <a:bodyPr>
            <a:noAutofit/>
          </a:bodyPr>
          <a:lstStyle/>
          <a:p>
            <a:r>
              <a:rPr lang="en-IN" sz="4000" u="sng" dirty="0">
                <a:latin typeface="Copperplate Gothic Bold" panose="020E0705020206020404" pitchFamily="34" charset="0"/>
              </a:rPr>
              <a:t>STEP-1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8299-B3AA-499A-AF58-B5932C4C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75" y="1608979"/>
            <a:ext cx="10364451" cy="4633314"/>
          </a:xfrm>
        </p:spPr>
        <p:txBody>
          <a:bodyPr>
            <a:noAutofit/>
          </a:bodyPr>
          <a:lstStyle/>
          <a:p>
            <a:pPr algn="just"/>
            <a:r>
              <a:rPr lang="en-IN" sz="2400" cap="none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At first we import the dataset using read_csv function of pandas library.</a:t>
            </a:r>
          </a:p>
          <a:p>
            <a:pPr algn="just"/>
            <a:r>
              <a:rPr lang="en-IN" sz="2400" cap="none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read_csv function takes in the location of the dataset as the parameter.</a:t>
            </a:r>
          </a:p>
          <a:p>
            <a:pPr algn="just"/>
            <a:r>
              <a:rPr lang="en-IN" sz="2400" cap="none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dataset is loaded onto the program after the correct location has been provided</a:t>
            </a:r>
          </a:p>
          <a:p>
            <a:pPr algn="just"/>
            <a:r>
              <a:rPr lang="en-IN" sz="2400" cap="none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After the loading of the dataset we remove unwanted columns using drop function available in library “pandas”.</a:t>
            </a:r>
          </a:p>
        </p:txBody>
      </p:sp>
    </p:spTree>
    <p:extLst>
      <p:ext uri="{BB962C8B-B14F-4D97-AF65-F5344CB8AC3E}">
        <p14:creationId xmlns:p14="http://schemas.microsoft.com/office/powerpoint/2010/main" val="403135803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399317-5EF1-4943-9E34-A87B0F326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4" y="533400"/>
            <a:ext cx="9999971" cy="5168900"/>
          </a:xfrm>
        </p:spPr>
      </p:pic>
    </p:spTree>
    <p:extLst>
      <p:ext uri="{BB962C8B-B14F-4D97-AF65-F5344CB8AC3E}">
        <p14:creationId xmlns:p14="http://schemas.microsoft.com/office/powerpoint/2010/main" val="116454676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B1C-D4AE-4D3C-BFDD-C558810D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2.TOKENIZATION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DA79B-1C40-48B0-8824-F9D4CF89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185930"/>
            <a:ext cx="9321800" cy="2259070"/>
          </a:xfrm>
        </p:spPr>
      </p:pic>
    </p:spTree>
    <p:extLst>
      <p:ext uri="{BB962C8B-B14F-4D97-AF65-F5344CB8AC3E}">
        <p14:creationId xmlns:p14="http://schemas.microsoft.com/office/powerpoint/2010/main" val="297886922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9C63-8288-4B3A-8067-D55884D6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STEP3.STEMMING AND STOPWORDS </a:t>
            </a:r>
            <a:br>
              <a:rPr lang="en-US" dirty="0"/>
            </a:br>
            <a:r>
              <a:rPr lang="en-US" dirty="0"/>
              <a:t>REMOVAL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F16B6-4916-4B61-BD38-BD1098148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44" y="1447800"/>
            <a:ext cx="9775449" cy="4800600"/>
          </a:xfrm>
        </p:spPr>
      </p:pic>
    </p:spTree>
    <p:extLst>
      <p:ext uri="{BB962C8B-B14F-4D97-AF65-F5344CB8AC3E}">
        <p14:creationId xmlns:p14="http://schemas.microsoft.com/office/powerpoint/2010/main" val="177779946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D341-4F0A-49CB-9F7D-54C38190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08" y="584651"/>
            <a:ext cx="10364451" cy="580696"/>
          </a:xfrm>
        </p:spPr>
        <p:txBody>
          <a:bodyPr>
            <a:noAutofit/>
          </a:bodyPr>
          <a:lstStyle/>
          <a:p>
            <a:r>
              <a:rPr lang="en-IN" sz="4000" u="sng" dirty="0">
                <a:latin typeface="Copperplate Gothic Bold" panose="020E0705020206020404" pitchFamily="34" charset="0"/>
              </a:rPr>
              <a:t>Step-4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E4C8-3D6B-42A3-80A9-36CC8766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75" y="1385481"/>
            <a:ext cx="10364451" cy="4691920"/>
          </a:xfrm>
        </p:spPr>
        <p:txBody>
          <a:bodyPr>
            <a:noAutofit/>
          </a:bodyPr>
          <a:lstStyle/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Since our dataset had both the training attributes as well as the output class we separate the output class from the parameters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All the attribute names except the output class (which was stored under the column name class) is stored in a list called columns using simple for loop logic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The output class is stored under the variable name target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After this the dataset is separated into training part and testing part with 75% of the dataset taken as the training set.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The model is trained using the fit function and the prediction values are found.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Using the prediction values the accuracy score and the  classification report are found.</a:t>
            </a:r>
          </a:p>
          <a:p>
            <a:pPr algn="just"/>
            <a:r>
              <a:rPr lang="en-IN" sz="2000" cap="none" dirty="0">
                <a:latin typeface="Verdana" panose="020B0604030504040204" pitchFamily="34" charset="0"/>
                <a:ea typeface="Verdana" panose="020B0604030504040204" pitchFamily="34" charset="0"/>
              </a:rPr>
              <a:t>The accuracy score and the classification report were as shown on the previous slide.</a:t>
            </a:r>
          </a:p>
          <a:p>
            <a:pPr marL="82296" indent="0" algn="just">
              <a:buNone/>
            </a:pPr>
            <a:endParaRPr lang="en-IN" sz="24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2961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A1E33-71EC-466F-B82D-E76CB1FF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46201"/>
            <a:ext cx="10820399" cy="4229100"/>
          </a:xfrm>
        </p:spPr>
      </p:pic>
    </p:spTree>
    <p:extLst>
      <p:ext uri="{BB962C8B-B14F-4D97-AF65-F5344CB8AC3E}">
        <p14:creationId xmlns:p14="http://schemas.microsoft.com/office/powerpoint/2010/main" val="246472770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DDC5-C891-42D1-9E13-939AEEBB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74" y="864052"/>
            <a:ext cx="10364451" cy="595686"/>
          </a:xfrm>
        </p:spPr>
        <p:txBody>
          <a:bodyPr>
            <a:noAutofit/>
          </a:bodyPr>
          <a:lstStyle/>
          <a:p>
            <a:r>
              <a:rPr lang="en-IN" sz="4000" u="sng" dirty="0">
                <a:latin typeface="Copperplate Gothic Bold" panose="020E0705020206020404" pitchFamily="34" charset="0"/>
              </a:rPr>
              <a:t>Step-5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BDA1-2646-437C-BDE8-84699D5B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267" y="1881994"/>
            <a:ext cx="10363826" cy="3424107"/>
          </a:xfrm>
        </p:spPr>
        <p:txBody>
          <a:bodyPr>
            <a:normAutofit/>
          </a:bodyPr>
          <a:lstStyle/>
          <a:p>
            <a:pPr algn="just"/>
            <a:r>
              <a:rPr lang="en-IN" sz="2400" cap="none" dirty="0">
                <a:latin typeface="Verdana" panose="020B0604030504040204" pitchFamily="34" charset="0"/>
                <a:ea typeface="Verdana" panose="020B0604030504040204" pitchFamily="34" charset="0"/>
              </a:rPr>
              <a:t>The results turned out as shown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3F56-E0FB-42F8-9807-979CEA46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7" y="1551898"/>
            <a:ext cx="10715193" cy="50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297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618517"/>
            <a:ext cx="10694027" cy="70061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242" y="1644927"/>
            <a:ext cx="10363826" cy="342410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E-mail spam filtering is an important issue in the network security and machine learning techniques;.</a:t>
            </a:r>
          </a:p>
          <a:p>
            <a:pPr algn="just"/>
            <a:r>
              <a:rPr lang="en-US" sz="2400" dirty="0"/>
              <a:t>Naïve Bayes classifier that used has a very important role in this process of filtering e-mail spam. </a:t>
            </a:r>
          </a:p>
          <a:p>
            <a:pPr algn="just"/>
            <a:r>
              <a:rPr lang="en-US" sz="2400" dirty="0"/>
              <a:t>The quality of performance Naive Bayes classifier is also based on datasets that used. As can see, dataset that have fewer instances of e-mails and attributes can give good performance for Naïve Bayes classifier. </a:t>
            </a:r>
          </a:p>
          <a:p>
            <a:pPr algn="just"/>
            <a:r>
              <a:rPr lang="en-US" sz="2400" dirty="0"/>
              <a:t>Naive Bayes classifier also can get highest precision that give highest percentage spam message manage to block if the dataset collect from single e-mail accounts. </a:t>
            </a:r>
            <a:endParaRPr lang="en-US" sz="2400" cap="non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194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7362-947E-413D-92BD-C3F48320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BC47-D06A-493E-AE90-013523E4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[1]Clemmer, A. (2012). How Bayesian algorithm works. [online] Available at: https://www.quora.com/How-do-Bayesian-algorithms-work-for-theidentification-of-spam [Accessed 16 Aug. 2017]. </a:t>
            </a:r>
          </a:p>
          <a:p>
            <a:r>
              <a:rPr lang="en-IN" sz="2400" dirty="0"/>
              <a:t> [2]What is Email Spam?. (2017). [Blog] comm100. Available at: https://emailmarketing.comm100.com/email-marketing-ebook/emailspam.aspx [Accessed 27 Aug. 2017]. </a:t>
            </a:r>
          </a:p>
          <a:p>
            <a:r>
              <a:rPr lang="en-IN" sz="2400" dirty="0"/>
              <a:t> [3]G. He, Spam Detection, 1st ed. 2007. </a:t>
            </a:r>
          </a:p>
          <a:p>
            <a:r>
              <a:rPr lang="en-IN" sz="2400" dirty="0"/>
              <a:t> [4] bot2, V. (2017). Email Spam Filtering : A python implementation with scikit-learn. [online] Machine Learning in Action. Available at: https://appliedmachinelearning.wordpress.com/2017/01/23/email-spamfilter-python-scikit-learn/ [Accessed 30 Aug. 2017].</a:t>
            </a:r>
          </a:p>
        </p:txBody>
      </p:sp>
    </p:spTree>
    <p:extLst>
      <p:ext uri="{BB962C8B-B14F-4D97-AF65-F5344CB8AC3E}">
        <p14:creationId xmlns:p14="http://schemas.microsoft.com/office/powerpoint/2010/main" val="313548661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pperplate Gothic Bold" panose="020E0705020206020404" pitchFamily="34" charset="0"/>
              </a:rPr>
              <a:t>           		  THANK YOU</a:t>
            </a:r>
          </a:p>
        </p:txBody>
      </p:sp>
    </p:spTree>
    <p:extLst>
      <p:ext uri="{BB962C8B-B14F-4D97-AF65-F5344CB8AC3E}">
        <p14:creationId xmlns:p14="http://schemas.microsoft.com/office/powerpoint/2010/main" val="3438758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344" y="609120"/>
            <a:ext cx="9465950" cy="710015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bg2">
                    <a:lumMod val="25000"/>
                  </a:schemeClr>
                </a:solidFill>
                <a:latin typeface="Copperplate Gothic Bold" panose="020E0705020206020404" pitchFamily="34" charset="0"/>
              </a:rPr>
              <a:t>Project Goal</a:t>
            </a:r>
            <a:endParaRPr lang="en-US" sz="4000" u="sng" dirty="0">
              <a:solidFill>
                <a:schemeClr val="bg2">
                  <a:lumMod val="2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532" y="1319135"/>
            <a:ext cx="973507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objective of identification of Spam e-mails are : </a:t>
            </a:r>
          </a:p>
          <a:p>
            <a:pPr marL="457200" indent="-457200"/>
            <a:r>
              <a:rPr lang="en-US" sz="2400" dirty="0"/>
              <a:t>• To give knowledge to the user about the fake e-mails and relevant e-mails</a:t>
            </a:r>
          </a:p>
          <a:p>
            <a:pPr marL="457200" indent="-457200"/>
            <a:r>
              <a:rPr lang="en-US" sz="2400" dirty="0"/>
              <a:t> • To classify that mail spam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6843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088B-148D-48C3-AC12-EF896946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SCOPE OF THE PROJECT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F23-FD0D-479B-857E-492F527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sensitivity to the client and adapts well to the future spam techniques. </a:t>
            </a:r>
          </a:p>
          <a:p>
            <a:r>
              <a:rPr lang="en-US" dirty="0"/>
              <a:t> It considers a complete message instead of single words with respect to its organization. </a:t>
            </a:r>
          </a:p>
          <a:p>
            <a:r>
              <a:rPr lang="en-US" dirty="0"/>
              <a:t> It increases Security and Control. </a:t>
            </a:r>
          </a:p>
          <a:p>
            <a:r>
              <a:rPr lang="en-US" dirty="0"/>
              <a:t> It reduces IT Administration Costs. </a:t>
            </a:r>
          </a:p>
          <a:p>
            <a:r>
              <a:rPr lang="en-US" dirty="0"/>
              <a:t> It also reduce Network Resource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71923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CD8A-F4E9-4B3B-9516-E79CEC0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2B99-9159-4949-B3B3-1FD238E5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e-mails irritating internet connection</a:t>
            </a:r>
          </a:p>
          <a:p>
            <a:r>
              <a:rPr lang="en-US" dirty="0"/>
              <a:t>Critical e-mail message are missed and / or delayed. Millions of compromised computers </a:t>
            </a:r>
          </a:p>
          <a:p>
            <a:r>
              <a:rPr lang="en-US" dirty="0"/>
              <a:t>Billions of dollars lost worldwide </a:t>
            </a:r>
          </a:p>
          <a:p>
            <a:r>
              <a:rPr lang="en-US" dirty="0"/>
              <a:t>Identity theft </a:t>
            </a:r>
          </a:p>
          <a:p>
            <a:r>
              <a:rPr lang="en-US" dirty="0"/>
              <a:t>Spam can crash mail servers and fill up hard drives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03526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3AB6-9B14-469C-A15A-166734D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1EDC-0BB7-433A-B30B-89941E6E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1.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 DATA [ BUILD THE CORPUS ]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 </a:t>
            </a:r>
          </a:p>
          <a:p>
            <a:r>
              <a:rPr lang="en-IN" sz="2400" dirty="0">
                <a:latin typeface="+mj-lt"/>
              </a:rPr>
              <a:t> It’s a sample text provided by NLTK (Natural Language Toolkits) </a:t>
            </a:r>
          </a:p>
          <a:p>
            <a:r>
              <a:rPr lang="en-IN" sz="2400" dirty="0">
                <a:latin typeface="+mj-lt"/>
              </a:rPr>
              <a:t> It’s a Large Collection of Words or Sentences 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We start with this corpus, or </a:t>
            </a:r>
            <a:r>
              <a:rPr lang="en-US" sz="2400" b="1" i="0" u="sng" dirty="0">
                <a:solidFill>
                  <a:srgbClr val="292929"/>
                </a:solidFill>
                <a:effectLst/>
                <a:latin typeface="+mj-lt"/>
              </a:rPr>
              <a:t>collection of text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, containing spam and non-spam emails. The data includes a label column (v1) and a text column (v2). This is the data our model will read to associate messages with class.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Sounds easy enough, but </a:t>
            </a:r>
            <a:r>
              <a:rPr lang="en-US" sz="2400" b="0" i="0" u="sng" dirty="0">
                <a:solidFill>
                  <a:srgbClr val="292929"/>
                </a:solidFill>
                <a:effectLst/>
                <a:latin typeface="+mj-lt"/>
              </a:rPr>
              <a:t>computers can’t read and learn as we do!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However, machines are excellent calculators. So let’s convert our text into a structure our machines can do math with, vectors.</a:t>
            </a:r>
            <a:endParaRPr lang="en-US" sz="2400" dirty="0">
              <a:solidFill>
                <a:srgbClr val="292929"/>
              </a:solidFill>
              <a:latin typeface="+mj-lt"/>
            </a:endParaRP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After some basic text cleaning to handle casing and non-alpha characters, we may begin.</a:t>
            </a:r>
            <a:endParaRPr lang="en-IN" sz="2400" dirty="0">
              <a:latin typeface="+mj-lt"/>
            </a:endParaRPr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549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D5DF-6B31-4C0F-B098-D93112F7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A845AC-9599-4942-BD89-7EA93DBC6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44" y="2616591"/>
            <a:ext cx="8553156" cy="424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12F83-AF04-4D1E-9C9F-D72626FCBA60}"/>
              </a:ext>
            </a:extLst>
          </p:cNvPr>
          <p:cNvSpPr txBox="1"/>
          <p:nvPr/>
        </p:nvSpPr>
        <p:spPr>
          <a:xfrm>
            <a:off x="1724700" y="1242203"/>
            <a:ext cx="101868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 bag-of-words model allows us to extract features from textual data. As we know, an algorithm doesn’t understand language. Thus, we need to use a numeric representation for the words in the corpus. This numeric representation can later be fed to any algorithm for further analysis.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56220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126F-C9C1-48DE-B491-C2C229CF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u="sng" dirty="0"/>
              <a:t>TOKENIZATION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A19-80E3-4CE4-832D-EB9CB075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Given a sequence of characters and a defined length, tokenization is the task of chopping the document up into pieces, called 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tokens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, of that specified length.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 Token is not necessarily a term or word. A 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token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is an instance of a sequence of characters in some particular documents that are grouped as a useful semantic unit for processing. In other words, a token is the meaningful bit of language we want our model to learn from.</a:t>
            </a:r>
          </a:p>
          <a:p>
            <a:r>
              <a:rPr lang="en-US" sz="2400" dirty="0">
                <a:latin typeface="+mj-lt"/>
              </a:rPr>
              <a:t>The list of tokens becomes input for further processing such as parsing or text mining.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EAE516-FC3E-42AF-8A52-E1517B62AD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463040" y="-146418"/>
            <a:ext cx="140677" cy="4571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9D6F-6327-4731-8EA4-6F889A51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5410199"/>
            <a:ext cx="10855569" cy="13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450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B00-1A73-46E6-B81F-90B180D1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3.STOP WORD REMOVAL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B00D-FF32-4DF7-A342-02B2F279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Sometimes, the extremely common word which would appear to be of very little value in helping select documents matching user need are excluded from the vocabulary entirely.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 example of a stop word is “a”, “is”,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“this”, “it”. While the example of alpha numeric words is “lucky123”, “80”, “7a32b”. An example of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punctuation is “,”, “?”, “!”. A general approach to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+mj-lt"/>
              </a:rPr>
              <a:t>noise removal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is to prepare a list of noise words/tokens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(stop words, punctuation), then iterates the text by tokens, removes tokens which are present in noise word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5268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932</TotalTime>
  <Words>1678</Words>
  <Application>Microsoft Office PowerPoint</Application>
  <PresentationFormat>Widescreen</PresentationFormat>
  <Paragraphs>140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Schoolbook</vt:lpstr>
      <vt:lpstr>charter</vt:lpstr>
      <vt:lpstr>Copperplate Gothic Bold</vt:lpstr>
      <vt:lpstr>Gill Sans MT</vt:lpstr>
      <vt:lpstr>Gill Sans MT </vt:lpstr>
      <vt:lpstr>sohne</vt:lpstr>
      <vt:lpstr>Verdana</vt:lpstr>
      <vt:lpstr>Wingdings 2</vt:lpstr>
      <vt:lpstr>Solstice</vt:lpstr>
      <vt:lpstr>Machine Learning with Python </vt:lpstr>
      <vt:lpstr>   INTRODUCTION</vt:lpstr>
      <vt:lpstr>Project Goal</vt:lpstr>
      <vt:lpstr>SCOPE OF THE PROJECT </vt:lpstr>
      <vt:lpstr>PROBLEM STATEMENTS</vt:lpstr>
      <vt:lpstr>DOCUMENT PREPROCESSING</vt:lpstr>
      <vt:lpstr>CORPUS</vt:lpstr>
      <vt:lpstr>2.TOKENIZATION</vt:lpstr>
      <vt:lpstr>3.STOP WORD REMOVAL</vt:lpstr>
      <vt:lpstr>4.STEMMING</vt:lpstr>
      <vt:lpstr> 5.VECTORIZATION : MAPPING WORDS TO NUMERIC VALUES </vt:lpstr>
      <vt:lpstr>6.BUILD OUR VOCABULARY</vt:lpstr>
      <vt:lpstr>DEVELOPING THE MODEL</vt:lpstr>
      <vt:lpstr>Language used</vt:lpstr>
      <vt:lpstr>Algorithm/technique used</vt:lpstr>
      <vt:lpstr>DATASET used</vt:lpstr>
      <vt:lpstr>OUTPUT PARAMETERS</vt:lpstr>
      <vt:lpstr>STEP BY STEP GUIDE TO THE PROJECT</vt:lpstr>
      <vt:lpstr>IMPORT LIBRARIES</vt:lpstr>
      <vt:lpstr>STEP-1</vt:lpstr>
      <vt:lpstr>PowerPoint Presentation</vt:lpstr>
      <vt:lpstr>STEP 2.TOKENIZATION</vt:lpstr>
      <vt:lpstr>STEP3.STEMMING AND STOPWORDS  REMOVAL</vt:lpstr>
      <vt:lpstr>Step-4</vt:lpstr>
      <vt:lpstr>PowerPoint Presentation</vt:lpstr>
      <vt:lpstr>Step-5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SHASHANK Kumar</dc:creator>
  <cp:lastModifiedBy>Tilakraj Singh Rao</cp:lastModifiedBy>
  <cp:revision>108</cp:revision>
  <dcterms:created xsi:type="dcterms:W3CDTF">2019-07-22T03:34:50Z</dcterms:created>
  <dcterms:modified xsi:type="dcterms:W3CDTF">2020-12-29T05:31:08Z</dcterms:modified>
</cp:coreProperties>
</file>