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F9F167B-F00B-4CEE-8F61-B8C121AA44D4}" type="datetimeFigureOut">
              <a:rPr lang="en-IN" smtClean="0"/>
              <a:t>06-09-2020</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2826F4C-8DE6-4A5E-8DBC-6FB8FD6B0564}" type="slidenum">
              <a:rPr lang="en-IN" smtClean="0"/>
              <a:t>‹#›</a:t>
            </a:fld>
            <a:endParaRPr lang="en-IN"/>
          </a:p>
        </p:txBody>
      </p:sp>
    </p:spTree>
    <p:extLst>
      <p:ext uri="{BB962C8B-B14F-4D97-AF65-F5344CB8AC3E}">
        <p14:creationId xmlns:p14="http://schemas.microsoft.com/office/powerpoint/2010/main" val="28380559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9F167B-F00B-4CEE-8F61-B8C121AA44D4}"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14372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F9F167B-F00B-4CEE-8F61-B8C121AA44D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3242502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F9F167B-F00B-4CEE-8F61-B8C121AA44D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1441511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9F167B-F00B-4CEE-8F61-B8C121AA44D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932135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F9F167B-F00B-4CEE-8F61-B8C121AA44D4}"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1676021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F9F167B-F00B-4CEE-8F61-B8C121AA44D4}"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3979470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9F167B-F00B-4CEE-8F61-B8C121AA44D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4163777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9F167B-F00B-4CEE-8F61-B8C121AA44D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313981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9F167B-F00B-4CEE-8F61-B8C121AA44D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298350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9F167B-F00B-4CEE-8F61-B8C121AA44D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206005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9F167B-F00B-4CEE-8F61-B8C121AA44D4}"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237661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9F167B-F00B-4CEE-8F61-B8C121AA44D4}"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403181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9F167B-F00B-4CEE-8F61-B8C121AA44D4}"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128179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F167B-F00B-4CEE-8F61-B8C121AA44D4}"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57097526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9F167B-F00B-4CEE-8F61-B8C121AA44D4}"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23417325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9F167B-F00B-4CEE-8F61-B8C121AA44D4}"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2826F4C-8DE6-4A5E-8DBC-6FB8FD6B0564}" type="slidenum">
              <a:rPr lang="en-IN" smtClean="0"/>
              <a:t>‹#›</a:t>
            </a:fld>
            <a:endParaRPr lang="en-IN"/>
          </a:p>
        </p:txBody>
      </p:sp>
    </p:spTree>
    <p:extLst>
      <p:ext uri="{BB962C8B-B14F-4D97-AF65-F5344CB8AC3E}">
        <p14:creationId xmlns:p14="http://schemas.microsoft.com/office/powerpoint/2010/main" val="123377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F9F167B-F00B-4CEE-8F61-B8C121AA44D4}" type="datetimeFigureOut">
              <a:rPr lang="en-IN" smtClean="0"/>
              <a:t>06-09-2020</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2826F4C-8DE6-4A5E-8DBC-6FB8FD6B0564}" type="slidenum">
              <a:rPr lang="en-IN" smtClean="0"/>
              <a:t>‹#›</a:t>
            </a:fld>
            <a:endParaRPr lang="en-IN"/>
          </a:p>
        </p:txBody>
      </p:sp>
    </p:spTree>
    <p:extLst>
      <p:ext uri="{BB962C8B-B14F-4D97-AF65-F5344CB8AC3E}">
        <p14:creationId xmlns:p14="http://schemas.microsoft.com/office/powerpoint/2010/main" val="2938413329"/>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6669-FE4A-4E02-A7D8-174284E16FA4}"/>
              </a:ext>
            </a:extLst>
          </p:cNvPr>
          <p:cNvSpPr>
            <a:spLocks noGrp="1"/>
          </p:cNvSpPr>
          <p:nvPr>
            <p:ph type="ctrTitle"/>
          </p:nvPr>
        </p:nvSpPr>
        <p:spPr>
          <a:xfrm>
            <a:off x="1366645" y="897465"/>
            <a:ext cx="9292888" cy="976001"/>
          </a:xfrm>
        </p:spPr>
        <p:txBody>
          <a:bodyPr/>
          <a:lstStyle/>
          <a:p>
            <a:r>
              <a:rPr lang="en-IN" sz="7200" b="1" dirty="0">
                <a:solidFill>
                  <a:schemeClr val="accent1"/>
                </a:solidFill>
                <a:latin typeface="Calibri" panose="020F0502020204030204" pitchFamily="34" charset="0"/>
                <a:cs typeface="Calibri" panose="020F0502020204030204" pitchFamily="34" charset="0"/>
              </a:rPr>
              <a:t>PLACEMENT STATISTICS</a:t>
            </a:r>
          </a:p>
        </p:txBody>
      </p:sp>
      <p:sp>
        <p:nvSpPr>
          <p:cNvPr id="3" name="Subtitle 2">
            <a:extLst>
              <a:ext uri="{FF2B5EF4-FFF2-40B4-BE49-F238E27FC236}">
                <a16:creationId xmlns:a16="http://schemas.microsoft.com/office/drawing/2014/main" id="{7D75BEB0-D9F7-4F4D-B8C9-4CA49C286A7E}"/>
              </a:ext>
            </a:extLst>
          </p:cNvPr>
          <p:cNvSpPr>
            <a:spLocks noGrp="1"/>
          </p:cNvSpPr>
          <p:nvPr>
            <p:ph type="subTitle" idx="1"/>
          </p:nvPr>
        </p:nvSpPr>
        <p:spPr>
          <a:xfrm>
            <a:off x="3039534" y="1984740"/>
            <a:ext cx="5584548" cy="1889452"/>
          </a:xfrm>
        </p:spPr>
        <p:txBody>
          <a:bodyPr>
            <a:normAutofit lnSpcReduction="10000"/>
          </a:bodyPr>
          <a:lstStyle/>
          <a:p>
            <a:pPr algn="ctr"/>
            <a:r>
              <a:rPr lang="en-IN" sz="2800" b="1" dirty="0">
                <a:solidFill>
                  <a:schemeClr val="bg1"/>
                </a:solidFill>
              </a:rPr>
              <a:t>By </a:t>
            </a:r>
          </a:p>
          <a:p>
            <a:pPr algn="ctr"/>
            <a:r>
              <a:rPr lang="en-IN" sz="2800" b="1" dirty="0">
                <a:solidFill>
                  <a:schemeClr val="bg1"/>
                </a:solidFill>
              </a:rPr>
              <a:t>	Tilakraj Singh Rao (1rn17is109)</a:t>
            </a:r>
          </a:p>
          <a:p>
            <a:pPr algn="ctr"/>
            <a:r>
              <a:rPr lang="en-IN" sz="2800" b="1" dirty="0">
                <a:solidFill>
                  <a:schemeClr val="bg1"/>
                </a:solidFill>
              </a:rPr>
              <a:t> </a:t>
            </a:r>
          </a:p>
        </p:txBody>
      </p:sp>
    </p:spTree>
    <p:extLst>
      <p:ext uri="{BB962C8B-B14F-4D97-AF65-F5344CB8AC3E}">
        <p14:creationId xmlns:p14="http://schemas.microsoft.com/office/powerpoint/2010/main" val="823373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9717A9-2633-4CCC-88C6-8C3CA59286C6}"/>
              </a:ext>
            </a:extLst>
          </p:cNvPr>
          <p:cNvPicPr>
            <a:picLocks noChangeAspect="1"/>
          </p:cNvPicPr>
          <p:nvPr/>
        </p:nvPicPr>
        <p:blipFill rotWithShape="1">
          <a:blip r:embed="rId2">
            <a:extLst>
              <a:ext uri="{28A0092B-C50C-407E-A947-70E740481C1C}">
                <a14:useLocalDpi xmlns:a14="http://schemas.microsoft.com/office/drawing/2010/main" val="0"/>
              </a:ext>
            </a:extLst>
          </a:blip>
          <a:srcRect l="5105" r="10518"/>
          <a:stretch>
            <a:fillRect/>
          </a:stretch>
        </p:blipFill>
        <p:spPr>
          <a:xfrm>
            <a:off x="2162175" y="1028700"/>
            <a:ext cx="8067675" cy="5276849"/>
          </a:xfrm>
          <a:prstGeom prst="rect">
            <a:avLst/>
          </a:prstGeom>
        </p:spPr>
      </p:pic>
    </p:spTree>
    <p:extLst>
      <p:ext uri="{BB962C8B-B14F-4D97-AF65-F5344CB8AC3E}">
        <p14:creationId xmlns:p14="http://schemas.microsoft.com/office/powerpoint/2010/main" val="155529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2D4FCF-1F71-4D87-879C-4E46D87576E7}"/>
              </a:ext>
            </a:extLst>
          </p:cNvPr>
          <p:cNvSpPr txBox="1"/>
          <p:nvPr/>
        </p:nvSpPr>
        <p:spPr>
          <a:xfrm>
            <a:off x="3420534" y="651933"/>
            <a:ext cx="5257800" cy="1107996"/>
          </a:xfrm>
          <a:prstGeom prst="rect">
            <a:avLst/>
          </a:prstGeom>
          <a:noFill/>
        </p:spPr>
        <p:txBody>
          <a:bodyPr wrap="square" rtlCol="0">
            <a:spAutoFit/>
          </a:bodyPr>
          <a:lstStyle/>
          <a:p>
            <a:r>
              <a:rPr lang="en-IN" sz="6600" b="1" dirty="0">
                <a:solidFill>
                  <a:schemeClr val="accent1"/>
                </a:solidFill>
                <a:latin typeface="Calibri" panose="020F0502020204030204" pitchFamily="34" charset="0"/>
                <a:cs typeface="Calibri" panose="020F0502020204030204" pitchFamily="34" charset="0"/>
              </a:rPr>
              <a:t>APPLICATIONS</a:t>
            </a:r>
          </a:p>
        </p:txBody>
      </p:sp>
      <p:sp>
        <p:nvSpPr>
          <p:cNvPr id="7" name="TextBox 6">
            <a:extLst>
              <a:ext uri="{FF2B5EF4-FFF2-40B4-BE49-F238E27FC236}">
                <a16:creationId xmlns:a16="http://schemas.microsoft.com/office/drawing/2014/main" id="{B9D2AD6D-0A4F-43DB-98ED-FCE6426A0CCC}"/>
              </a:ext>
            </a:extLst>
          </p:cNvPr>
          <p:cNvSpPr txBox="1"/>
          <p:nvPr/>
        </p:nvSpPr>
        <p:spPr>
          <a:xfrm>
            <a:off x="1329268" y="1759929"/>
            <a:ext cx="9533466" cy="3416320"/>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en-IN" sz="2400" dirty="0">
                <a:solidFill>
                  <a:schemeClr val="bg1"/>
                </a:solidFill>
                <a:latin typeface="Calibri" panose="020F0502020204030204" pitchFamily="34" charset="0"/>
                <a:cs typeface="Calibri" panose="020F0502020204030204" pitchFamily="34" charset="0"/>
              </a:rPr>
              <a:t>This project can be implemented by colleges to maintain records of students who have been placed.</a:t>
            </a:r>
          </a:p>
          <a:p>
            <a:pPr marL="342900" indent="-342900">
              <a:buClr>
                <a:schemeClr val="accent1"/>
              </a:buClr>
              <a:buFont typeface="Wingdings" panose="05000000000000000000" pitchFamily="2" charset="2"/>
              <a:buChar char="Ø"/>
            </a:pPr>
            <a:r>
              <a:rPr lang="en-IN" sz="2400" dirty="0">
                <a:solidFill>
                  <a:schemeClr val="bg1"/>
                </a:solidFill>
                <a:latin typeface="Calibri" panose="020F0502020204030204" pitchFamily="34" charset="0"/>
                <a:cs typeface="Calibri" panose="020F0502020204030204" pitchFamily="34" charset="0"/>
              </a:rPr>
              <a:t>It is useful in terms of reducing the manual effort which is put into maintaining years of sensitive data. The computerized method of handling records makes the whole process very easy.</a:t>
            </a:r>
          </a:p>
          <a:p>
            <a:pPr marL="342900" indent="-342900">
              <a:buClr>
                <a:schemeClr val="accent1"/>
              </a:buClr>
              <a:buFont typeface="Wingdings" panose="05000000000000000000" pitchFamily="2" charset="2"/>
              <a:buChar char="Ø"/>
            </a:pPr>
            <a:r>
              <a:rPr lang="en-IN" sz="2400" dirty="0">
                <a:solidFill>
                  <a:schemeClr val="bg1"/>
                </a:solidFill>
                <a:latin typeface="Calibri" panose="020F0502020204030204" pitchFamily="34" charset="0"/>
                <a:cs typeface="Calibri" panose="020F0502020204030204" pitchFamily="34" charset="0"/>
              </a:rPr>
              <a:t>The computerized method makes it very convenient to add new records, delete records, search records and modify records while maintaining the integrity and safety of student details.</a:t>
            </a:r>
          </a:p>
          <a:p>
            <a:pPr marL="342900" indent="-342900">
              <a:buClr>
                <a:schemeClr val="accent1"/>
              </a:buClr>
              <a:buFont typeface="Wingdings" panose="05000000000000000000" pitchFamily="2" charset="2"/>
              <a:buChar char="Ø"/>
            </a:pPr>
            <a:r>
              <a:rPr lang="en-IN" sz="2400" dirty="0">
                <a:solidFill>
                  <a:schemeClr val="bg1"/>
                </a:solidFill>
                <a:latin typeface="Calibri" panose="020F0502020204030204" pitchFamily="34" charset="0"/>
                <a:cs typeface="Calibri" panose="020F0502020204030204" pitchFamily="34" charset="0"/>
              </a:rPr>
              <a:t>With further enhancement the application can be hosted to the web.</a:t>
            </a:r>
          </a:p>
        </p:txBody>
      </p:sp>
    </p:spTree>
    <p:extLst>
      <p:ext uri="{BB962C8B-B14F-4D97-AF65-F5344CB8AC3E}">
        <p14:creationId xmlns:p14="http://schemas.microsoft.com/office/powerpoint/2010/main" val="411190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6BB22FA-EEA8-4A98-B794-F1597B38EA9F}"/>
              </a:ext>
            </a:extLst>
          </p:cNvPr>
          <p:cNvSpPr txBox="1"/>
          <p:nvPr/>
        </p:nvSpPr>
        <p:spPr>
          <a:xfrm>
            <a:off x="3513666" y="668866"/>
            <a:ext cx="5164667" cy="1107996"/>
          </a:xfrm>
          <a:prstGeom prst="rect">
            <a:avLst/>
          </a:prstGeom>
          <a:noFill/>
        </p:spPr>
        <p:txBody>
          <a:bodyPr wrap="square" rtlCol="0">
            <a:spAutoFit/>
          </a:bodyPr>
          <a:lstStyle/>
          <a:p>
            <a:r>
              <a:rPr lang="en-IN" sz="6600" b="1" dirty="0">
                <a:solidFill>
                  <a:schemeClr val="accent1"/>
                </a:solidFill>
                <a:latin typeface="Calibri" panose="020F0502020204030204" pitchFamily="34" charset="0"/>
                <a:cs typeface="Calibri" panose="020F0502020204030204" pitchFamily="34" charset="0"/>
              </a:rPr>
              <a:t>CONCLUSION</a:t>
            </a:r>
          </a:p>
        </p:txBody>
      </p:sp>
      <p:sp>
        <p:nvSpPr>
          <p:cNvPr id="7" name="TextBox 6">
            <a:extLst>
              <a:ext uri="{FF2B5EF4-FFF2-40B4-BE49-F238E27FC236}">
                <a16:creationId xmlns:a16="http://schemas.microsoft.com/office/drawing/2014/main" id="{D0A8D6EA-82B7-44A3-9DEC-49F97BDC99DF}"/>
              </a:ext>
            </a:extLst>
          </p:cNvPr>
          <p:cNvSpPr txBox="1"/>
          <p:nvPr/>
        </p:nvSpPr>
        <p:spPr>
          <a:xfrm>
            <a:off x="1202266" y="1776862"/>
            <a:ext cx="9973733" cy="3970318"/>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IN" sz="2800" dirty="0">
                <a:solidFill>
                  <a:schemeClr val="bg1"/>
                </a:solidFill>
                <a:latin typeface="Calibri" panose="020F0502020204030204" pitchFamily="34" charset="0"/>
                <a:cs typeface="Calibri" panose="020F0502020204030204" pitchFamily="34" charset="0"/>
              </a:rPr>
              <a:t>It is a software which helps the user to work with the different branches easily.</a:t>
            </a:r>
          </a:p>
          <a:p>
            <a:pPr marL="285750" indent="-285750">
              <a:buClr>
                <a:schemeClr val="accent1"/>
              </a:buClr>
              <a:buFont typeface="Wingdings" panose="05000000000000000000" pitchFamily="2" charset="2"/>
              <a:buChar char="Ø"/>
            </a:pPr>
            <a:r>
              <a:rPr lang="en-IN" sz="2800" dirty="0">
                <a:solidFill>
                  <a:schemeClr val="bg1"/>
                </a:solidFill>
                <a:latin typeface="Calibri" panose="020F0502020204030204" pitchFamily="34" charset="0"/>
                <a:cs typeface="Calibri" panose="020F0502020204030204" pitchFamily="34" charset="0"/>
              </a:rPr>
              <a:t>This software reduces the amount of manual data entry and gives  greater efficiency. The user interface of it is very friendly and can be easily used by anyone.</a:t>
            </a:r>
          </a:p>
          <a:p>
            <a:pPr marL="285750" indent="-285750">
              <a:buClr>
                <a:schemeClr val="accent1"/>
              </a:buClr>
              <a:buFont typeface="Wingdings" panose="05000000000000000000" pitchFamily="2" charset="2"/>
              <a:buChar char="Ø"/>
            </a:pPr>
            <a:r>
              <a:rPr lang="en-IN" sz="2800" dirty="0">
                <a:solidFill>
                  <a:schemeClr val="bg1"/>
                </a:solidFill>
                <a:latin typeface="Calibri" panose="020F0502020204030204" pitchFamily="34" charset="0"/>
                <a:cs typeface="Calibri" panose="020F0502020204030204" pitchFamily="34" charset="0"/>
              </a:rPr>
              <a:t>It also decreases the amount of time taken to write  customers details and other modules.</a:t>
            </a:r>
          </a:p>
          <a:p>
            <a:pPr marL="285750" indent="-285750">
              <a:buClr>
                <a:schemeClr val="accent1"/>
              </a:buClr>
              <a:buFont typeface="Wingdings" panose="05000000000000000000" pitchFamily="2" charset="2"/>
              <a:buChar char="Ø"/>
            </a:pPr>
            <a:r>
              <a:rPr lang="en-IN" sz="2800" dirty="0">
                <a:solidFill>
                  <a:schemeClr val="bg1"/>
                </a:solidFill>
                <a:latin typeface="Calibri" panose="020F0502020204030204" pitchFamily="34" charset="0"/>
                <a:cs typeface="Calibri" panose="020F0502020204030204" pitchFamily="34" charset="0"/>
              </a:rPr>
              <a:t>At the end, we can say that this software is performing all the tasks accurately and is doing the work for which it is made.</a:t>
            </a:r>
          </a:p>
        </p:txBody>
      </p:sp>
    </p:spTree>
    <p:extLst>
      <p:ext uri="{BB962C8B-B14F-4D97-AF65-F5344CB8AC3E}">
        <p14:creationId xmlns:p14="http://schemas.microsoft.com/office/powerpoint/2010/main" val="166825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729CC0-3819-4B88-8B00-96FCEBF1782C}"/>
              </a:ext>
            </a:extLst>
          </p:cNvPr>
          <p:cNvSpPr txBox="1"/>
          <p:nvPr/>
        </p:nvSpPr>
        <p:spPr>
          <a:xfrm>
            <a:off x="3636433" y="2828835"/>
            <a:ext cx="4919133" cy="1200329"/>
          </a:xfrm>
          <a:prstGeom prst="rect">
            <a:avLst/>
          </a:prstGeom>
          <a:noFill/>
        </p:spPr>
        <p:txBody>
          <a:bodyPr wrap="square" rtlCol="0">
            <a:spAutoFit/>
          </a:bodyPr>
          <a:lstStyle/>
          <a:p>
            <a:r>
              <a:rPr lang="en-IN" sz="7200" b="1" dirty="0">
                <a:solidFill>
                  <a:schemeClr val="accent1"/>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97828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4BDEF6-A86D-43DE-B0CB-86EB2A72D256}"/>
              </a:ext>
            </a:extLst>
          </p:cNvPr>
          <p:cNvSpPr>
            <a:spLocks noGrp="1"/>
          </p:cNvSpPr>
          <p:nvPr>
            <p:ph type="ctrTitle"/>
          </p:nvPr>
        </p:nvSpPr>
        <p:spPr>
          <a:xfrm>
            <a:off x="2853625" y="643468"/>
            <a:ext cx="6484749" cy="922250"/>
          </a:xfrm>
        </p:spPr>
        <p:txBody>
          <a:bodyPr/>
          <a:lstStyle/>
          <a:p>
            <a:pPr algn="ctr"/>
            <a:br>
              <a:rPr lang="en-US" dirty="0">
                <a:solidFill>
                  <a:schemeClr val="accent1"/>
                </a:solidFill>
              </a:rPr>
            </a:br>
            <a:r>
              <a:rPr lang="en-US" sz="6000" b="1" dirty="0">
                <a:solidFill>
                  <a:schemeClr val="accent1"/>
                </a:solidFill>
                <a:latin typeface="Calibri" panose="020F0502020204030204" pitchFamily="34" charset="0"/>
                <a:cs typeface="Calibri" panose="020F0502020204030204" pitchFamily="34" charset="0"/>
              </a:rPr>
              <a:t>INTRODUCTION</a:t>
            </a:r>
            <a:r>
              <a:rPr lang="en-US" b="1" dirty="0">
                <a:solidFill>
                  <a:schemeClr val="accent1"/>
                </a:solidFill>
              </a:rPr>
              <a:t> </a:t>
            </a:r>
            <a:endParaRPr lang="en-IN" b="1" dirty="0">
              <a:solidFill>
                <a:schemeClr val="accent1"/>
              </a:solidFill>
            </a:endParaRPr>
          </a:p>
        </p:txBody>
      </p:sp>
      <p:sp>
        <p:nvSpPr>
          <p:cNvPr id="8" name="TextBox 7">
            <a:extLst>
              <a:ext uri="{FF2B5EF4-FFF2-40B4-BE49-F238E27FC236}">
                <a16:creationId xmlns:a16="http://schemas.microsoft.com/office/drawing/2014/main" id="{1E4AE670-7B8E-4D92-8D68-0EDF3D998316}"/>
              </a:ext>
            </a:extLst>
          </p:cNvPr>
          <p:cNvSpPr txBox="1"/>
          <p:nvPr/>
        </p:nvSpPr>
        <p:spPr>
          <a:xfrm>
            <a:off x="855133" y="1536174"/>
            <a:ext cx="9660467" cy="3785652"/>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en-US" sz="2400" dirty="0">
                <a:solidFill>
                  <a:schemeClr val="bg1"/>
                </a:solidFill>
                <a:latin typeface="Calibri" panose="020F0502020204030204" pitchFamily="34" charset="0"/>
                <a:cs typeface="Calibri" panose="020F0502020204030204" pitchFamily="34" charset="0"/>
              </a:rPr>
              <a:t>A </a:t>
            </a:r>
            <a:r>
              <a:rPr lang="en-US" sz="2400" b="1" i="1" dirty="0">
                <a:solidFill>
                  <a:schemeClr val="bg1"/>
                </a:solidFill>
                <a:latin typeface="Calibri" panose="020F0502020204030204" pitchFamily="34" charset="0"/>
                <a:cs typeface="Calibri" panose="020F0502020204030204" pitchFamily="34" charset="0"/>
              </a:rPr>
              <a:t>file structure</a:t>
            </a:r>
            <a:r>
              <a:rPr lang="en-US" sz="2400" b="1" dirty="0">
                <a:solidFill>
                  <a:schemeClr val="bg1"/>
                </a:solidFill>
                <a:latin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cs typeface="Calibri" panose="020F0502020204030204" pitchFamily="34" charset="0"/>
              </a:rPr>
              <a:t>is a combination of representations for data in files and of operations for accessing the data. </a:t>
            </a:r>
          </a:p>
          <a:p>
            <a:pPr marL="342900" indent="-342900">
              <a:buClr>
                <a:schemeClr val="accent1"/>
              </a:buClr>
              <a:buFont typeface="Wingdings" panose="05000000000000000000" pitchFamily="2" charset="2"/>
              <a:buChar char="Ø"/>
            </a:pPr>
            <a:r>
              <a:rPr lang="en-US" sz="2400" dirty="0">
                <a:solidFill>
                  <a:schemeClr val="bg1"/>
                </a:solidFill>
                <a:latin typeface="Calibri" panose="020F0502020204030204" pitchFamily="34" charset="0"/>
                <a:cs typeface="Calibri" panose="020F0502020204030204" pitchFamily="34" charset="0"/>
              </a:rPr>
              <a:t>A file structure allows applications to read , write , and modify data.</a:t>
            </a:r>
          </a:p>
          <a:p>
            <a:pPr marL="342900" indent="-342900">
              <a:buClr>
                <a:schemeClr val="accent1"/>
              </a:buClr>
              <a:buFont typeface="Wingdings" panose="05000000000000000000" pitchFamily="2" charset="2"/>
              <a:buChar char="Ø"/>
            </a:pPr>
            <a:r>
              <a:rPr lang="en-US" sz="2400" dirty="0">
                <a:solidFill>
                  <a:schemeClr val="bg1"/>
                </a:solidFill>
                <a:latin typeface="Calibri" panose="020F0502020204030204" pitchFamily="34" charset="0"/>
                <a:cs typeface="Calibri" panose="020F0502020204030204" pitchFamily="34" charset="0"/>
              </a:rPr>
              <a:t>The aim of the project is to design such a system which maintains the placement records of the students.</a:t>
            </a:r>
          </a:p>
          <a:p>
            <a:pPr marL="342900" indent="-342900">
              <a:buClr>
                <a:schemeClr val="accent1"/>
              </a:buClr>
              <a:buFont typeface="Wingdings" panose="05000000000000000000" pitchFamily="2" charset="2"/>
              <a:buChar char="Ø"/>
            </a:pPr>
            <a:r>
              <a:rPr lang="en-US" sz="2400" dirty="0">
                <a:solidFill>
                  <a:schemeClr val="bg1"/>
                </a:solidFill>
                <a:latin typeface="Calibri" panose="020F0502020204030204" pitchFamily="34" charset="0"/>
                <a:cs typeface="Calibri" panose="020F0502020204030204" pitchFamily="34" charset="0"/>
              </a:rPr>
              <a:t>The administrator takes proper precautionary  care so that the details of the students are updated according to the company they are placed in.</a:t>
            </a:r>
          </a:p>
          <a:p>
            <a:pPr marL="342900" indent="-342900">
              <a:buClr>
                <a:schemeClr val="accent1"/>
              </a:buClr>
              <a:buFont typeface="Wingdings" panose="05000000000000000000" pitchFamily="2" charset="2"/>
              <a:buChar char="Ø"/>
            </a:pPr>
            <a:r>
              <a:rPr lang="en-US" sz="2400" dirty="0">
                <a:solidFill>
                  <a:schemeClr val="bg1"/>
                </a:solidFill>
                <a:latin typeface="Calibri" panose="020F0502020204030204" pitchFamily="34" charset="0"/>
                <a:cs typeface="Calibri" panose="020F0502020204030204" pitchFamily="34" charset="0"/>
              </a:rPr>
              <a:t>The main considerations to be taken in Placement Statistics are the details of the student like USN, the department, the company in which the student is placed and the package offered.</a:t>
            </a:r>
          </a:p>
        </p:txBody>
      </p:sp>
    </p:spTree>
    <p:extLst>
      <p:ext uri="{BB962C8B-B14F-4D97-AF65-F5344CB8AC3E}">
        <p14:creationId xmlns:p14="http://schemas.microsoft.com/office/powerpoint/2010/main" val="179386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9D0455-AB29-4EBD-B087-92E147B55AB6}"/>
              </a:ext>
            </a:extLst>
          </p:cNvPr>
          <p:cNvSpPr>
            <a:spLocks noGrp="1"/>
          </p:cNvSpPr>
          <p:nvPr>
            <p:ph type="ctrTitle"/>
          </p:nvPr>
        </p:nvSpPr>
        <p:spPr>
          <a:xfrm>
            <a:off x="1004251" y="486289"/>
            <a:ext cx="9619829" cy="974758"/>
          </a:xfrm>
        </p:spPr>
        <p:txBody>
          <a:bodyPr/>
          <a:lstStyle/>
          <a:p>
            <a:r>
              <a:rPr lang="en-IN" b="1" dirty="0">
                <a:solidFill>
                  <a:schemeClr val="accent1"/>
                </a:solidFill>
                <a:latin typeface="Calibri" panose="020F0502020204030204" pitchFamily="34" charset="0"/>
                <a:cs typeface="Calibri" panose="020F0502020204030204" pitchFamily="34" charset="0"/>
              </a:rPr>
              <a:t>FIELD AND RECORD STRUCTURE</a:t>
            </a:r>
          </a:p>
        </p:txBody>
      </p:sp>
      <p:sp>
        <p:nvSpPr>
          <p:cNvPr id="6" name="TextBox 5">
            <a:extLst>
              <a:ext uri="{FF2B5EF4-FFF2-40B4-BE49-F238E27FC236}">
                <a16:creationId xmlns:a16="http://schemas.microsoft.com/office/drawing/2014/main" id="{CAED4F3E-0E81-4CBA-8943-9855D96A32F1}"/>
              </a:ext>
            </a:extLst>
          </p:cNvPr>
          <p:cNvSpPr txBox="1"/>
          <p:nvPr/>
        </p:nvSpPr>
        <p:spPr>
          <a:xfrm>
            <a:off x="770466" y="1380067"/>
            <a:ext cx="10417283" cy="5262979"/>
          </a:xfrm>
          <a:prstGeom prst="rect">
            <a:avLst/>
          </a:prstGeom>
          <a:noFill/>
        </p:spPr>
        <p:txBody>
          <a:bodyPr wrap="square" rtlCol="0">
            <a:spAutoFit/>
          </a:bodyPr>
          <a:lstStyle/>
          <a:p>
            <a:pPr>
              <a:buClr>
                <a:schemeClr val="accent1"/>
              </a:buClr>
              <a:buFont typeface="Wingdings" panose="05000000000000000000" pitchFamily="2" charset="2"/>
              <a:buChar char="Ø"/>
            </a:pPr>
            <a:r>
              <a:rPr lang="en-IN" sz="2400" dirty="0">
                <a:solidFill>
                  <a:schemeClr val="bg1"/>
                </a:solidFill>
                <a:latin typeface="Calibri" panose="020F0502020204030204" pitchFamily="34" charset="0"/>
                <a:cs typeface="Calibri" panose="020F0502020204030204" pitchFamily="34" charset="0"/>
              </a:rPr>
              <a:t>A variable length record is one which differs in length from other records of the file.</a:t>
            </a:r>
          </a:p>
          <a:p>
            <a:pPr>
              <a:buClr>
                <a:schemeClr val="accent1"/>
              </a:buClr>
              <a:buFont typeface="Wingdings" panose="05000000000000000000" pitchFamily="2" charset="2"/>
              <a:buChar char="Ø"/>
            </a:pPr>
            <a:r>
              <a:rPr lang="en-IN" sz="2400" dirty="0">
                <a:solidFill>
                  <a:schemeClr val="bg1"/>
                </a:solidFill>
                <a:latin typeface="Calibri" panose="020F0502020204030204" pitchFamily="34" charset="0"/>
                <a:cs typeface="Calibri" panose="020F0502020204030204" pitchFamily="34" charset="0"/>
              </a:rPr>
              <a:t>The project is designed using the concept of variable length records delimited by an endline character.</a:t>
            </a:r>
          </a:p>
          <a:p>
            <a:pPr>
              <a:buClr>
                <a:schemeClr val="accent1"/>
              </a:buClr>
              <a:buFont typeface="Wingdings" panose="05000000000000000000" pitchFamily="2" charset="2"/>
              <a:buChar char="Ø"/>
            </a:pPr>
            <a:r>
              <a:rPr lang="en-IN" sz="2400" dirty="0">
                <a:solidFill>
                  <a:schemeClr val="bg1"/>
                </a:solidFill>
                <a:latin typeface="Calibri" panose="020F0502020204030204" pitchFamily="34" charset="0"/>
                <a:cs typeface="Calibri" panose="020F0502020204030204" pitchFamily="34" charset="0"/>
              </a:rPr>
              <a:t>The records within a file are followed by a delimiting field which differs each record from one another.</a:t>
            </a:r>
          </a:p>
          <a:p>
            <a:pPr>
              <a:buClr>
                <a:schemeClr val="accent1"/>
              </a:buClr>
            </a:pPr>
            <a:endParaRPr lang="en-IN" sz="2400" dirty="0">
              <a:solidFill>
                <a:schemeClr val="bg1"/>
              </a:solidFill>
              <a:latin typeface="Calibri" panose="020F0502020204030204" pitchFamily="34" charset="0"/>
              <a:cs typeface="Calibri" panose="020F0502020204030204" pitchFamily="34" charset="0"/>
            </a:endParaRPr>
          </a:p>
          <a:p>
            <a:r>
              <a:rPr lang="en-IN" sz="2400" dirty="0">
                <a:solidFill>
                  <a:schemeClr val="bg1"/>
                </a:solidFill>
                <a:latin typeface="Calibri" panose="020F0502020204030204" pitchFamily="34" charset="0"/>
                <a:cs typeface="Calibri" panose="020F0502020204030204" pitchFamily="34" charset="0"/>
              </a:rPr>
              <a:t>        Record 1    \n    Record 2    \n      Record 3   \n  Record 4   \n       </a:t>
            </a:r>
          </a:p>
          <a:p>
            <a:endParaRPr lang="en-IN" sz="2400" dirty="0">
              <a:solidFill>
                <a:schemeClr val="bg1"/>
              </a:solidFill>
              <a:latin typeface="Calibri" panose="020F0502020204030204" pitchFamily="34" charset="0"/>
              <a:cs typeface="Calibri" panose="020F0502020204030204" pitchFamily="34" charset="0"/>
            </a:endParaRPr>
          </a:p>
          <a:p>
            <a:pPr>
              <a:buClr>
                <a:schemeClr val="accent1"/>
              </a:buClr>
              <a:buFont typeface="Wingdings" panose="05000000000000000000" pitchFamily="2" charset="2"/>
              <a:buChar char="Ø"/>
            </a:pPr>
            <a:r>
              <a:rPr lang="en-IN" sz="2400" dirty="0">
                <a:solidFill>
                  <a:schemeClr val="bg1"/>
                </a:solidFill>
                <a:latin typeface="Calibri" panose="020F0502020204030204" pitchFamily="34" charset="0"/>
                <a:cs typeface="Calibri" panose="020F0502020204030204" pitchFamily="34" charset="0"/>
              </a:rPr>
              <a:t>The fields within record  are also followed by a delimiting byte since each field within record can have different sizes.</a:t>
            </a:r>
          </a:p>
          <a:p>
            <a:pPr>
              <a:buClr>
                <a:schemeClr val="accent1"/>
              </a:buClr>
            </a:pPr>
            <a:endParaRPr lang="en-IN" sz="2400" dirty="0">
              <a:solidFill>
                <a:schemeClr val="bg1"/>
              </a:solidFill>
              <a:latin typeface="Calibri" panose="020F0502020204030204" pitchFamily="34" charset="0"/>
              <a:cs typeface="Calibri" panose="020F0502020204030204" pitchFamily="34" charset="0"/>
            </a:endParaRPr>
          </a:p>
          <a:p>
            <a:r>
              <a:rPr lang="en-IN" sz="2400" dirty="0">
                <a:solidFill>
                  <a:schemeClr val="bg1"/>
                </a:solidFill>
                <a:latin typeface="Calibri" panose="020F0502020204030204" pitchFamily="34" charset="0"/>
                <a:cs typeface="Calibri" panose="020F0502020204030204" pitchFamily="34" charset="0"/>
              </a:rPr>
              <a:t>                FIELD 1  FIELD 2 FIELD 3  FIELD 4                             </a:t>
            </a:r>
          </a:p>
          <a:p>
            <a:endParaRPr lang="en-IN" sz="2400" dirty="0">
              <a:solidFill>
                <a:schemeClr val="bg1"/>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EEE09620-2842-4DAB-8A21-B4A3C96D5195}"/>
              </a:ext>
            </a:extLst>
          </p:cNvPr>
          <p:cNvSpPr/>
          <p:nvPr/>
        </p:nvSpPr>
        <p:spPr>
          <a:xfrm>
            <a:off x="1336037" y="4004733"/>
            <a:ext cx="7384630" cy="3471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F2BB21D-DB43-4BCD-B9DA-8141F8B9BE08}"/>
              </a:ext>
            </a:extLst>
          </p:cNvPr>
          <p:cNvSpPr/>
          <p:nvPr/>
        </p:nvSpPr>
        <p:spPr>
          <a:xfrm>
            <a:off x="1828800" y="5825066"/>
            <a:ext cx="4267200" cy="3471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4470612A-ADAB-4FB7-A82C-7F605525217D}"/>
              </a:ext>
            </a:extLst>
          </p:cNvPr>
          <p:cNvCxnSpPr/>
          <p:nvPr/>
        </p:nvCxnSpPr>
        <p:spPr>
          <a:xfrm>
            <a:off x="2624667" y="4004733"/>
            <a:ext cx="0" cy="347133"/>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A3ED0F8-96FD-4FF8-91CD-CE4E658071A9}"/>
              </a:ext>
            </a:extLst>
          </p:cNvPr>
          <p:cNvCxnSpPr/>
          <p:nvPr/>
        </p:nvCxnSpPr>
        <p:spPr>
          <a:xfrm>
            <a:off x="4953000" y="5825066"/>
            <a:ext cx="0" cy="347133"/>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B08BD3D7-ECAD-4E00-8CF5-6DA9559D8CC6}"/>
              </a:ext>
            </a:extLst>
          </p:cNvPr>
          <p:cNvCxnSpPr/>
          <p:nvPr/>
        </p:nvCxnSpPr>
        <p:spPr>
          <a:xfrm>
            <a:off x="3928534" y="5825066"/>
            <a:ext cx="0" cy="347133"/>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2A6CF167-FDE0-423C-B25D-B2877DF821FD}"/>
              </a:ext>
            </a:extLst>
          </p:cNvPr>
          <p:cNvCxnSpPr/>
          <p:nvPr/>
        </p:nvCxnSpPr>
        <p:spPr>
          <a:xfrm>
            <a:off x="2921001" y="5825066"/>
            <a:ext cx="0" cy="347133"/>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EA063F80-2A5B-48AE-B7B4-FAFADFC13904}"/>
              </a:ext>
            </a:extLst>
          </p:cNvPr>
          <p:cNvCxnSpPr/>
          <p:nvPr/>
        </p:nvCxnSpPr>
        <p:spPr>
          <a:xfrm>
            <a:off x="8229601" y="4004733"/>
            <a:ext cx="0" cy="347133"/>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B1EB7E45-B9F2-4A5C-8D76-30B8220BA89E}"/>
              </a:ext>
            </a:extLst>
          </p:cNvPr>
          <p:cNvCxnSpPr/>
          <p:nvPr/>
        </p:nvCxnSpPr>
        <p:spPr>
          <a:xfrm>
            <a:off x="6993467" y="4004733"/>
            <a:ext cx="0" cy="347133"/>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E4A4281A-FF8B-4B24-807C-29E8242FB550}"/>
              </a:ext>
            </a:extLst>
          </p:cNvPr>
          <p:cNvCxnSpPr/>
          <p:nvPr/>
        </p:nvCxnSpPr>
        <p:spPr>
          <a:xfrm>
            <a:off x="6536267" y="4004733"/>
            <a:ext cx="0" cy="347133"/>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3D1BA32B-0474-4E52-81FB-752EC9F6D981}"/>
              </a:ext>
            </a:extLst>
          </p:cNvPr>
          <p:cNvCxnSpPr/>
          <p:nvPr/>
        </p:nvCxnSpPr>
        <p:spPr>
          <a:xfrm>
            <a:off x="5113867" y="4004733"/>
            <a:ext cx="0" cy="347133"/>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9A78B207-F986-43DF-AE52-A9A28E1A94B0}"/>
              </a:ext>
            </a:extLst>
          </p:cNvPr>
          <p:cNvCxnSpPr/>
          <p:nvPr/>
        </p:nvCxnSpPr>
        <p:spPr>
          <a:xfrm>
            <a:off x="4538134" y="4004733"/>
            <a:ext cx="0" cy="347133"/>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63AC040C-6AEE-4EE9-8B08-DDDA8042F328}"/>
              </a:ext>
            </a:extLst>
          </p:cNvPr>
          <p:cNvCxnSpPr/>
          <p:nvPr/>
        </p:nvCxnSpPr>
        <p:spPr>
          <a:xfrm>
            <a:off x="3158067" y="4004733"/>
            <a:ext cx="0" cy="347133"/>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37428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BB08D5-37B4-4245-9B02-BC3ED4C7D1AA}"/>
              </a:ext>
            </a:extLst>
          </p:cNvPr>
          <p:cNvSpPr txBox="1"/>
          <p:nvPr/>
        </p:nvSpPr>
        <p:spPr>
          <a:xfrm>
            <a:off x="1384299" y="828021"/>
            <a:ext cx="5109633" cy="584775"/>
          </a:xfrm>
          <a:prstGeom prst="rect">
            <a:avLst/>
          </a:prstGeom>
          <a:noFill/>
        </p:spPr>
        <p:txBody>
          <a:bodyPr wrap="square" rtlCol="0">
            <a:spAutoFit/>
          </a:bodyPr>
          <a:lstStyle/>
          <a:p>
            <a:r>
              <a:rPr lang="en-IN" sz="3200" dirty="0">
                <a:solidFill>
                  <a:schemeClr val="accent1"/>
                </a:solidFill>
                <a:latin typeface="Calibri" panose="020F0502020204030204" pitchFamily="34" charset="0"/>
                <a:cs typeface="Calibri" panose="020F0502020204030204" pitchFamily="34" charset="0"/>
              </a:rPr>
              <a:t>Fields used in this project are:</a:t>
            </a:r>
          </a:p>
        </p:txBody>
      </p:sp>
      <p:sp>
        <p:nvSpPr>
          <p:cNvPr id="7" name="TextBox 6">
            <a:extLst>
              <a:ext uri="{FF2B5EF4-FFF2-40B4-BE49-F238E27FC236}">
                <a16:creationId xmlns:a16="http://schemas.microsoft.com/office/drawing/2014/main" id="{D5398EA0-C6C0-483E-AADA-190C8FE4B2B8}"/>
              </a:ext>
            </a:extLst>
          </p:cNvPr>
          <p:cNvSpPr txBox="1"/>
          <p:nvPr/>
        </p:nvSpPr>
        <p:spPr>
          <a:xfrm>
            <a:off x="1024467" y="1536174"/>
            <a:ext cx="9541933" cy="4832092"/>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en-IN" sz="2800" dirty="0">
                <a:solidFill>
                  <a:schemeClr val="bg1"/>
                </a:solidFill>
                <a:latin typeface="Calibri" panose="020F0502020204030204" pitchFamily="34" charset="0"/>
                <a:cs typeface="Calibri" panose="020F0502020204030204" pitchFamily="34" charset="0"/>
              </a:rPr>
              <a:t>usn[15]:  the usn field of size 15 holds the usn number of the student which is a unique value that identifies each student.</a:t>
            </a:r>
          </a:p>
          <a:p>
            <a:pPr marL="342900" indent="-342900">
              <a:buClr>
                <a:schemeClr val="accent1"/>
              </a:buClr>
              <a:buFont typeface="Wingdings" panose="05000000000000000000" pitchFamily="2" charset="2"/>
              <a:buChar char="Ø"/>
            </a:pPr>
            <a:r>
              <a:rPr lang="en-IN" sz="2800" dirty="0">
                <a:solidFill>
                  <a:schemeClr val="bg1"/>
                </a:solidFill>
                <a:latin typeface="Calibri" panose="020F0502020204030204" pitchFamily="34" charset="0"/>
                <a:cs typeface="Calibri" panose="020F0502020204030204" pitchFamily="34" charset="0"/>
              </a:rPr>
              <a:t>name[20]:  the name field of size 20, a variable length type char that is used to store the name of the student.</a:t>
            </a:r>
          </a:p>
          <a:p>
            <a:pPr marL="342900" indent="-342900">
              <a:buClr>
                <a:schemeClr val="accent1"/>
              </a:buClr>
              <a:buFont typeface="Wingdings" panose="05000000000000000000" pitchFamily="2" charset="2"/>
              <a:buChar char="Ø"/>
            </a:pPr>
            <a:r>
              <a:rPr lang="en-IN" sz="2800" dirty="0" err="1">
                <a:solidFill>
                  <a:schemeClr val="bg1"/>
                </a:solidFill>
                <a:latin typeface="Calibri" panose="020F0502020204030204" pitchFamily="34" charset="0"/>
                <a:cs typeface="Calibri" panose="020F0502020204030204" pitchFamily="34" charset="0"/>
              </a:rPr>
              <a:t>cname</a:t>
            </a:r>
            <a:r>
              <a:rPr lang="en-IN" sz="2800" dirty="0">
                <a:solidFill>
                  <a:schemeClr val="bg1"/>
                </a:solidFill>
                <a:latin typeface="Calibri" panose="020F0502020204030204" pitchFamily="34" charset="0"/>
                <a:cs typeface="Calibri" panose="020F0502020204030204" pitchFamily="34" charset="0"/>
              </a:rPr>
              <a:t>[10]:  the </a:t>
            </a:r>
            <a:r>
              <a:rPr lang="en-IN" sz="2800" dirty="0" err="1">
                <a:solidFill>
                  <a:schemeClr val="bg1"/>
                </a:solidFill>
                <a:latin typeface="Calibri" panose="020F0502020204030204" pitchFamily="34" charset="0"/>
                <a:cs typeface="Calibri" panose="020F0502020204030204" pitchFamily="34" charset="0"/>
              </a:rPr>
              <a:t>cname</a:t>
            </a:r>
            <a:r>
              <a:rPr lang="en-IN" sz="2800" dirty="0">
                <a:solidFill>
                  <a:schemeClr val="bg1"/>
                </a:solidFill>
                <a:latin typeface="Calibri" panose="020F0502020204030204" pitchFamily="34" charset="0"/>
                <a:cs typeface="Calibri" panose="020F0502020204030204" pitchFamily="34" charset="0"/>
              </a:rPr>
              <a:t> field of size 10,hold the company name to which the student has got placed.</a:t>
            </a:r>
          </a:p>
          <a:p>
            <a:pPr marL="342900" indent="-342900">
              <a:buClr>
                <a:schemeClr val="accent1"/>
              </a:buClr>
              <a:buFont typeface="Wingdings" panose="05000000000000000000" pitchFamily="2" charset="2"/>
              <a:buChar char="Ø"/>
            </a:pPr>
            <a:r>
              <a:rPr lang="en-IN" sz="2800" dirty="0">
                <a:solidFill>
                  <a:schemeClr val="bg1"/>
                </a:solidFill>
                <a:latin typeface="Calibri" panose="020F0502020204030204" pitchFamily="34" charset="0"/>
                <a:cs typeface="Calibri" panose="020F0502020204030204" pitchFamily="34" charset="0"/>
              </a:rPr>
              <a:t>package[15]:  the package field of size 15, store the annual package the company is offering.</a:t>
            </a:r>
          </a:p>
          <a:p>
            <a:pPr marL="342900" indent="-342900">
              <a:buClr>
                <a:schemeClr val="accent1"/>
              </a:buClr>
              <a:buFont typeface="Wingdings" panose="05000000000000000000" pitchFamily="2" charset="2"/>
              <a:buChar char="Ø"/>
            </a:pPr>
            <a:r>
              <a:rPr lang="en-IN" sz="2800" dirty="0">
                <a:solidFill>
                  <a:schemeClr val="bg1"/>
                </a:solidFill>
                <a:latin typeface="Calibri" panose="020F0502020204030204" pitchFamily="34" charset="0"/>
                <a:cs typeface="Calibri" panose="020F0502020204030204" pitchFamily="34" charset="0"/>
              </a:rPr>
              <a:t>dob[10]: the dob field of size 10,hold the information about the age of the student.</a:t>
            </a:r>
          </a:p>
          <a:p>
            <a:pPr>
              <a:buClr>
                <a:schemeClr val="accent1"/>
              </a:buClr>
            </a:pPr>
            <a:endParaRPr lang="en-IN"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632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939A46-4FA9-411D-9B73-7432C93CE1CD}"/>
              </a:ext>
            </a:extLst>
          </p:cNvPr>
          <p:cNvSpPr>
            <a:spLocks noGrp="1"/>
          </p:cNvSpPr>
          <p:nvPr>
            <p:ph type="ctrTitle"/>
          </p:nvPr>
        </p:nvSpPr>
        <p:spPr>
          <a:xfrm>
            <a:off x="3437467" y="567267"/>
            <a:ext cx="4989355" cy="932423"/>
          </a:xfrm>
        </p:spPr>
        <p:txBody>
          <a:bodyPr/>
          <a:lstStyle/>
          <a:p>
            <a:r>
              <a:rPr lang="en-IN" sz="6000" b="1" dirty="0">
                <a:solidFill>
                  <a:schemeClr val="accent1"/>
                </a:solidFill>
                <a:latin typeface="Calibri" panose="020F0502020204030204" pitchFamily="34" charset="0"/>
                <a:cs typeface="Calibri" panose="020F0502020204030204" pitchFamily="34" charset="0"/>
              </a:rPr>
              <a:t>       B+ TREE</a:t>
            </a:r>
          </a:p>
        </p:txBody>
      </p:sp>
      <p:sp>
        <p:nvSpPr>
          <p:cNvPr id="6" name="TextBox 5">
            <a:extLst>
              <a:ext uri="{FF2B5EF4-FFF2-40B4-BE49-F238E27FC236}">
                <a16:creationId xmlns:a16="http://schemas.microsoft.com/office/drawing/2014/main" id="{6CE057D6-B31E-4D30-AE28-EEF2AEC7CF53}"/>
              </a:ext>
            </a:extLst>
          </p:cNvPr>
          <p:cNvSpPr txBox="1"/>
          <p:nvPr/>
        </p:nvSpPr>
        <p:spPr>
          <a:xfrm>
            <a:off x="1159933" y="1558957"/>
            <a:ext cx="10447867" cy="5786199"/>
          </a:xfrm>
          <a:prstGeom prst="rect">
            <a:avLst/>
          </a:prstGeom>
          <a:noFill/>
        </p:spPr>
        <p:txBody>
          <a:bodyPr wrap="square" rtlCol="0">
            <a:spAutoFit/>
          </a:bodyPr>
          <a:lstStyle/>
          <a:p>
            <a:pPr>
              <a:buClr>
                <a:schemeClr val="accent1"/>
              </a:buClr>
              <a:buFont typeface="Wingdings" panose="05000000000000000000" pitchFamily="2" charset="2"/>
              <a:buChar char="Ø"/>
            </a:pPr>
            <a:r>
              <a:rPr lang="en-US" sz="2800" dirty="0">
                <a:solidFill>
                  <a:schemeClr val="bg1"/>
                </a:solidFill>
              </a:rPr>
              <a:t>B+ Tree is an extension of B Tree which allows efficient insertion, deletion and search operations.</a:t>
            </a:r>
          </a:p>
          <a:p>
            <a:pPr>
              <a:buClr>
                <a:schemeClr val="accent1"/>
              </a:buClr>
            </a:pPr>
            <a:endParaRPr lang="en-IN" sz="2800" dirty="0">
              <a:solidFill>
                <a:schemeClr val="bg1"/>
              </a:solidFill>
              <a:latin typeface="Calibri" panose="020F0502020204030204" pitchFamily="34" charset="0"/>
              <a:cs typeface="Calibri" panose="020F0502020204030204" pitchFamily="34" charset="0"/>
            </a:endParaRPr>
          </a:p>
          <a:p>
            <a:pPr>
              <a:buClr>
                <a:schemeClr val="accent1"/>
              </a:buClr>
              <a:buFont typeface="Wingdings" panose="05000000000000000000" pitchFamily="2" charset="2"/>
              <a:buChar char="Ø"/>
            </a:pPr>
            <a:r>
              <a:rPr lang="en-US" sz="2800" dirty="0">
                <a:solidFill>
                  <a:schemeClr val="bg1"/>
                </a:solidFill>
              </a:rPr>
              <a:t>In B+ tree, records (data) can only be stored on the leaf nodes while internal nodes can only store the key values</a:t>
            </a:r>
            <a:r>
              <a:rPr lang="en-US" sz="3200" dirty="0">
                <a:solidFill>
                  <a:schemeClr val="bg1"/>
                </a:solidFill>
              </a:rPr>
              <a:t>.</a:t>
            </a:r>
          </a:p>
          <a:p>
            <a:pPr>
              <a:buClr>
                <a:schemeClr val="accent1"/>
              </a:buClr>
              <a:buFont typeface="Wingdings" panose="05000000000000000000" pitchFamily="2" charset="2"/>
              <a:buChar char="Ø"/>
            </a:pPr>
            <a:endParaRPr lang="en-IN" sz="3200" dirty="0">
              <a:solidFill>
                <a:schemeClr val="bg1"/>
              </a:solidFill>
              <a:latin typeface="Calibri" panose="020F0502020204030204" pitchFamily="34" charset="0"/>
              <a:cs typeface="Calibri" panose="020F0502020204030204" pitchFamily="34" charset="0"/>
            </a:endParaRPr>
          </a:p>
          <a:p>
            <a:pPr>
              <a:buClr>
                <a:schemeClr val="accent1"/>
              </a:buClr>
              <a:buFont typeface="Wingdings" panose="05000000000000000000" pitchFamily="2" charset="2"/>
              <a:buChar char="Ø"/>
            </a:pPr>
            <a:r>
              <a:rPr lang="en-US" sz="2800" dirty="0">
                <a:solidFill>
                  <a:schemeClr val="bg1"/>
                </a:solidFill>
              </a:rPr>
              <a:t>B+ Tree are used to store the large amount of data which can not be stored in the main memory</a:t>
            </a:r>
            <a:r>
              <a:rPr lang="en-US" dirty="0">
                <a:solidFill>
                  <a:schemeClr val="bg1"/>
                </a:solidFill>
              </a:rPr>
              <a:t>.</a:t>
            </a:r>
          </a:p>
          <a:p>
            <a:pPr>
              <a:buClr>
                <a:schemeClr val="accent1"/>
              </a:buClr>
            </a:pPr>
            <a:endParaRPr lang="en-US" dirty="0">
              <a:solidFill>
                <a:schemeClr val="bg1"/>
              </a:solidFill>
            </a:endParaRPr>
          </a:p>
          <a:p>
            <a:pPr>
              <a:buClr>
                <a:schemeClr val="accent1"/>
              </a:buClr>
              <a:buFont typeface="Wingdings" panose="05000000000000000000" pitchFamily="2" charset="2"/>
              <a:buChar char="Ø"/>
            </a:pPr>
            <a:r>
              <a:rPr lang="en-US" sz="2800" dirty="0">
                <a:solidFill>
                  <a:schemeClr val="bg1"/>
                </a:solidFill>
              </a:rPr>
              <a:t> Faster search queries as the data is stored only on the leaf nodes.</a:t>
            </a:r>
          </a:p>
          <a:p>
            <a:br>
              <a:rPr lang="en-US" sz="3200" dirty="0"/>
            </a:br>
            <a:endParaRPr lang="en-IN" sz="3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70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092612-69E5-44FC-8DB3-E41529828C5F}"/>
              </a:ext>
            </a:extLst>
          </p:cNvPr>
          <p:cNvSpPr>
            <a:spLocks noGrp="1"/>
          </p:cNvSpPr>
          <p:nvPr>
            <p:ph type="ctrTitle"/>
          </p:nvPr>
        </p:nvSpPr>
        <p:spPr>
          <a:xfrm>
            <a:off x="3913344" y="524933"/>
            <a:ext cx="4365312" cy="999067"/>
          </a:xfrm>
        </p:spPr>
        <p:txBody>
          <a:bodyPr/>
          <a:lstStyle/>
          <a:p>
            <a:r>
              <a:rPr lang="en-IN" sz="6600" dirty="0">
                <a:solidFill>
                  <a:schemeClr val="accent1"/>
                </a:solidFill>
                <a:latin typeface="Calibri" panose="020F0502020204030204" pitchFamily="34" charset="0"/>
                <a:cs typeface="Calibri" panose="020F0502020204030204" pitchFamily="34" charset="0"/>
              </a:rPr>
              <a:t>SNAPSHOTS</a:t>
            </a:r>
          </a:p>
        </p:txBody>
      </p:sp>
      <p:pic>
        <p:nvPicPr>
          <p:cNvPr id="13" name="Picture 12">
            <a:extLst>
              <a:ext uri="{FF2B5EF4-FFF2-40B4-BE49-F238E27FC236}">
                <a16:creationId xmlns:a16="http://schemas.microsoft.com/office/drawing/2014/main" id="{173E696F-0054-4191-9435-5C0DBE5744DE}"/>
              </a:ext>
            </a:extLst>
          </p:cNvPr>
          <p:cNvPicPr>
            <a:picLocks noChangeAspect="1"/>
          </p:cNvPicPr>
          <p:nvPr/>
        </p:nvPicPr>
        <p:blipFill rotWithShape="1">
          <a:blip r:embed="rId2">
            <a:extLst>
              <a:ext uri="{28A0092B-C50C-407E-A947-70E740481C1C}">
                <a14:useLocalDpi xmlns:a14="http://schemas.microsoft.com/office/drawing/2010/main" val="0"/>
              </a:ext>
            </a:extLst>
          </a:blip>
          <a:srcRect l="5114" r="5310" b="18182"/>
          <a:stretch>
            <a:fillRect/>
          </a:stretch>
        </p:blipFill>
        <p:spPr>
          <a:xfrm>
            <a:off x="1666876" y="1371600"/>
            <a:ext cx="9077324" cy="4857750"/>
          </a:xfrm>
          <a:prstGeom prst="rect">
            <a:avLst/>
          </a:prstGeom>
        </p:spPr>
      </p:pic>
    </p:spTree>
    <p:extLst>
      <p:ext uri="{BB962C8B-B14F-4D97-AF65-F5344CB8AC3E}">
        <p14:creationId xmlns:p14="http://schemas.microsoft.com/office/powerpoint/2010/main" val="428009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934BF4B-E07D-4168-B5DB-65AC7A0E87A6}"/>
              </a:ext>
            </a:extLst>
          </p:cNvPr>
          <p:cNvPicPr>
            <a:picLocks noChangeAspect="1"/>
          </p:cNvPicPr>
          <p:nvPr/>
        </p:nvPicPr>
        <p:blipFill rotWithShape="1">
          <a:blip r:embed="rId2">
            <a:extLst>
              <a:ext uri="{28A0092B-C50C-407E-A947-70E740481C1C}">
                <a14:useLocalDpi xmlns:a14="http://schemas.microsoft.com/office/drawing/2010/main" val="0"/>
              </a:ext>
            </a:extLst>
          </a:blip>
          <a:srcRect l="5005" t="1908" r="13241" b="2542"/>
          <a:stretch>
            <a:fillRect/>
          </a:stretch>
        </p:blipFill>
        <p:spPr>
          <a:xfrm>
            <a:off x="626535" y="704850"/>
            <a:ext cx="5583765" cy="5467350"/>
          </a:xfrm>
          <a:prstGeom prst="rect">
            <a:avLst/>
          </a:prstGeom>
        </p:spPr>
      </p:pic>
      <p:pic>
        <p:nvPicPr>
          <p:cNvPr id="9" name="Picture 8">
            <a:extLst>
              <a:ext uri="{FF2B5EF4-FFF2-40B4-BE49-F238E27FC236}">
                <a16:creationId xmlns:a16="http://schemas.microsoft.com/office/drawing/2014/main" id="{50A788AB-5A4F-492D-90E5-330CB6FDE21A}"/>
              </a:ext>
            </a:extLst>
          </p:cNvPr>
          <p:cNvPicPr>
            <a:picLocks noChangeAspect="1"/>
          </p:cNvPicPr>
          <p:nvPr/>
        </p:nvPicPr>
        <p:blipFill rotWithShape="1">
          <a:blip r:embed="rId3">
            <a:extLst>
              <a:ext uri="{28A0092B-C50C-407E-A947-70E740481C1C}">
                <a14:useLocalDpi xmlns:a14="http://schemas.microsoft.com/office/drawing/2010/main" val="0"/>
              </a:ext>
            </a:extLst>
          </a:blip>
          <a:srcRect l="4904" t="2997" r="10184" b="11172"/>
          <a:stretch>
            <a:fillRect/>
          </a:stretch>
        </p:blipFill>
        <p:spPr>
          <a:xfrm>
            <a:off x="6334124" y="704851"/>
            <a:ext cx="5231341" cy="5467350"/>
          </a:xfrm>
          <a:prstGeom prst="rect">
            <a:avLst/>
          </a:prstGeom>
        </p:spPr>
      </p:pic>
    </p:spTree>
    <p:extLst>
      <p:ext uri="{BB962C8B-B14F-4D97-AF65-F5344CB8AC3E}">
        <p14:creationId xmlns:p14="http://schemas.microsoft.com/office/powerpoint/2010/main" val="367807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56CF99-6CC7-4B08-A49E-51CC503AA4BB}"/>
              </a:ext>
            </a:extLst>
          </p:cNvPr>
          <p:cNvPicPr>
            <a:picLocks noChangeAspect="1"/>
          </p:cNvPicPr>
          <p:nvPr/>
        </p:nvPicPr>
        <p:blipFill rotWithShape="1">
          <a:blip r:embed="rId2">
            <a:extLst>
              <a:ext uri="{28A0092B-C50C-407E-A947-70E740481C1C}">
                <a14:useLocalDpi xmlns:a14="http://schemas.microsoft.com/office/drawing/2010/main" val="0"/>
              </a:ext>
            </a:extLst>
          </a:blip>
          <a:srcRect l="5310" t="1049" r="12085" b="18881"/>
          <a:stretch>
            <a:fillRect/>
          </a:stretch>
        </p:blipFill>
        <p:spPr>
          <a:xfrm>
            <a:off x="1828800" y="695325"/>
            <a:ext cx="7629525" cy="5372100"/>
          </a:xfrm>
          <a:prstGeom prst="rect">
            <a:avLst/>
          </a:prstGeom>
        </p:spPr>
      </p:pic>
    </p:spTree>
    <p:extLst>
      <p:ext uri="{BB962C8B-B14F-4D97-AF65-F5344CB8AC3E}">
        <p14:creationId xmlns:p14="http://schemas.microsoft.com/office/powerpoint/2010/main" val="366136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DB7405-6DD2-4D4A-8A05-2E5075679AA3}"/>
              </a:ext>
            </a:extLst>
          </p:cNvPr>
          <p:cNvPicPr>
            <a:picLocks noChangeAspect="1"/>
          </p:cNvPicPr>
          <p:nvPr/>
        </p:nvPicPr>
        <p:blipFill rotWithShape="1">
          <a:blip r:embed="rId2">
            <a:extLst>
              <a:ext uri="{28A0092B-C50C-407E-A947-70E740481C1C}">
                <a14:useLocalDpi xmlns:a14="http://schemas.microsoft.com/office/drawing/2010/main" val="0"/>
              </a:ext>
            </a:extLst>
          </a:blip>
          <a:srcRect l="2870" t="20204" r="28597" b="5306"/>
          <a:stretch>
            <a:fillRect/>
          </a:stretch>
        </p:blipFill>
        <p:spPr>
          <a:xfrm>
            <a:off x="736599" y="733426"/>
            <a:ext cx="5190068" cy="5514974"/>
          </a:xfrm>
          <a:prstGeom prst="rect">
            <a:avLst/>
          </a:prstGeom>
        </p:spPr>
      </p:pic>
      <p:pic>
        <p:nvPicPr>
          <p:cNvPr id="13" name="Picture 12">
            <a:extLst>
              <a:ext uri="{FF2B5EF4-FFF2-40B4-BE49-F238E27FC236}">
                <a16:creationId xmlns:a16="http://schemas.microsoft.com/office/drawing/2014/main" id="{C86225BE-A2BE-4BED-8EFB-B00C431BF245}"/>
              </a:ext>
            </a:extLst>
          </p:cNvPr>
          <p:cNvPicPr>
            <a:picLocks noChangeAspect="1"/>
          </p:cNvPicPr>
          <p:nvPr/>
        </p:nvPicPr>
        <p:blipFill rotWithShape="1">
          <a:blip r:embed="rId3">
            <a:extLst>
              <a:ext uri="{28A0092B-C50C-407E-A947-70E740481C1C}">
                <a14:useLocalDpi xmlns:a14="http://schemas.microsoft.com/office/drawing/2010/main" val="0"/>
              </a:ext>
            </a:extLst>
          </a:blip>
          <a:srcRect l="7798" t="25226" r="36464" b="10455"/>
          <a:stretch>
            <a:fillRect/>
          </a:stretch>
        </p:blipFill>
        <p:spPr>
          <a:xfrm>
            <a:off x="6163733" y="733426"/>
            <a:ext cx="5054601" cy="5429249"/>
          </a:xfrm>
          <a:prstGeom prst="rect">
            <a:avLst/>
          </a:prstGeom>
        </p:spPr>
      </p:pic>
    </p:spTree>
    <p:extLst>
      <p:ext uri="{BB962C8B-B14F-4D97-AF65-F5344CB8AC3E}">
        <p14:creationId xmlns:p14="http://schemas.microsoft.com/office/powerpoint/2010/main" val="3648760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808</TotalTime>
  <Words>628</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 Boardroom</vt:lpstr>
      <vt:lpstr>PLACEMENT STATISTICS</vt:lpstr>
      <vt:lpstr> INTRODUCTION </vt:lpstr>
      <vt:lpstr>FIELD AND RECORD STRUCTURE</vt:lpstr>
      <vt:lpstr>PowerPoint Presentation</vt:lpstr>
      <vt:lpstr>       B+ TREE</vt:lpstr>
      <vt:lpstr>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Statistics</dc:title>
  <dc:creator>Nami</dc:creator>
  <cp:lastModifiedBy>Tilakraj Singh Rao</cp:lastModifiedBy>
  <cp:revision>37</cp:revision>
  <dcterms:created xsi:type="dcterms:W3CDTF">2018-05-13T09:24:23Z</dcterms:created>
  <dcterms:modified xsi:type="dcterms:W3CDTF">2020-09-06T14:21:40Z</dcterms:modified>
</cp:coreProperties>
</file>